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8288000" cy="10287000"/>
  <p:notesSz cx="6858000" cy="9144000"/>
  <p:embeddedFontLst>
    <p:embeddedFont>
      <p:font typeface="Calibri" panose="020F050202020403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VTRw6X7LhQMmOEMjWHkDt9AyO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4FCF01-2CB9-4434-B289-767DEAF628B2}">
  <a:tblStyle styleId="{1D4FCF01-2CB9-4434-B289-767DEAF628B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26"/>
    <p:restoredTop sz="66711"/>
  </p:normalViewPr>
  <p:slideViewPr>
    <p:cSldViewPr snapToGrid="0">
      <p:cViewPr varScale="1">
        <p:scale>
          <a:sx n="56" d="100"/>
          <a:sy n="56" d="100"/>
        </p:scale>
        <p:origin x="176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First Created &amp; Presented: June 2024 by Judy </a:t>
            </a:r>
            <a:r>
              <a:rPr lang="en-US" dirty="0" err="1">
                <a:latin typeface="Arial"/>
                <a:ea typeface="Arial"/>
                <a:cs typeface="Arial"/>
                <a:sym typeface="Arial"/>
              </a:rPr>
              <a:t>Lipshutz</a:t>
            </a:r>
            <a:r>
              <a:rPr lang="en-US" dirty="0">
                <a:latin typeface="Arial"/>
                <a:ea typeface="Arial"/>
                <a:cs typeface="Arial"/>
                <a:sym typeface="Arial"/>
              </a:rPr>
              <a:t> &amp; Nancy </a:t>
            </a:r>
            <a:r>
              <a:rPr lang="en-US" dirty="0" err="1">
                <a:latin typeface="Arial"/>
                <a:ea typeface="Arial"/>
                <a:cs typeface="Arial"/>
                <a:sym typeface="Arial"/>
              </a:rPr>
              <a:t>Morisseau</a:t>
            </a:r>
            <a:r>
              <a:rPr lang="en-US">
                <a:latin typeface="Arial"/>
                <a:ea typeface="Arial"/>
                <a:cs typeface="Arial"/>
                <a:sym typeface="Arial"/>
              </a:rPr>
              <a:t> </a:t>
            </a: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Last Updated: August 2024</a:t>
            </a:r>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Challenging Patient Encounters Digital Module: https://</a:t>
            </a:r>
            <a:r>
              <a:rPr lang="en-US" dirty="0" err="1">
                <a:latin typeface="Arial"/>
                <a:ea typeface="Arial"/>
                <a:cs typeface="Arial"/>
                <a:sym typeface="Arial"/>
              </a:rPr>
              <a:t>www.innovating-education.org</a:t>
            </a:r>
            <a:r>
              <a:rPr lang="en-US" dirty="0">
                <a:latin typeface="Arial"/>
                <a:ea typeface="Arial"/>
                <a:cs typeface="Arial"/>
                <a:sym typeface="Arial"/>
              </a:rPr>
              <a:t>/learning-module/values-clarification/</a:t>
            </a: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Thank you all for being here today. Today’s session will be a mix of us facilitating the Values Clarification workshop, and providing an abbreviated Training-of-the-Trainer, to prepare you to facilitate a similar workshop on your own.</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Throughout the workshop we will make note of when/where we might do something differently as facilitators. Please let us know if/when you have questions - whether about facilitating or participating.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We are opening up today's session with an icebreaker.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dirty="0">
                <a:latin typeface="Arial"/>
                <a:ea typeface="Arial"/>
                <a:cs typeface="Arial"/>
                <a:sym typeface="Arial"/>
              </a:rPr>
              <a:t>If time allows it is generally a good idea to do an icebreaker as a way of literally breaking the ice. It’s a way to help relax people, evoke a sense of safety and community, and to find out a little bit more about the participants before proceeding.  </a:t>
            </a:r>
            <a:endParaRPr dirty="0">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dirty="0">
                <a:latin typeface="Arial"/>
                <a:ea typeface="Arial"/>
                <a:cs typeface="Arial"/>
                <a:sym typeface="Arial"/>
              </a:rPr>
              <a:t>We will provide on example here – but there are many to choose from depending on your time and your audience.  For examples of additional icebreaker activities see Resource Section.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i="1" dirty="0">
                <a:latin typeface="Arial"/>
                <a:ea typeface="Arial"/>
                <a:cs typeface="Arial"/>
                <a:sym typeface="Arial"/>
              </a:rPr>
              <a:t>Instructions:</a:t>
            </a:r>
            <a:r>
              <a:rPr lang="en-US" dirty="0">
                <a:latin typeface="Arial"/>
                <a:ea typeface="Arial"/>
                <a:cs typeface="Arial"/>
                <a:sym typeface="Arial"/>
              </a:rPr>
              <a:t> For this icebreaker participants will put </a:t>
            </a:r>
            <a:r>
              <a:rPr lang="en-US" dirty="0" err="1">
                <a:latin typeface="Arial"/>
                <a:ea typeface="Arial"/>
                <a:cs typeface="Arial"/>
                <a:sym typeface="Arial"/>
              </a:rPr>
              <a:t>reponses</a:t>
            </a:r>
            <a:r>
              <a:rPr lang="en-US" dirty="0">
                <a:latin typeface="Arial"/>
                <a:ea typeface="Arial"/>
                <a:cs typeface="Arial"/>
                <a:sym typeface="Arial"/>
              </a:rPr>
              <a:t> in the chat.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Note to facilitator: </a:t>
            </a:r>
            <a:r>
              <a:rPr lang="en-US" dirty="0">
                <a:latin typeface="Arial"/>
                <a:ea typeface="Arial"/>
                <a:cs typeface="Arial"/>
                <a:sym typeface="Arial"/>
              </a:rPr>
              <a:t>Facilitator will read some of the statements shared, being cognizant of time.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5 minutes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93" name="Google Shape;9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0dea5a1d2b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20dea5a1d2b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We will now engage in an activity that demonstrates one of many strategies for clarifying our values. You will be provided with an Activity Workshop guide that contains a variety of activities to pick and choose from, and we hope over time that you begin to test out and develop your own. This first activity, called Agree/Disagree, and sometimes includes Unsure – is probably the gold standard and one of the more commonly used values clarification activities. It can be facilitated virtually or in person.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1371600" lvl="0" indent="0" algn="l" rtl="0">
              <a:lnSpc>
                <a:spcPct val="100000"/>
              </a:lnSpc>
              <a:spcBef>
                <a:spcPts val="0"/>
              </a:spcBef>
              <a:spcAft>
                <a:spcPts val="0"/>
              </a:spcAft>
              <a:buSzPts val="1400"/>
              <a:buNone/>
            </a:pP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The activity calls upon us to dig deeply to consider why someone might feel a certain way. It challenges us to understand the perspectives of others even if we disagree, and to practice empathy.    </a:t>
            </a:r>
            <a:endParaRPr dirty="0">
              <a:latin typeface="Arial"/>
              <a:ea typeface="Arial"/>
              <a:cs typeface="Arial"/>
              <a:sym typeface="Arial"/>
            </a:endParaRPr>
          </a:p>
          <a:p>
            <a:pPr marL="457200" lvl="0" indent="0" algn="l" rtl="0">
              <a:lnSpc>
                <a:spcPct val="100000"/>
              </a:lnSpc>
              <a:spcBef>
                <a:spcPts val="0"/>
              </a:spcBef>
              <a:spcAft>
                <a:spcPts val="0"/>
              </a:spcAft>
              <a:buNone/>
            </a:pP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“We will now start by launching a poll that is a series of statements.  You will be asked if you agree or disagree with each of these statements. There are no right or wrong answers</a:t>
            </a:r>
            <a:endParaRPr dirty="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US" dirty="0">
                <a:latin typeface="Arial"/>
                <a:ea typeface="Arial"/>
                <a:cs typeface="Arial"/>
                <a:sym typeface="Arial"/>
              </a:rPr>
              <a:t>The responses are anonymous – no one will see your answers – this is a safe space to be honest. “</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You will have</a:t>
            </a:r>
            <a:r>
              <a:rPr lang="en-US" b="1" dirty="0">
                <a:latin typeface="Arial"/>
                <a:ea typeface="Arial"/>
                <a:cs typeface="Arial"/>
                <a:sym typeface="Arial"/>
              </a:rPr>
              <a:t> </a:t>
            </a:r>
            <a:r>
              <a:rPr lang="en-US" dirty="0">
                <a:latin typeface="Arial"/>
                <a:ea typeface="Arial"/>
                <a:cs typeface="Arial"/>
                <a:sym typeface="Arial"/>
              </a:rPr>
              <a:t>2 minutes to complete. When you are done with the poll we will see the aggregate results for each statement and discuss a few of them together.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Launch poll</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3 minutes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72" name="Google Shape;172;g20dea5a1d2b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e445ed46be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e445ed46be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Display Poll results - slide is blank to serve as a placeholder for the poll results on Zoom.</a:t>
            </a:r>
            <a:endParaRPr b="1" dirty="0">
              <a:latin typeface="Arial"/>
              <a:ea typeface="Arial"/>
              <a:cs typeface="Arial"/>
              <a:sym typeface="Arial"/>
            </a:endParaRPr>
          </a:p>
          <a:p>
            <a:pPr marL="0" lvl="0" indent="0" algn="l" rtl="0">
              <a:spcBef>
                <a:spcPts val="0"/>
              </a:spcBef>
              <a:spcAft>
                <a:spcPts val="0"/>
              </a:spcAft>
              <a:buNone/>
            </a:pPr>
            <a:endParaRPr b="1" dirty="0"/>
          </a:p>
          <a:p>
            <a:pPr marL="0" lvl="0" indent="0" algn="l" rtl="0">
              <a:spcBef>
                <a:spcPts val="0"/>
              </a:spcBef>
              <a:spcAft>
                <a:spcPts val="0"/>
              </a:spcAft>
              <a:buClr>
                <a:schemeClr val="dk1"/>
              </a:buClr>
              <a:buSzPts val="1200"/>
              <a:buFont typeface="Arial"/>
              <a:buNone/>
            </a:pPr>
            <a:r>
              <a:rPr lang="en-US" b="1" dirty="0">
                <a:latin typeface="Arial"/>
                <a:ea typeface="Arial"/>
                <a:cs typeface="Arial"/>
                <a:sym typeface="Arial"/>
              </a:rPr>
              <a:t>Following the Poll Results:</a:t>
            </a:r>
            <a:endParaRPr b="1"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dirty="0">
                <a:latin typeface="Arial"/>
                <a:ea typeface="Arial"/>
                <a:cs typeface="Arial"/>
                <a:sym typeface="Arial"/>
              </a:rPr>
              <a:t>Note the areas where people did not agree with your response or a statement where the results surprised you. What do you notice?  (Encourage participants to raise hand or chat in responses/reactions).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dirty="0">
                <a:latin typeface="Arial"/>
                <a:ea typeface="Arial"/>
                <a:cs typeface="Arial"/>
                <a:sym typeface="Arial"/>
              </a:rPr>
              <a:t>We would like you all to select one statement and consider the following: </a:t>
            </a:r>
            <a:r>
              <a:rPr lang="en-US" b="1" dirty="0">
                <a:latin typeface="Arial"/>
                <a:ea typeface="Arial"/>
                <a:cs typeface="Arial"/>
                <a:sym typeface="Arial"/>
              </a:rPr>
              <a:t>ADD THE QUESTIONS TO THE CHAT</a:t>
            </a:r>
            <a:endParaRPr b="1" dirty="0">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dirty="0">
                <a:latin typeface="Arial"/>
                <a:ea typeface="Arial"/>
                <a:cs typeface="Arial"/>
                <a:sym typeface="Arial"/>
              </a:rPr>
              <a:t>Why would someone agree with this statement?</a:t>
            </a:r>
            <a:endParaRPr dirty="0">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dirty="0">
                <a:latin typeface="Arial"/>
                <a:ea typeface="Arial"/>
                <a:cs typeface="Arial"/>
                <a:sym typeface="Arial"/>
              </a:rPr>
              <a:t>Why would someone disagree with this statement?</a:t>
            </a:r>
            <a:endParaRPr dirty="0">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dirty="0">
                <a:latin typeface="Arial"/>
                <a:ea typeface="Arial"/>
                <a:cs typeface="Arial"/>
                <a:sym typeface="Arial"/>
              </a:rPr>
              <a:t>What else does this make you think about?</a:t>
            </a:r>
            <a:endParaRPr dirty="0">
              <a:latin typeface="Arial"/>
              <a:ea typeface="Arial"/>
              <a:cs typeface="Arial"/>
              <a:sym typeface="Arial"/>
            </a:endParaRPr>
          </a:p>
          <a:p>
            <a:pPr marL="914400" lvl="0" indent="0" algn="l" rtl="0">
              <a:spcBef>
                <a:spcPts val="0"/>
              </a:spcBef>
              <a:spcAft>
                <a:spcPts val="0"/>
              </a:spcAft>
              <a:buNone/>
            </a:pPr>
            <a:endParaRPr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b="1" dirty="0">
                <a:latin typeface="Arial"/>
                <a:ea typeface="Arial"/>
                <a:cs typeface="Arial"/>
                <a:sym typeface="Arial"/>
              </a:rPr>
              <a:t>Ask</a:t>
            </a:r>
            <a:r>
              <a:rPr lang="en-US" dirty="0">
                <a:latin typeface="Arial"/>
                <a:ea typeface="Arial"/>
                <a:cs typeface="Arial"/>
                <a:sym typeface="Arial"/>
              </a:rPr>
              <a:t> for three volunteers to share the statement they selected and their responses to the prompts.   </a:t>
            </a:r>
            <a:endParaRPr dirty="0">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b="1" dirty="0">
                <a:latin typeface="Arial"/>
                <a:ea typeface="Arial"/>
                <a:cs typeface="Arial"/>
                <a:sym typeface="Arial"/>
              </a:rPr>
              <a:t>Note: </a:t>
            </a:r>
            <a:r>
              <a:rPr lang="en-US" dirty="0">
                <a:latin typeface="Arial"/>
                <a:ea typeface="Arial"/>
                <a:cs typeface="Arial"/>
                <a:sym typeface="Arial"/>
              </a:rPr>
              <a:t>If there are no volunteers – facilitators will choose the statement based on most disagreement in the poll results.</a:t>
            </a:r>
            <a:endParaRPr dirty="0">
              <a:latin typeface="Arial"/>
              <a:ea typeface="Arial"/>
              <a:cs typeface="Arial"/>
              <a:sym typeface="Arial"/>
            </a:endParaRPr>
          </a:p>
          <a:p>
            <a:pPr marL="1371600" lvl="2" indent="-228600" algn="l" rtl="0">
              <a:spcBef>
                <a:spcPts val="0"/>
              </a:spcBef>
              <a:spcAft>
                <a:spcPts val="0"/>
              </a:spcAft>
              <a:buClr>
                <a:schemeClr val="dk1"/>
              </a:buClr>
              <a:buSzPts val="1200"/>
              <a:buFont typeface="Arial"/>
              <a:buNone/>
            </a:pPr>
            <a:endParaRPr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b="1" dirty="0">
                <a:latin typeface="Arial"/>
                <a:ea typeface="Arial"/>
                <a:cs typeface="Arial"/>
                <a:sym typeface="Arial"/>
              </a:rPr>
              <a:t>Notes to facilitator: </a:t>
            </a:r>
            <a:r>
              <a:rPr lang="en-US" dirty="0">
                <a:latin typeface="Arial"/>
                <a:ea typeface="Arial"/>
                <a:cs typeface="Arial"/>
                <a:sym typeface="Arial"/>
              </a:rPr>
              <a:t> </a:t>
            </a:r>
            <a:endParaRPr dirty="0">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dirty="0">
                <a:latin typeface="Arial"/>
                <a:ea typeface="Arial"/>
                <a:cs typeface="Arial"/>
                <a:sym typeface="Arial"/>
              </a:rPr>
              <a:t>You will be provided with a “Compendium of Values Statements” as part of the resource materials that will be available to them. We also encourage you to grow the list by adding ones they know.</a:t>
            </a:r>
            <a:endParaRPr dirty="0">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dirty="0">
                <a:latin typeface="Arial"/>
                <a:ea typeface="Arial"/>
                <a:cs typeface="Arial"/>
                <a:sym typeface="Arial"/>
              </a:rPr>
              <a:t>The job of the facilitator is to listen, re-direct and acknowledge that this activity can be difficult if we feel really strongly about something. But it is a way that we can consider the feelings of others even if we don’t agree. Use of redirection strategies is encouraged.   </a:t>
            </a:r>
            <a:endParaRPr dirty="0">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dirty="0">
                <a:latin typeface="Arial"/>
                <a:ea typeface="Arial"/>
                <a:cs typeface="Arial"/>
                <a:sym typeface="Arial"/>
              </a:rPr>
              <a:t>With a large group you can use the chat or raise hand function. Another option for this activity is to set up break-out rooms for participants to discuss in smaller groups and ask them to report out to the larger group later.</a:t>
            </a:r>
            <a:endParaRPr dirty="0">
              <a:latin typeface="Arial"/>
              <a:ea typeface="Arial"/>
              <a:cs typeface="Arial"/>
              <a:sym typeface="Arial"/>
            </a:endParaRPr>
          </a:p>
          <a:p>
            <a:pPr marL="91440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165100" lvl="0" indent="-88900" algn="l" rtl="0">
              <a:spcBef>
                <a:spcPts val="0"/>
              </a:spcBef>
              <a:spcAft>
                <a:spcPts val="0"/>
              </a:spcAft>
              <a:buClr>
                <a:schemeClr val="dk1"/>
              </a:buClr>
              <a:buSzPts val="1200"/>
              <a:buFont typeface="Arial"/>
              <a:buNone/>
            </a:pPr>
            <a:endParaRPr dirty="0">
              <a:latin typeface="Arial"/>
              <a:ea typeface="Arial"/>
              <a:cs typeface="Arial"/>
              <a:sym typeface="Arial"/>
            </a:endParaRPr>
          </a:p>
          <a:p>
            <a:pPr marL="165100" lvl="0" indent="-88900" algn="l" rtl="0">
              <a:spcBef>
                <a:spcPts val="0"/>
              </a:spcBef>
              <a:spcAft>
                <a:spcPts val="0"/>
              </a:spcAft>
              <a:buNone/>
            </a:pPr>
            <a:r>
              <a:rPr lang="en-US" dirty="0">
                <a:latin typeface="Arial"/>
                <a:ea typeface="Arial"/>
                <a:cs typeface="Arial"/>
                <a:sym typeface="Arial"/>
              </a:rPr>
              <a:t>15 minutes</a:t>
            </a:r>
            <a:endParaRPr b="1" dirty="0"/>
          </a:p>
        </p:txBody>
      </p:sp>
      <p:sp>
        <p:nvSpPr>
          <p:cNvPr id="179" name="Google Shape;179;g2e445ed46be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16acbb60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e16acbb60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This is a copy of the statements that were used in the poll.</a:t>
            </a:r>
            <a:endParaRPr>
              <a:latin typeface="Arial"/>
              <a:ea typeface="Arial"/>
              <a:cs typeface="Arial"/>
              <a:sym typeface="Arial"/>
            </a:endParaRPr>
          </a:p>
          <a:p>
            <a:pPr marL="165100" lvl="0" indent="-88900" algn="l" rtl="0">
              <a:lnSpc>
                <a:spcPct val="100000"/>
              </a:lnSpc>
              <a:spcBef>
                <a:spcPts val="1200"/>
              </a:spcBef>
              <a:spcAft>
                <a:spcPts val="0"/>
              </a:spcAft>
              <a:buSzPts val="1400"/>
              <a:buNone/>
            </a:pPr>
            <a:endParaRPr b="1">
              <a:latin typeface="Arial"/>
              <a:ea typeface="Arial"/>
              <a:cs typeface="Arial"/>
              <a:sym typeface="Arial"/>
            </a:endParaRPr>
          </a:p>
        </p:txBody>
      </p:sp>
      <p:sp>
        <p:nvSpPr>
          <p:cNvPr id="184" name="Google Shape;184;g2e16acbb608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e16acbb6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e16acbb60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In order to facilitate a Values Clarification workshop, there are certain skills and assets one must have.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1 minute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91" name="Google Shape;191;g2e16acbb60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Some of these are the ability to:</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Create a safe space</a:t>
            </a:r>
            <a:endParaRPr dirty="0">
              <a:latin typeface="Arial"/>
              <a:ea typeface="Arial"/>
              <a:cs typeface="Arial"/>
              <a:sym typeface="Arial"/>
            </a:endParaRPr>
          </a:p>
          <a:p>
            <a:pPr marL="914400" lvl="1"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A space where participants can be vulnerable</a:t>
            </a:r>
            <a:endParaRPr dirty="0">
              <a:latin typeface="Arial"/>
              <a:ea typeface="Arial"/>
              <a:cs typeface="Arial"/>
              <a:sym typeface="Arial"/>
            </a:endParaRPr>
          </a:p>
          <a:p>
            <a:pPr marL="914400" lvl="1"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This is done by listening with compassion and being non </a:t>
            </a:r>
            <a:r>
              <a:rPr lang="en-US" dirty="0" err="1">
                <a:latin typeface="Arial"/>
                <a:ea typeface="Arial"/>
                <a:cs typeface="Arial"/>
                <a:sym typeface="Arial"/>
              </a:rPr>
              <a:t>judgemental</a:t>
            </a:r>
            <a:endParaRPr dirty="0">
              <a:latin typeface="Arial"/>
              <a:ea typeface="Arial"/>
              <a:cs typeface="Arial"/>
              <a:sym typeface="Arial"/>
            </a:endParaRPr>
          </a:p>
          <a:p>
            <a:pPr marL="457200" lvl="0" indent="-304800" algn="l" rtl="0">
              <a:lnSpc>
                <a:spcPct val="100000"/>
              </a:lnSpc>
              <a:spcBef>
                <a:spcPts val="0"/>
              </a:spcBef>
              <a:spcAft>
                <a:spcPts val="0"/>
              </a:spcAft>
              <a:buSzPts val="1200"/>
              <a:buChar char="●"/>
            </a:pPr>
            <a:r>
              <a:rPr lang="en-US" dirty="0">
                <a:latin typeface="Arial"/>
                <a:ea typeface="Arial"/>
                <a:cs typeface="Arial"/>
                <a:sym typeface="Arial"/>
              </a:rPr>
              <a:t>Accommodate different points of view</a:t>
            </a:r>
            <a:endParaRPr dirty="0">
              <a:latin typeface="Arial"/>
              <a:ea typeface="Arial"/>
              <a:cs typeface="Arial"/>
              <a:sym typeface="Arial"/>
            </a:endParaRPr>
          </a:p>
          <a:p>
            <a:pPr marL="914400" lvl="1" indent="-304800" algn="l" rtl="0">
              <a:lnSpc>
                <a:spcPct val="100000"/>
              </a:lnSpc>
              <a:spcBef>
                <a:spcPts val="0"/>
              </a:spcBef>
              <a:spcAft>
                <a:spcPts val="0"/>
              </a:spcAft>
              <a:buSzPts val="1200"/>
              <a:buChar char="○"/>
            </a:pPr>
            <a:r>
              <a:rPr lang="en-US" dirty="0">
                <a:latin typeface="Arial"/>
                <a:ea typeface="Arial"/>
                <a:cs typeface="Arial"/>
                <a:sym typeface="Arial"/>
              </a:rPr>
              <a:t>this ties into being non </a:t>
            </a:r>
            <a:r>
              <a:rPr lang="en-US" dirty="0" err="1">
                <a:latin typeface="Arial"/>
                <a:ea typeface="Arial"/>
                <a:cs typeface="Arial"/>
                <a:sym typeface="Arial"/>
              </a:rPr>
              <a:t>judgemental</a:t>
            </a:r>
            <a:endParaRPr dirty="0">
              <a:latin typeface="Arial"/>
              <a:ea typeface="Arial"/>
              <a:cs typeface="Arial"/>
              <a:sym typeface="Arial"/>
            </a:endParaRPr>
          </a:p>
          <a:p>
            <a:pPr marL="914400" lvl="1" indent="-304800" algn="l" rtl="0">
              <a:lnSpc>
                <a:spcPct val="100000"/>
              </a:lnSpc>
              <a:spcBef>
                <a:spcPts val="0"/>
              </a:spcBef>
              <a:spcAft>
                <a:spcPts val="0"/>
              </a:spcAft>
              <a:buSzPts val="1200"/>
              <a:buChar char="○"/>
            </a:pPr>
            <a:r>
              <a:rPr lang="en-US" dirty="0">
                <a:latin typeface="Arial"/>
                <a:ea typeface="Arial"/>
                <a:cs typeface="Arial"/>
                <a:sym typeface="Arial"/>
              </a:rPr>
              <a:t>If people are not heard, then they are less likely to hear you and learn/grow</a:t>
            </a:r>
            <a:endParaRPr dirty="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US" dirty="0">
                <a:latin typeface="Arial"/>
                <a:ea typeface="Arial"/>
                <a:cs typeface="Arial"/>
                <a:sym typeface="Arial"/>
              </a:rPr>
              <a:t>You have to meet people where they are at, in order to have any productive conversation on abortion</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Ability to handle conflict</a:t>
            </a:r>
            <a:endParaRPr dirty="0">
              <a:latin typeface="Arial"/>
              <a:ea typeface="Arial"/>
              <a:cs typeface="Arial"/>
              <a:sym typeface="Arial"/>
            </a:endParaRPr>
          </a:p>
          <a:p>
            <a:pPr marL="914400" lvl="1"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Conflict can arise during this workshop</a:t>
            </a:r>
            <a:endParaRPr dirty="0">
              <a:latin typeface="Arial"/>
              <a:ea typeface="Arial"/>
              <a:cs typeface="Arial"/>
              <a:sym typeface="Arial"/>
            </a:endParaRPr>
          </a:p>
          <a:p>
            <a:pPr marL="914400" lvl="1"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How do you handle that conflicts a facilitator?</a:t>
            </a:r>
            <a:endParaRPr dirty="0">
              <a:latin typeface="Arial"/>
              <a:ea typeface="Arial"/>
              <a:cs typeface="Arial"/>
              <a:sym typeface="Arial"/>
            </a:endParaRPr>
          </a:p>
          <a:p>
            <a:pPr marL="1371600" lvl="2"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Employ redirection- If the conversation has veered off topic, the facilitator needs to be able to bring the group back on topic</a:t>
            </a:r>
            <a:endParaRPr dirty="0">
              <a:latin typeface="Arial"/>
              <a:ea typeface="Arial"/>
              <a:cs typeface="Arial"/>
              <a:sym typeface="Arial"/>
            </a:endParaRPr>
          </a:p>
          <a:p>
            <a:pPr marL="1371600" lvl="2"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Taking a break - this give everyone a moment to reset and calm down</a:t>
            </a:r>
            <a:endParaRPr dirty="0">
              <a:latin typeface="Arial"/>
              <a:ea typeface="Arial"/>
              <a:cs typeface="Arial"/>
              <a:sym typeface="Arial"/>
            </a:endParaRPr>
          </a:p>
          <a:p>
            <a:pPr marL="1371600" lvl="2" indent="-317500" algn="l" rtl="0">
              <a:lnSpc>
                <a:spcPct val="100000"/>
              </a:lnSpc>
              <a:spcBef>
                <a:spcPts val="0"/>
              </a:spcBef>
              <a:spcAft>
                <a:spcPts val="0"/>
              </a:spcAft>
              <a:buClr>
                <a:schemeClr val="dk1"/>
              </a:buClr>
              <a:buSzPts val="1400"/>
              <a:buChar char="■"/>
            </a:pPr>
            <a:r>
              <a:rPr lang="en-US" dirty="0">
                <a:latin typeface="Arial"/>
                <a:ea typeface="Arial"/>
                <a:cs typeface="Arial"/>
                <a:sym typeface="Arial"/>
              </a:rPr>
              <a:t>Pausing and taking a breath before responding to something that might be emotionally difficult</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Ability to not take things personally</a:t>
            </a:r>
            <a:endParaRPr dirty="0">
              <a:latin typeface="Arial"/>
              <a:ea typeface="Arial"/>
              <a:cs typeface="Arial"/>
              <a:sym typeface="Arial"/>
            </a:endParaRPr>
          </a:p>
          <a:p>
            <a:pPr marL="914400" lvl="1" indent="-304800" algn="l" rtl="0">
              <a:lnSpc>
                <a:spcPct val="100000"/>
              </a:lnSpc>
              <a:spcBef>
                <a:spcPts val="0"/>
              </a:spcBef>
              <a:spcAft>
                <a:spcPts val="0"/>
              </a:spcAft>
              <a:buSzPts val="1200"/>
              <a:buChar char="○"/>
            </a:pPr>
            <a:r>
              <a:rPr lang="en-US" dirty="0">
                <a:latin typeface="Arial"/>
                <a:ea typeface="Arial"/>
                <a:cs typeface="Arial"/>
                <a:sym typeface="Arial"/>
              </a:rPr>
              <a:t>Your beliefs may come under attack, don’t take it personally</a:t>
            </a:r>
            <a:endParaRPr dirty="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US" dirty="0">
                <a:latin typeface="Arial"/>
                <a:ea typeface="Arial"/>
                <a:cs typeface="Arial"/>
                <a:sym typeface="Arial"/>
              </a:rPr>
              <a:t>The purpose of facilitating a Values Clarification workshop is to help participants identify their values and to reduce any negative impact they might have in providing patient care</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Facilitate dialogue</a:t>
            </a:r>
            <a:endParaRPr dirty="0">
              <a:latin typeface="Arial"/>
              <a:ea typeface="Arial"/>
              <a:cs typeface="Arial"/>
              <a:sym typeface="Arial"/>
            </a:endParaRPr>
          </a:p>
          <a:p>
            <a:pPr marL="914400" lvl="1"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If the conversation is being dominated by 1 or a few people, the facilitator needs to be able to take back control and make space for others to contribute</a:t>
            </a:r>
            <a:endParaRPr dirty="0">
              <a:latin typeface="Arial"/>
              <a:ea typeface="Arial"/>
              <a:cs typeface="Arial"/>
              <a:sym typeface="Arial"/>
            </a:endParaRPr>
          </a:p>
          <a:p>
            <a:pPr marL="914400" lvl="1"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The facilitator shouldn’t be talking more than participants participants will tune out if it is overly didactic</a:t>
            </a:r>
            <a:endParaRPr dirty="0">
              <a:latin typeface="Arial"/>
              <a:ea typeface="Arial"/>
              <a:cs typeface="Arial"/>
              <a:sym typeface="Arial"/>
            </a:endParaRPr>
          </a:p>
          <a:p>
            <a:pPr marL="457200" lvl="0" indent="-304800" algn="l" rtl="0">
              <a:lnSpc>
                <a:spcPct val="100000"/>
              </a:lnSpc>
              <a:spcBef>
                <a:spcPts val="0"/>
              </a:spcBef>
              <a:spcAft>
                <a:spcPts val="0"/>
              </a:spcAft>
              <a:buSzPts val="1200"/>
              <a:buChar char="●"/>
            </a:pPr>
            <a:r>
              <a:rPr lang="en-US" dirty="0">
                <a:latin typeface="Arial"/>
                <a:ea typeface="Arial"/>
                <a:cs typeface="Arial"/>
                <a:sym typeface="Arial"/>
              </a:rPr>
              <a:t>Ability to read the room</a:t>
            </a:r>
            <a:endParaRPr dirty="0">
              <a:latin typeface="Arial"/>
              <a:ea typeface="Arial"/>
              <a:cs typeface="Arial"/>
              <a:sym typeface="Arial"/>
            </a:endParaRPr>
          </a:p>
          <a:p>
            <a:pPr marL="914400" lvl="1" indent="-304800" algn="l" rtl="0">
              <a:lnSpc>
                <a:spcPct val="100000"/>
              </a:lnSpc>
              <a:spcBef>
                <a:spcPts val="0"/>
              </a:spcBef>
              <a:spcAft>
                <a:spcPts val="0"/>
              </a:spcAft>
              <a:buSzPts val="1200"/>
              <a:buChar char="○"/>
            </a:pPr>
            <a:r>
              <a:rPr lang="en-US" dirty="0">
                <a:latin typeface="Arial"/>
                <a:ea typeface="Arial"/>
                <a:cs typeface="Arial"/>
                <a:sym typeface="Arial"/>
              </a:rPr>
              <a:t>Are folks feeling overwhelmed?</a:t>
            </a:r>
            <a:endParaRPr dirty="0">
              <a:latin typeface="Arial"/>
              <a:ea typeface="Arial"/>
              <a:cs typeface="Arial"/>
              <a:sym typeface="Arial"/>
            </a:endParaRPr>
          </a:p>
          <a:p>
            <a:pPr marL="914400" lvl="1" indent="-304800" algn="l" rtl="0">
              <a:lnSpc>
                <a:spcPct val="100000"/>
              </a:lnSpc>
              <a:spcBef>
                <a:spcPts val="0"/>
              </a:spcBef>
              <a:spcAft>
                <a:spcPts val="0"/>
              </a:spcAft>
              <a:buSzPts val="1200"/>
              <a:buChar char="○"/>
            </a:pPr>
            <a:r>
              <a:rPr lang="en-US" dirty="0">
                <a:latin typeface="Arial"/>
                <a:ea typeface="Arial"/>
                <a:cs typeface="Arial"/>
                <a:sym typeface="Arial"/>
              </a:rPr>
              <a:t>Have they disengaged?</a:t>
            </a:r>
            <a:endParaRPr dirty="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US" dirty="0">
                <a:latin typeface="Arial"/>
                <a:ea typeface="Arial"/>
                <a:cs typeface="Arial"/>
                <a:sym typeface="Arial"/>
              </a:rPr>
              <a:t>Do you need to stay on a particular topic a little longer?</a:t>
            </a:r>
            <a:endParaRPr dirty="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US" dirty="0">
                <a:latin typeface="Arial"/>
                <a:ea typeface="Arial"/>
                <a:cs typeface="Arial"/>
                <a:sym typeface="Arial"/>
              </a:rPr>
              <a:t>Do you need to cut something short because people are disinterested or getting to worked up?</a:t>
            </a:r>
            <a:endParaRPr dirty="0">
              <a:latin typeface="Arial"/>
              <a:ea typeface="Arial"/>
              <a:cs typeface="Arial"/>
              <a:sym typeface="Arial"/>
            </a:endParaRPr>
          </a:p>
          <a:p>
            <a:pPr marL="457200" lvl="0" indent="-304800" algn="l" rtl="0">
              <a:lnSpc>
                <a:spcPct val="100000"/>
              </a:lnSpc>
              <a:spcBef>
                <a:spcPts val="0"/>
              </a:spcBef>
              <a:spcAft>
                <a:spcPts val="0"/>
              </a:spcAft>
              <a:buSzPts val="1200"/>
              <a:buChar char="●"/>
            </a:pPr>
            <a:r>
              <a:rPr lang="en-US" dirty="0">
                <a:latin typeface="Arial"/>
                <a:ea typeface="Arial"/>
                <a:cs typeface="Arial"/>
                <a:sym typeface="Arial"/>
              </a:rPr>
              <a:t>Timekeeping</a:t>
            </a:r>
            <a:endParaRPr dirty="0">
              <a:latin typeface="Arial"/>
              <a:ea typeface="Arial"/>
              <a:cs typeface="Arial"/>
              <a:sym typeface="Arial"/>
            </a:endParaRPr>
          </a:p>
          <a:p>
            <a:pPr marL="914400" lvl="1" indent="-304800" algn="l" rtl="0">
              <a:lnSpc>
                <a:spcPct val="100000"/>
              </a:lnSpc>
              <a:spcBef>
                <a:spcPts val="0"/>
              </a:spcBef>
              <a:spcAft>
                <a:spcPts val="0"/>
              </a:spcAft>
              <a:buSzPts val="1200"/>
              <a:buChar char="○"/>
            </a:pPr>
            <a:r>
              <a:rPr lang="en-US" dirty="0">
                <a:latin typeface="Arial"/>
                <a:ea typeface="Arial"/>
                <a:cs typeface="Arial"/>
                <a:sym typeface="Arial"/>
              </a:rPr>
              <a:t>This may seem basic, but your ability to effectively manage time will ensure that you’re able to complete each section of the workshop and reach your objectives</a:t>
            </a:r>
            <a:endParaRPr dirty="0">
              <a:latin typeface="Arial"/>
              <a:ea typeface="Arial"/>
              <a:cs typeface="Arial"/>
              <a:sym typeface="Arial"/>
            </a:endParaRPr>
          </a:p>
          <a:p>
            <a:pPr marL="914400" lvl="1" indent="-304800" algn="l" rtl="0">
              <a:lnSpc>
                <a:spcPct val="100000"/>
              </a:lnSpc>
              <a:spcBef>
                <a:spcPts val="0"/>
              </a:spcBef>
              <a:spcAft>
                <a:spcPts val="0"/>
              </a:spcAft>
              <a:buSzPts val="1200"/>
              <a:buChar char="○"/>
            </a:pPr>
            <a:r>
              <a:rPr lang="en-US" dirty="0">
                <a:latin typeface="Arial"/>
                <a:ea typeface="Arial"/>
                <a:cs typeface="Arial"/>
                <a:sym typeface="Arial"/>
              </a:rPr>
              <a:t>With timekeeping, you will also need to consider if a particular section is taking longer than expected, whether to stay there and cut another section short/eliminate a section. Or to advance to the next section</a:t>
            </a:r>
            <a:endParaRPr dirty="0">
              <a:latin typeface="Arial"/>
              <a:ea typeface="Arial"/>
              <a:cs typeface="Arial"/>
              <a:sym typeface="Arial"/>
            </a:endParaRPr>
          </a:p>
          <a:p>
            <a:pPr marL="457200" lvl="0" indent="0" algn="l" rtl="0">
              <a:lnSpc>
                <a:spcPct val="100000"/>
              </a:lnSpc>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rgbClr val="1F1F1F"/>
                </a:solidFill>
                <a:latin typeface="Arial"/>
                <a:ea typeface="Arial"/>
                <a:cs typeface="Arial"/>
                <a:sym typeface="Arial"/>
              </a:rPr>
              <a:t>5 minutes</a:t>
            </a:r>
            <a:endParaRPr dirty="0">
              <a:solidFill>
                <a:srgbClr val="1F1F1F"/>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1F1F1F"/>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p:txBody>
      </p:sp>
      <p:sp>
        <p:nvSpPr>
          <p:cNvPr id="197" name="Google Shape;1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cadbdea7e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dcadbdea7e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Additional assets are: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dirty="0">
                <a:latin typeface="Arial"/>
                <a:ea typeface="Arial"/>
                <a:cs typeface="Arial"/>
                <a:sym typeface="Arial"/>
              </a:rPr>
              <a:t>Being empathic</a:t>
            </a:r>
            <a:endParaRPr dirty="0">
              <a:latin typeface="Arial"/>
              <a:ea typeface="Arial"/>
              <a:cs typeface="Arial"/>
              <a:sym typeface="Arial"/>
            </a:endParaRPr>
          </a:p>
          <a:p>
            <a:pPr marL="914400" lvl="1" indent="-317500" algn="l" rtl="0">
              <a:lnSpc>
                <a:spcPct val="100000"/>
              </a:lnSpc>
              <a:spcBef>
                <a:spcPts val="0"/>
              </a:spcBef>
              <a:spcAft>
                <a:spcPts val="0"/>
              </a:spcAft>
              <a:buSzPts val="1400"/>
              <a:buChar char="○"/>
            </a:pPr>
            <a:r>
              <a:rPr lang="en-US" dirty="0">
                <a:latin typeface="Arial"/>
                <a:ea typeface="Arial"/>
                <a:cs typeface="Arial"/>
                <a:sym typeface="Arial"/>
              </a:rPr>
              <a:t>Particularly around a topic so sensitive, facilitators must be able to demonstrate empathy to participants</a:t>
            </a:r>
            <a:endParaRPr dirty="0">
              <a:latin typeface="Arial"/>
              <a:ea typeface="Arial"/>
              <a:cs typeface="Arial"/>
              <a:sym typeface="Arial"/>
            </a:endParaRPr>
          </a:p>
          <a:p>
            <a:pPr marL="914400" lvl="1" indent="-317500" algn="l" rtl="0">
              <a:lnSpc>
                <a:spcPct val="100000"/>
              </a:lnSpc>
              <a:spcBef>
                <a:spcPts val="0"/>
              </a:spcBef>
              <a:spcAft>
                <a:spcPts val="0"/>
              </a:spcAft>
              <a:buSzPts val="1400"/>
              <a:buChar char="○"/>
            </a:pPr>
            <a:r>
              <a:rPr lang="en-US" dirty="0">
                <a:latin typeface="Arial"/>
                <a:ea typeface="Arial"/>
                <a:cs typeface="Arial"/>
                <a:sym typeface="Arial"/>
              </a:rPr>
              <a:t>Note that this empathy does not extend to offensive or inappropriate sentiments or behavior</a:t>
            </a:r>
            <a:endParaRPr dirty="0">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dirty="0">
                <a:latin typeface="Arial"/>
                <a:ea typeface="Arial"/>
                <a:cs typeface="Arial"/>
                <a:sym typeface="Arial"/>
              </a:rPr>
              <a:t>Prepared</a:t>
            </a:r>
            <a:endParaRPr dirty="0">
              <a:latin typeface="Arial"/>
              <a:ea typeface="Arial"/>
              <a:cs typeface="Arial"/>
              <a:sym typeface="Arial"/>
            </a:endParaRPr>
          </a:p>
          <a:p>
            <a:pPr marL="914400" lvl="1" indent="-317500" algn="l" rtl="0">
              <a:lnSpc>
                <a:spcPct val="100000"/>
              </a:lnSpc>
              <a:spcBef>
                <a:spcPts val="0"/>
              </a:spcBef>
              <a:spcAft>
                <a:spcPts val="0"/>
              </a:spcAft>
              <a:buSzPts val="1400"/>
              <a:buChar char="○"/>
            </a:pPr>
            <a:r>
              <a:rPr lang="en-US" dirty="0">
                <a:latin typeface="Arial"/>
                <a:ea typeface="Arial"/>
                <a:cs typeface="Arial"/>
                <a:sym typeface="Arial"/>
              </a:rPr>
              <a:t>When you first start facilitating this workshop, it may take you a long time to get prepared</a:t>
            </a:r>
            <a:endParaRPr dirty="0">
              <a:latin typeface="Arial"/>
              <a:ea typeface="Arial"/>
              <a:cs typeface="Arial"/>
              <a:sym typeface="Arial"/>
            </a:endParaRPr>
          </a:p>
          <a:p>
            <a:pPr marL="914400" lvl="1" indent="-317500" algn="l" rtl="0">
              <a:lnSpc>
                <a:spcPct val="100000"/>
              </a:lnSpc>
              <a:spcBef>
                <a:spcPts val="0"/>
              </a:spcBef>
              <a:spcAft>
                <a:spcPts val="0"/>
              </a:spcAft>
              <a:buSzPts val="1400"/>
              <a:buChar char="○"/>
            </a:pPr>
            <a:r>
              <a:rPr lang="en-US" dirty="0">
                <a:latin typeface="Arial"/>
                <a:ea typeface="Arial"/>
                <a:cs typeface="Arial"/>
                <a:sym typeface="Arial"/>
              </a:rPr>
              <a:t>Prepared looks different for everyone, but some basic areas that should be addressed are:</a:t>
            </a:r>
            <a:endParaRPr dirty="0">
              <a:latin typeface="Arial"/>
              <a:ea typeface="Arial"/>
              <a:cs typeface="Arial"/>
              <a:sym typeface="Arial"/>
            </a:endParaRPr>
          </a:p>
          <a:p>
            <a:pPr marL="1371600" lvl="2" indent="-317500" algn="l" rtl="0">
              <a:lnSpc>
                <a:spcPct val="100000"/>
              </a:lnSpc>
              <a:spcBef>
                <a:spcPts val="0"/>
              </a:spcBef>
              <a:spcAft>
                <a:spcPts val="0"/>
              </a:spcAft>
              <a:buSzPts val="1400"/>
              <a:buChar char="■"/>
            </a:pPr>
            <a:r>
              <a:rPr lang="en-US" dirty="0">
                <a:latin typeface="Arial"/>
                <a:ea typeface="Arial"/>
                <a:cs typeface="Arial"/>
                <a:sym typeface="Arial"/>
              </a:rPr>
              <a:t>You are familiar and comfortable with the content</a:t>
            </a:r>
            <a:endParaRPr dirty="0">
              <a:latin typeface="Arial"/>
              <a:ea typeface="Arial"/>
              <a:cs typeface="Arial"/>
              <a:sym typeface="Arial"/>
            </a:endParaRPr>
          </a:p>
          <a:p>
            <a:pPr marL="1371600" lvl="2" indent="-317500" algn="l" rtl="0">
              <a:lnSpc>
                <a:spcPct val="100000"/>
              </a:lnSpc>
              <a:spcBef>
                <a:spcPts val="0"/>
              </a:spcBef>
              <a:spcAft>
                <a:spcPts val="0"/>
              </a:spcAft>
              <a:buSzPts val="1400"/>
              <a:buChar char="■"/>
            </a:pPr>
            <a:r>
              <a:rPr lang="en-US" dirty="0">
                <a:latin typeface="Arial"/>
                <a:ea typeface="Arial"/>
                <a:cs typeface="Arial"/>
                <a:sym typeface="Arial"/>
              </a:rPr>
              <a:t>You know which slides you’re presenting if you’re working with a partner</a:t>
            </a:r>
            <a:endParaRPr dirty="0">
              <a:latin typeface="Arial"/>
              <a:ea typeface="Arial"/>
              <a:cs typeface="Arial"/>
              <a:sym typeface="Arial"/>
            </a:endParaRPr>
          </a:p>
          <a:p>
            <a:pPr marL="1371600" lvl="2" indent="-317500" algn="l" rtl="0">
              <a:lnSpc>
                <a:spcPct val="100000"/>
              </a:lnSpc>
              <a:spcBef>
                <a:spcPts val="0"/>
              </a:spcBef>
              <a:spcAft>
                <a:spcPts val="0"/>
              </a:spcAft>
              <a:buSzPts val="1400"/>
              <a:buChar char="■"/>
            </a:pPr>
            <a:r>
              <a:rPr lang="en-US" dirty="0">
                <a:latin typeface="Arial"/>
                <a:ea typeface="Arial"/>
                <a:cs typeface="Arial"/>
                <a:sym typeface="Arial"/>
              </a:rPr>
              <a:t>You have all the materials you will need</a:t>
            </a:r>
            <a:endParaRPr dirty="0">
              <a:latin typeface="Arial"/>
              <a:ea typeface="Arial"/>
              <a:cs typeface="Arial"/>
              <a:sym typeface="Arial"/>
            </a:endParaRPr>
          </a:p>
          <a:p>
            <a:pPr marL="1371600" lvl="2" indent="-317500" algn="l" rtl="0">
              <a:lnSpc>
                <a:spcPct val="100000"/>
              </a:lnSpc>
              <a:spcBef>
                <a:spcPts val="0"/>
              </a:spcBef>
              <a:spcAft>
                <a:spcPts val="0"/>
              </a:spcAft>
              <a:buSzPts val="1400"/>
              <a:buChar char="■"/>
            </a:pPr>
            <a:r>
              <a:rPr lang="en-US" dirty="0">
                <a:latin typeface="Arial"/>
                <a:ea typeface="Arial"/>
                <a:cs typeface="Arial"/>
                <a:sym typeface="Arial"/>
              </a:rPr>
              <a:t>You have assessed the space in advance of the workshop (virtual or in person)</a:t>
            </a:r>
            <a:endParaRPr dirty="0">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dirty="0">
                <a:latin typeface="Arial"/>
                <a:ea typeface="Arial"/>
                <a:cs typeface="Arial"/>
                <a:sym typeface="Arial"/>
              </a:rPr>
              <a:t>Aware of your biases</a:t>
            </a:r>
            <a:endParaRPr dirty="0">
              <a:latin typeface="Arial"/>
              <a:ea typeface="Arial"/>
              <a:cs typeface="Arial"/>
              <a:sym typeface="Arial"/>
            </a:endParaRPr>
          </a:p>
          <a:p>
            <a:pPr marL="914400" lvl="1" indent="-317500" algn="l" rtl="0">
              <a:lnSpc>
                <a:spcPct val="100000"/>
              </a:lnSpc>
              <a:spcBef>
                <a:spcPts val="0"/>
              </a:spcBef>
              <a:spcAft>
                <a:spcPts val="0"/>
              </a:spcAft>
              <a:buSzPts val="1400"/>
              <a:buChar char="○"/>
            </a:pPr>
            <a:r>
              <a:rPr lang="en-US" dirty="0">
                <a:latin typeface="Arial"/>
                <a:ea typeface="Arial"/>
                <a:cs typeface="Arial"/>
                <a:sym typeface="Arial"/>
              </a:rPr>
              <a:t>We all have biases and our biases can impact how we deliver a training</a:t>
            </a:r>
            <a:endParaRPr dirty="0">
              <a:latin typeface="Arial"/>
              <a:ea typeface="Arial"/>
              <a:cs typeface="Arial"/>
              <a:sym typeface="Arial"/>
            </a:endParaRPr>
          </a:p>
          <a:p>
            <a:pPr marL="914400" lvl="1" indent="-317500" algn="l" rtl="0">
              <a:lnSpc>
                <a:spcPct val="100000"/>
              </a:lnSpc>
              <a:spcBef>
                <a:spcPts val="0"/>
              </a:spcBef>
              <a:spcAft>
                <a:spcPts val="0"/>
              </a:spcAft>
              <a:buSzPts val="1400"/>
              <a:buChar char="○"/>
            </a:pPr>
            <a:r>
              <a:rPr lang="en-US" dirty="0">
                <a:latin typeface="Arial"/>
                <a:ea typeface="Arial"/>
                <a:cs typeface="Arial"/>
                <a:sym typeface="Arial"/>
              </a:rPr>
              <a:t>Being aware of those biases and accounting for them allows us to effectively lead a training without them getting in the way</a:t>
            </a:r>
            <a:endParaRPr dirty="0">
              <a:latin typeface="Arial"/>
              <a:ea typeface="Arial"/>
              <a:cs typeface="Arial"/>
              <a:sym typeface="Arial"/>
            </a:endParaRPr>
          </a:p>
          <a:p>
            <a:pPr marL="914400" lvl="1" indent="-317500" algn="l" rtl="0">
              <a:lnSpc>
                <a:spcPct val="100000"/>
              </a:lnSpc>
              <a:spcBef>
                <a:spcPts val="0"/>
              </a:spcBef>
              <a:spcAft>
                <a:spcPts val="0"/>
              </a:spcAft>
              <a:buSzPts val="1400"/>
              <a:buChar char="○"/>
            </a:pPr>
            <a:r>
              <a:rPr lang="en-US" dirty="0">
                <a:latin typeface="Arial"/>
                <a:ea typeface="Arial"/>
                <a:cs typeface="Arial"/>
                <a:sym typeface="Arial"/>
              </a:rPr>
              <a:t>If you notice your biases coming up, take a pause, a break, or switch directions to allow yourself to get a handle on them</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All of these skills and assets leave space for people to learn and grow</a:t>
            </a:r>
            <a:endParaRPr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en-US" dirty="0">
                <a:latin typeface="Arial"/>
                <a:ea typeface="Arial"/>
                <a:cs typeface="Arial"/>
                <a:sym typeface="Arial"/>
              </a:rPr>
              <a:t>People may not change their minds or shift their perspectives</a:t>
            </a:r>
            <a:endParaRPr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en-US" dirty="0">
                <a:latin typeface="Arial"/>
                <a:ea typeface="Arial"/>
                <a:cs typeface="Arial"/>
                <a:sym typeface="Arial"/>
              </a:rPr>
              <a:t>This workshop is to get people thinking about how their values may impact provision of care</a:t>
            </a:r>
            <a:endParaRPr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en-US" dirty="0">
                <a:latin typeface="Arial"/>
                <a:ea typeface="Arial"/>
                <a:cs typeface="Arial"/>
                <a:sym typeface="Arial"/>
              </a:rPr>
              <a:t>The self-reflection is ongoing</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a:latin typeface="Arial"/>
                <a:ea typeface="Arial"/>
                <a:cs typeface="Arial"/>
                <a:sym typeface="Arial"/>
              </a:rPr>
              <a:t>Anything else?</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Note to facilitator: </a:t>
            </a:r>
            <a:r>
              <a:rPr lang="en-US" dirty="0">
                <a:latin typeface="Arial"/>
                <a:ea typeface="Arial"/>
                <a:cs typeface="Arial"/>
                <a:sym typeface="Arial"/>
              </a:rPr>
              <a:t> If there is time, the facilitator should ask participants for some examples of good facilitation skills. </a:t>
            </a:r>
            <a:r>
              <a:rPr lang="en-US" b="1" dirty="0">
                <a:latin typeface="Arial"/>
                <a:ea typeface="Arial"/>
                <a:cs typeface="Arial"/>
                <a:sym typeface="Arial"/>
              </a:rPr>
              <a:t>Tip: </a:t>
            </a:r>
            <a:r>
              <a:rPr lang="en-US" dirty="0">
                <a:latin typeface="Arial"/>
                <a:ea typeface="Arial"/>
                <a:cs typeface="Arial"/>
                <a:sym typeface="Arial"/>
              </a:rPr>
              <a:t>The facilitator(s) should always have some responses prepared for any activity where you’re asking for feedback, in case the group doesn't volunteer any.</a:t>
            </a:r>
            <a:endParaRPr dirty="0">
              <a:latin typeface="Arial"/>
              <a:ea typeface="Arial"/>
              <a:cs typeface="Arial"/>
              <a:sym typeface="Arial"/>
            </a:endParaRPr>
          </a:p>
          <a:p>
            <a:pPr marL="0" lvl="0" indent="0" algn="l" rtl="0">
              <a:lnSpc>
                <a:spcPct val="100000"/>
              </a:lnSpc>
              <a:spcBef>
                <a:spcPts val="0"/>
              </a:spcBef>
              <a:spcAft>
                <a:spcPts val="0"/>
              </a:spcAft>
              <a:buSzPts val="1400"/>
              <a:buNone/>
            </a:pPr>
            <a:br>
              <a:rPr lang="en-US" dirty="0">
                <a:latin typeface="Arial"/>
                <a:ea typeface="Arial"/>
                <a:cs typeface="Arial"/>
                <a:sym typeface="Arial"/>
              </a:rPr>
            </a:b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rgbClr val="000000"/>
                </a:solidFill>
                <a:latin typeface="Arial"/>
                <a:ea typeface="Arial"/>
                <a:cs typeface="Arial"/>
                <a:sym typeface="Arial"/>
              </a:rPr>
              <a:t>3 minutes</a:t>
            </a: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000000"/>
              </a:solidFill>
              <a:latin typeface="Arial"/>
              <a:ea typeface="Arial"/>
              <a:cs typeface="Arial"/>
              <a:sym typeface="Arial"/>
            </a:endParaRPr>
          </a:p>
        </p:txBody>
      </p:sp>
      <p:sp>
        <p:nvSpPr>
          <p:cNvPr id="205" name="Google Shape;205;g2dcadbdea7e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d279720972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Read</a:t>
            </a:r>
            <a:r>
              <a:rPr lang="en-US" dirty="0">
                <a:latin typeface="Arial"/>
                <a:ea typeface="Arial"/>
                <a:cs typeface="Arial"/>
                <a:sym typeface="Arial"/>
              </a:rPr>
              <a:t> top of slide.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Then, “A couple examples we would like to highlight are: </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Large and small group discussions</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Individual and group work, and </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Simulations such as role plays.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Using a variety of methods will not only keep participants engaged, it facilitates better learning and retention of the materials and incorporates different learning styles.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2 minutes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highlight>
                <a:schemeClr val="lt1"/>
              </a:highlight>
              <a:latin typeface="Arial"/>
              <a:ea typeface="Arial"/>
              <a:cs typeface="Arial"/>
              <a:sym typeface="Arial"/>
            </a:endParaRPr>
          </a:p>
        </p:txBody>
      </p:sp>
      <p:sp>
        <p:nvSpPr>
          <p:cNvPr id="212" name="Google Shape;212;g2d279720972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When faced with challenging responses, we may need to employ some redirection strategies.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Char char="●"/>
            </a:pPr>
            <a:r>
              <a:rPr lang="en-US" dirty="0">
                <a:latin typeface="Arial"/>
                <a:ea typeface="Arial"/>
                <a:cs typeface="Arial"/>
                <a:sym typeface="Arial"/>
              </a:rPr>
              <a:t>Discussing abortion, even among medical professionals, can be emotional and stressful</a:t>
            </a:r>
            <a:endParaRPr dirty="0">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Char char="●"/>
            </a:pPr>
            <a:r>
              <a:rPr lang="en-US" dirty="0">
                <a:latin typeface="Arial"/>
                <a:ea typeface="Arial"/>
                <a:cs typeface="Arial"/>
                <a:sym typeface="Arial"/>
              </a:rPr>
              <a:t>It is important to develop strategies and techniques for when and how to redirect the conversation to:</a:t>
            </a:r>
            <a:endParaRPr dirty="0">
              <a:latin typeface="Arial"/>
              <a:ea typeface="Arial"/>
              <a:cs typeface="Arial"/>
              <a:sym typeface="Arial"/>
            </a:endParaRPr>
          </a:p>
          <a:p>
            <a:pPr marL="914400" lvl="1" indent="-317500" algn="l" rtl="0">
              <a:lnSpc>
                <a:spcPct val="100000"/>
              </a:lnSpc>
              <a:spcBef>
                <a:spcPts val="0"/>
              </a:spcBef>
              <a:spcAft>
                <a:spcPts val="0"/>
              </a:spcAft>
              <a:buClr>
                <a:schemeClr val="dk1"/>
              </a:buClr>
              <a:buSzPts val="1400"/>
              <a:buChar char="○"/>
            </a:pPr>
            <a:r>
              <a:rPr lang="en-US" dirty="0">
                <a:latin typeface="Arial"/>
                <a:ea typeface="Arial"/>
                <a:cs typeface="Arial"/>
                <a:sym typeface="Arial"/>
              </a:rPr>
              <a:t>Lower emotions</a:t>
            </a:r>
            <a:endParaRPr dirty="0">
              <a:latin typeface="Arial"/>
              <a:ea typeface="Arial"/>
              <a:cs typeface="Arial"/>
              <a:sym typeface="Arial"/>
            </a:endParaRPr>
          </a:p>
          <a:p>
            <a:pPr marL="914400" lvl="1" indent="-317500" algn="l" rtl="0">
              <a:lnSpc>
                <a:spcPct val="100000"/>
              </a:lnSpc>
              <a:spcBef>
                <a:spcPts val="0"/>
              </a:spcBef>
              <a:spcAft>
                <a:spcPts val="0"/>
              </a:spcAft>
              <a:buClr>
                <a:schemeClr val="dk1"/>
              </a:buClr>
              <a:buSzPts val="1400"/>
              <a:buChar char="○"/>
            </a:pPr>
            <a:r>
              <a:rPr lang="en-US" dirty="0">
                <a:latin typeface="Arial"/>
                <a:ea typeface="Arial"/>
                <a:cs typeface="Arial"/>
                <a:sym typeface="Arial"/>
              </a:rPr>
              <a:t>Bring the conversation back to patient care and the focus of the training</a:t>
            </a:r>
            <a:endParaRPr dirty="0">
              <a:latin typeface="Arial"/>
              <a:ea typeface="Arial"/>
              <a:cs typeface="Arial"/>
              <a:sym typeface="Arial"/>
            </a:endParaRPr>
          </a:p>
          <a:p>
            <a:pPr marL="914400" lvl="1" indent="-317500" algn="l" rtl="0">
              <a:lnSpc>
                <a:spcPct val="100000"/>
              </a:lnSpc>
              <a:spcBef>
                <a:spcPts val="0"/>
              </a:spcBef>
              <a:spcAft>
                <a:spcPts val="0"/>
              </a:spcAft>
              <a:buClr>
                <a:schemeClr val="dk1"/>
              </a:buClr>
              <a:buSzPts val="1400"/>
              <a:buChar char="○"/>
            </a:pPr>
            <a:r>
              <a:rPr lang="en-US" dirty="0">
                <a:latin typeface="Arial"/>
                <a:ea typeface="Arial"/>
                <a:cs typeface="Arial"/>
                <a:sym typeface="Arial"/>
              </a:rPr>
              <a:t>Demonstrate empathy, even in disagreement</a:t>
            </a:r>
            <a:endParaRPr dirty="0">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b="1" dirty="0">
                <a:latin typeface="Arial"/>
                <a:ea typeface="Arial"/>
                <a:cs typeface="Arial"/>
                <a:sym typeface="Arial"/>
              </a:rPr>
              <a:t>Ask: </a:t>
            </a:r>
            <a:r>
              <a:rPr lang="en-US" dirty="0">
                <a:latin typeface="Arial"/>
                <a:ea typeface="Arial"/>
                <a:cs typeface="Arial"/>
                <a:sym typeface="Arial"/>
              </a:rPr>
              <a:t>Are there any other strategies that people have seen in action that are effective?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Not every strategy is appropriate for every situation.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For practice</a:t>
            </a:r>
            <a:r>
              <a:rPr lang="en-US" dirty="0">
                <a:latin typeface="Arial"/>
                <a:ea typeface="Arial"/>
                <a:cs typeface="Arial"/>
                <a:sym typeface="Arial"/>
              </a:rPr>
              <a:t>: Someone says, “Providing abortion is a sin. Our health center should not be doing this.”</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How could you respond to this? Using redirection strategies.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5 minutes</a:t>
            </a:r>
            <a:endParaRPr dirty="0">
              <a:latin typeface="Arial"/>
              <a:ea typeface="Arial"/>
              <a:cs typeface="Arial"/>
              <a:sym typeface="Arial"/>
            </a:endParaRPr>
          </a:p>
        </p:txBody>
      </p:sp>
      <p:sp>
        <p:nvSpPr>
          <p:cNvPr id="220" name="Google Shape;22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a:latin typeface="Arial"/>
                <a:ea typeface="Arial"/>
                <a:cs typeface="Arial"/>
                <a:sym typeface="Arial"/>
              </a:rPr>
              <a:t>If time allows you can take a short break for people to practice breathing or other forms of relaxation or self-care.   In a longer </a:t>
            </a:r>
            <a:r>
              <a:rPr lang="en-US" dirty="0">
                <a:latin typeface="Arial"/>
                <a:ea typeface="Arial"/>
                <a:cs typeface="Arial"/>
                <a:sym typeface="Arial"/>
              </a:rPr>
              <a:t>or </a:t>
            </a:r>
            <a:r>
              <a:rPr lang="en-US" sz="1200" dirty="0">
                <a:latin typeface="Arial"/>
                <a:ea typeface="Arial"/>
                <a:cs typeface="Arial"/>
                <a:sym typeface="Arial"/>
              </a:rPr>
              <a:t>in person workshop you can encourage longer breaks with or without activities.   Here is one example of a brief relaxation break you can offer participants in online learning.   It acknowledge that sometimes we have to stop and remember to breathe.</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dirty="0">
                <a:latin typeface="Arial"/>
                <a:ea typeface="Arial"/>
                <a:cs typeface="Arial"/>
                <a:sym typeface="Arial"/>
              </a:rPr>
              <a:t>https://</a:t>
            </a:r>
            <a:r>
              <a:rPr lang="en-US" sz="1200" dirty="0" err="1">
                <a:latin typeface="Arial"/>
                <a:ea typeface="Arial"/>
                <a:cs typeface="Arial"/>
                <a:sym typeface="Arial"/>
              </a:rPr>
              <a:t>www.google.com</a:t>
            </a:r>
            <a:r>
              <a:rPr lang="en-US" sz="1200" dirty="0">
                <a:latin typeface="Arial"/>
                <a:ea typeface="Arial"/>
                <a:cs typeface="Arial"/>
                <a:sym typeface="Arial"/>
              </a:rPr>
              <a:t>/</a:t>
            </a:r>
            <a:r>
              <a:rPr lang="en-US" sz="1200" dirty="0" err="1">
                <a:latin typeface="Arial"/>
                <a:ea typeface="Arial"/>
                <a:cs typeface="Arial"/>
                <a:sym typeface="Arial"/>
              </a:rPr>
              <a:t>url?sa</a:t>
            </a:r>
            <a:r>
              <a:rPr lang="en-US" sz="1200" dirty="0">
                <a:latin typeface="Arial"/>
                <a:ea typeface="Arial"/>
                <a:cs typeface="Arial"/>
                <a:sym typeface="Arial"/>
              </a:rPr>
              <a:t>=</a:t>
            </a:r>
            <a:r>
              <a:rPr lang="en-US" sz="1200" dirty="0" err="1">
                <a:latin typeface="Arial"/>
                <a:ea typeface="Arial"/>
                <a:cs typeface="Arial"/>
                <a:sym typeface="Arial"/>
              </a:rPr>
              <a:t>t&amp;source</a:t>
            </a:r>
            <a:r>
              <a:rPr lang="en-US" sz="1200" dirty="0">
                <a:latin typeface="Arial"/>
                <a:ea typeface="Arial"/>
                <a:cs typeface="Arial"/>
                <a:sym typeface="Arial"/>
              </a:rPr>
              <a:t>=</a:t>
            </a:r>
            <a:r>
              <a:rPr lang="en-US" sz="1200" dirty="0" err="1">
                <a:latin typeface="Arial"/>
                <a:ea typeface="Arial"/>
                <a:cs typeface="Arial"/>
                <a:sym typeface="Arial"/>
              </a:rPr>
              <a:t>web&amp;rct</a:t>
            </a:r>
            <a:r>
              <a:rPr lang="en-US" sz="1200" dirty="0">
                <a:latin typeface="Arial"/>
                <a:ea typeface="Arial"/>
                <a:cs typeface="Arial"/>
                <a:sym typeface="Arial"/>
              </a:rPr>
              <a:t>=</a:t>
            </a:r>
            <a:r>
              <a:rPr lang="en-US" sz="1200" dirty="0" err="1">
                <a:latin typeface="Arial"/>
                <a:ea typeface="Arial"/>
                <a:cs typeface="Arial"/>
                <a:sym typeface="Arial"/>
              </a:rPr>
              <a:t>j&amp;opi</a:t>
            </a:r>
            <a:r>
              <a:rPr lang="en-US" sz="1200" dirty="0">
                <a:latin typeface="Arial"/>
                <a:ea typeface="Arial"/>
                <a:cs typeface="Arial"/>
                <a:sym typeface="Arial"/>
              </a:rPr>
              <a:t>=89978449&amp;url=https://</a:t>
            </a:r>
            <a:r>
              <a:rPr lang="en-US" sz="1200" dirty="0" err="1">
                <a:latin typeface="Arial"/>
                <a:ea typeface="Arial"/>
                <a:cs typeface="Arial"/>
                <a:sym typeface="Arial"/>
              </a:rPr>
              <a:t>www.youtube.com</a:t>
            </a:r>
            <a:r>
              <a:rPr lang="en-US" sz="1200" dirty="0">
                <a:latin typeface="Arial"/>
                <a:ea typeface="Arial"/>
                <a:cs typeface="Arial"/>
                <a:sym typeface="Arial"/>
              </a:rPr>
              <a:t>/watch%3Fv%3De3T9bkt0-7I&amp;ved=2ahUKEwj72I6L3JyGAxWxhIkEHafIC0sQwqsBegQILRAG&amp;usg=AOvVaw2SuPE05voIfFBami25TB3z</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2 minutes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26" name="Google Shape;22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deeae008c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2deeae008c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Note to facilitator:</a:t>
            </a:r>
            <a:r>
              <a:rPr lang="en-US" dirty="0">
                <a:latin typeface="Arial"/>
                <a:ea typeface="Arial"/>
                <a:cs typeface="Arial"/>
                <a:sym typeface="Arial"/>
              </a:rPr>
              <a:t>  this slide is a </a:t>
            </a:r>
            <a:r>
              <a:rPr lang="en-US" dirty="0" err="1">
                <a:latin typeface="Arial"/>
                <a:ea typeface="Arial"/>
                <a:cs typeface="Arial"/>
                <a:sym typeface="Arial"/>
              </a:rPr>
              <a:t>segway</a:t>
            </a:r>
            <a:r>
              <a:rPr lang="en-US" dirty="0">
                <a:latin typeface="Arial"/>
                <a:ea typeface="Arial"/>
                <a:cs typeface="Arial"/>
                <a:sym typeface="Arial"/>
              </a:rPr>
              <a:t> into the next section focused on communication and language.   Repeating it here helps to elevate the concept that values clarification workshops are a conversation.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Greetings everyone!   It is a pleasure to be here with you today and thank you for your commitment to this important work.  In this next section we will be highlighting some strategies for engaging in effective conversations about abortion, including the importance of paying attention to the language we use.  This section combines some information from experts from ACOG – and also includes some personal anecdotes from our work facilitating values workshops in the sexual and reproductive health space.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1 minute</a:t>
            </a:r>
            <a:endParaRPr dirty="0">
              <a:latin typeface="Arial"/>
              <a:ea typeface="Arial"/>
              <a:cs typeface="Arial"/>
              <a:sym typeface="Arial"/>
            </a:endParaRPr>
          </a:p>
        </p:txBody>
      </p:sp>
      <p:sp>
        <p:nvSpPr>
          <p:cNvPr id="234" name="Google Shape;234;g2deeae008cf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dirty="0">
                <a:latin typeface="Arial"/>
                <a:ea typeface="Arial"/>
                <a:cs typeface="Arial"/>
                <a:sym typeface="Arial"/>
              </a:rPr>
              <a:t>Welcome to the conversation about facilitating Values Clarification for Abortion Access. </a:t>
            </a:r>
            <a:endParaRPr dirty="0">
              <a:latin typeface="Arial"/>
              <a:ea typeface="Arial"/>
              <a:cs typeface="Arial"/>
              <a:sym typeface="Arial"/>
            </a:endParaRPr>
          </a:p>
        </p:txBody>
      </p:sp>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dfb2355e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dfb2355e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dirty="0">
                <a:solidFill>
                  <a:srgbClr val="0C0C16"/>
                </a:solidFill>
                <a:latin typeface="Arial"/>
                <a:ea typeface="Arial"/>
                <a:cs typeface="Arial"/>
                <a:sym typeface="Arial"/>
              </a:rPr>
              <a:t>Read slide</a:t>
            </a:r>
            <a:endParaRPr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rgbClr val="222222"/>
                </a:solidFill>
                <a:latin typeface="Arial"/>
                <a:ea typeface="Arial"/>
                <a:cs typeface="Arial"/>
                <a:sym typeface="Arial"/>
              </a:rPr>
              <a:t>1 minute</a:t>
            </a:r>
            <a:endParaRPr dirty="0">
              <a:solidFill>
                <a:srgbClr val="222222"/>
              </a:solidFill>
              <a:latin typeface="Arial"/>
              <a:ea typeface="Arial"/>
              <a:cs typeface="Arial"/>
              <a:sym typeface="Arial"/>
            </a:endParaRPr>
          </a:p>
        </p:txBody>
      </p:sp>
      <p:sp>
        <p:nvSpPr>
          <p:cNvPr id="241" name="Google Shape;241;g2dfb2355e2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e16acbb60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e16acbb60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Not talking about abortion – or talking about it in whispers – can lead to stigma – so let’s talk about the conversation. What do you think about this statement?.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Additional talking points: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a:latin typeface="Arial"/>
                <a:ea typeface="Arial"/>
                <a:cs typeface="Arial"/>
                <a:sym typeface="Arial"/>
              </a:rPr>
              <a:t>Being comfortable talking about sex while acknowledging not everyone is comfortable in the same way – or comfortable at all.  It is important to works towards becoming comfortable talking about sex because there would be no abortions without sex</a:t>
            </a:r>
            <a:endParaRPr>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a:latin typeface="Arial"/>
                <a:ea typeface="Arial"/>
                <a:cs typeface="Arial"/>
                <a:sym typeface="Arial"/>
              </a:rPr>
              <a:t>It is also important to be mindful of using language that fosters inclusion, promotes empathy and acknowledges our differences.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2 minutes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49" name="Google Shape;249;g2e16acbb60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e1e73ec7cf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Note to facilitator:</a:t>
            </a:r>
            <a:r>
              <a:rPr lang="en-US" dirty="0">
                <a:latin typeface="Arial"/>
                <a:ea typeface="Arial"/>
                <a:cs typeface="Arial"/>
                <a:sym typeface="Arial"/>
              </a:rPr>
              <a:t>   facilitation recommendations vary depending on how much time you have, the audience level of participation, etc. As a reminder: It would always be best to have the participants respond to the questions you ask  – but it is also good to be prepared with possible examples if they do not. Generally experienced facilitators can think on their feet and do not need a script – but it is good to be prepared.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AutoNum type="arabicPeriod"/>
            </a:pPr>
            <a:r>
              <a:rPr lang="en-US" b="1" dirty="0">
                <a:latin typeface="Arial"/>
                <a:ea typeface="Arial"/>
                <a:cs typeface="Arial"/>
                <a:sym typeface="Arial"/>
              </a:rPr>
              <a:t>Start by saying</a:t>
            </a:r>
            <a:r>
              <a:rPr lang="en-US" dirty="0">
                <a:latin typeface="Arial"/>
                <a:ea typeface="Arial"/>
                <a:cs typeface="Arial"/>
                <a:sym typeface="Arial"/>
              </a:rPr>
              <a:t> “the information on the next few slides summarizes key concepts from a presentation by Lisa Harris, MD and ACOG entitled “Having Difficult Conversations”.  </a:t>
            </a:r>
            <a:endParaRPr dirty="0">
              <a:latin typeface="Arial"/>
              <a:ea typeface="Arial"/>
              <a:cs typeface="Arial"/>
              <a:sym typeface="Arial"/>
            </a:endParaRPr>
          </a:p>
          <a:p>
            <a:pPr marL="914400" lvl="0" indent="0" algn="l" rtl="0">
              <a:lnSpc>
                <a:spcPct val="100000"/>
              </a:lnSpc>
              <a:spcBef>
                <a:spcPts val="0"/>
              </a:spcBef>
              <a:spcAft>
                <a:spcPts val="0"/>
              </a:spcAft>
              <a:buNone/>
            </a:pP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AutoNum type="arabicPeriod"/>
            </a:pPr>
            <a:r>
              <a:rPr lang="en-US" b="1" dirty="0">
                <a:latin typeface="Arial"/>
                <a:ea typeface="Arial"/>
                <a:cs typeface="Arial"/>
                <a:sym typeface="Arial"/>
              </a:rPr>
              <a:t>Read first bullet.</a:t>
            </a:r>
            <a:endParaRPr b="1" dirty="0">
              <a:latin typeface="Arial"/>
              <a:ea typeface="Arial"/>
              <a:cs typeface="Arial"/>
              <a:sym typeface="Arial"/>
            </a:endParaRPr>
          </a:p>
          <a:p>
            <a:pPr marL="457200" lvl="0" indent="0" algn="l" rtl="0">
              <a:lnSpc>
                <a:spcPct val="100000"/>
              </a:lnSpc>
              <a:spcBef>
                <a:spcPts val="0"/>
              </a:spcBef>
              <a:spcAft>
                <a:spcPts val="0"/>
              </a:spcAft>
              <a:buNone/>
            </a:pPr>
            <a:endParaRPr b="1" dirty="0">
              <a:latin typeface="Arial"/>
              <a:ea typeface="Arial"/>
              <a:cs typeface="Arial"/>
              <a:sym typeface="Arial"/>
            </a:endParaRPr>
          </a:p>
          <a:p>
            <a:pPr marL="457200" lvl="0" indent="-317500" algn="l" rtl="0">
              <a:lnSpc>
                <a:spcPct val="100000"/>
              </a:lnSpc>
              <a:spcBef>
                <a:spcPts val="0"/>
              </a:spcBef>
              <a:spcAft>
                <a:spcPts val="0"/>
              </a:spcAft>
              <a:buSzPts val="1400"/>
              <a:buFont typeface="Arial"/>
              <a:buAutoNum type="arabicPeriod"/>
            </a:pPr>
            <a:r>
              <a:rPr lang="en-US" dirty="0">
                <a:latin typeface="Arial"/>
                <a:ea typeface="Arial"/>
                <a:cs typeface="Arial"/>
                <a:sym typeface="Arial"/>
              </a:rPr>
              <a:t>“We are living in unprecedented times with the overturning of Roe because often the conversation about abortion turns to partisan politics.   We should promote abortion as healthcare wherever and whenever we can.”</a:t>
            </a:r>
            <a:endParaRPr dirty="0">
              <a:latin typeface="Arial"/>
              <a:ea typeface="Arial"/>
              <a:cs typeface="Arial"/>
              <a:sym typeface="Arial"/>
            </a:endParaRPr>
          </a:p>
          <a:p>
            <a:pPr marL="0" lvl="0" indent="0" algn="l" rtl="0">
              <a:lnSpc>
                <a:spcPct val="100000"/>
              </a:lnSpc>
              <a:spcBef>
                <a:spcPts val="0"/>
              </a:spcBef>
              <a:spcAft>
                <a:spcPts val="0"/>
              </a:spcAft>
              <a:buNone/>
            </a:pP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AutoNum type="arabicPeriod"/>
            </a:pPr>
            <a:r>
              <a:rPr lang="en-US" b="1" dirty="0">
                <a:latin typeface="Arial"/>
                <a:ea typeface="Arial"/>
                <a:cs typeface="Arial"/>
                <a:sym typeface="Arial"/>
              </a:rPr>
              <a:t>Read third bullet</a:t>
            </a:r>
            <a:endParaRPr b="1" dirty="0">
              <a:latin typeface="Arial"/>
              <a:ea typeface="Arial"/>
              <a:cs typeface="Arial"/>
              <a:sym typeface="Arial"/>
            </a:endParaRPr>
          </a:p>
          <a:p>
            <a:pPr marL="457200" lvl="0" indent="0" algn="l" rtl="0">
              <a:lnSpc>
                <a:spcPct val="100000"/>
              </a:lnSpc>
              <a:spcBef>
                <a:spcPts val="0"/>
              </a:spcBef>
              <a:spcAft>
                <a:spcPts val="0"/>
              </a:spcAft>
              <a:buNone/>
            </a:pPr>
            <a:endParaRPr b="1" dirty="0">
              <a:latin typeface="Arial"/>
              <a:ea typeface="Arial"/>
              <a:cs typeface="Arial"/>
              <a:sym typeface="Arial"/>
            </a:endParaRPr>
          </a:p>
          <a:p>
            <a:pPr marL="457200" lvl="0" indent="-317500" algn="l" rtl="0">
              <a:lnSpc>
                <a:spcPct val="100000"/>
              </a:lnSpc>
              <a:spcBef>
                <a:spcPts val="0"/>
              </a:spcBef>
              <a:spcAft>
                <a:spcPts val="0"/>
              </a:spcAft>
              <a:buSzPts val="1400"/>
              <a:buFont typeface="Arial"/>
              <a:buAutoNum type="arabicPeriod"/>
            </a:pPr>
            <a:r>
              <a:rPr lang="en-US" dirty="0">
                <a:latin typeface="Arial"/>
                <a:ea typeface="Arial"/>
                <a:cs typeface="Arial"/>
                <a:sym typeface="Arial"/>
              </a:rPr>
              <a:t>Next, ask participants what comes up for them when they hear this  statement?   </a:t>
            </a:r>
            <a:endParaRPr dirty="0">
              <a:latin typeface="Arial"/>
              <a:ea typeface="Arial"/>
              <a:cs typeface="Arial"/>
              <a:sym typeface="Arial"/>
            </a:endParaRPr>
          </a:p>
          <a:p>
            <a:pPr marL="457200" lvl="0" indent="0" algn="l" rtl="0">
              <a:lnSpc>
                <a:spcPct val="100000"/>
              </a:lnSpc>
              <a:spcBef>
                <a:spcPts val="0"/>
              </a:spcBef>
              <a:spcAft>
                <a:spcPts val="0"/>
              </a:spcAft>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           “Does anyone have an example of a time when a provider might have to manage and not resolve their feelings?  (Ask participants to come off mute and respond or put their example in the chat)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          </a:t>
            </a:r>
            <a:r>
              <a:rPr lang="en-US" b="1" dirty="0">
                <a:latin typeface="Arial"/>
                <a:ea typeface="Arial"/>
                <a:cs typeface="Arial"/>
                <a:sym typeface="Arial"/>
              </a:rPr>
              <a:t> If no response model providing examples by offering your own, for example:</a:t>
            </a:r>
            <a:r>
              <a:rPr lang="en-US" dirty="0">
                <a:latin typeface="Arial"/>
                <a:ea typeface="Arial"/>
                <a:cs typeface="Arial"/>
                <a:sym typeface="Arial"/>
              </a:rPr>
              <a:t>  “My colleague does not think that adolescents should be able to have an abortion without their parents knowing.”</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           </a:t>
            </a:r>
            <a:r>
              <a:rPr lang="en-US" b="1" dirty="0">
                <a:latin typeface="Arial"/>
                <a:ea typeface="Arial"/>
                <a:cs typeface="Arial"/>
                <a:sym typeface="Arial"/>
              </a:rPr>
              <a:t>How can this be managed?   </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          I can thank the provider for sharing this, and acknowledge this can be a difficult situation for some people, particularly for those with adolescent children. And respectfully state that “I agree that in the best of all possible worlds (which would be a world where all parents are supportive, understanding and empathetic towards their children; recognize their right to autonomy, and will not be physically or emotionally abusive), it would be better for them to know. But we need to respect the adolescent’s wishes and do our best to provide support, information and remember that they have a legal right to the service and privacy (at least in some remaining states).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3 minutes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56" name="Google Shape;256;g2e1e73ec7c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d279720972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Important to this discussion about having difficult conversations is the “Tension of Opposites”.  This concept was originally coined by Carl Jung.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Read Slide</a:t>
            </a:r>
            <a:endParaRPr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Additional Talking Points:</a:t>
            </a:r>
            <a:endParaRPr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Examples:  There is tension of opposites when if we feel uncomfortable with abortion for ourselves based on our own experiences, our upbringing, religion, and many other things.   But we can still be committed to serving our patients in a way that supports them including providing abortion services.</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2 minutes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63" name="Google Shape;263;g2d279720972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d279720972_2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d279720972_2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Dr. Harris also advises us to consider the following:</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Read slide</a:t>
            </a:r>
            <a:endParaRPr b="1">
              <a:latin typeface="Arial"/>
              <a:ea typeface="Arial"/>
              <a:cs typeface="Arial"/>
              <a:sym typeface="Arial"/>
            </a:endParaRPr>
          </a:p>
          <a:p>
            <a:pPr marL="457200" lvl="0" indent="0" algn="l" rtl="0">
              <a:lnSpc>
                <a:spcPct val="100000"/>
              </a:lnSpc>
              <a:spcBef>
                <a:spcPts val="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None/>
            </a:pPr>
            <a:r>
              <a:rPr lang="en-US" b="1">
                <a:latin typeface="Arial"/>
                <a:ea typeface="Arial"/>
                <a:cs typeface="Arial"/>
                <a:sym typeface="Arial"/>
              </a:rPr>
              <a:t>Additional Talking Points</a:t>
            </a:r>
            <a:endParaRPr b="1">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a:latin typeface="Arial"/>
                <a:ea typeface="Arial"/>
                <a:cs typeface="Arial"/>
                <a:sym typeface="Arial"/>
              </a:rPr>
              <a:t>It is sometimes hard to avoid being dogmatic when you feel really strongly about something – this was my biggest challenge when I started doing this work.  But if we are too dogmatic, we will turn people off and lose them completely</a:t>
            </a:r>
            <a:endParaRPr>
              <a:latin typeface="Arial"/>
              <a:ea typeface="Arial"/>
              <a:cs typeface="Arial"/>
              <a:sym typeface="Arial"/>
            </a:endParaRPr>
          </a:p>
          <a:p>
            <a:pPr marL="457200" lvl="0" indent="0" algn="l" rtl="0">
              <a:lnSpc>
                <a:spcPct val="100000"/>
              </a:lnSpc>
              <a:spcBef>
                <a:spcPts val="0"/>
              </a:spcBef>
              <a:spcAft>
                <a:spcPts val="0"/>
              </a:spcAft>
              <a:buNone/>
            </a:pP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a:latin typeface="Arial"/>
                <a:ea typeface="Arial"/>
                <a:cs typeface="Arial"/>
                <a:sym typeface="Arial"/>
              </a:rPr>
              <a:t>Notice that this slide acknowledges the use of language that we may be very conditioned to use that may be stigmatizing. </a:t>
            </a:r>
            <a:endParaRPr>
              <a:latin typeface="Arial"/>
              <a:ea typeface="Arial"/>
              <a:cs typeface="Arial"/>
              <a:sym typeface="Arial"/>
            </a:endParaRPr>
          </a:p>
          <a:p>
            <a:pPr marL="457200" lvl="0" indent="0" algn="l" rtl="0">
              <a:spcBef>
                <a:spcPts val="0"/>
              </a:spcBef>
              <a:spcAft>
                <a:spcPts val="0"/>
              </a:spcAft>
              <a:buNone/>
            </a:pPr>
            <a:endParaRPr>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b="1">
                <a:latin typeface="Arial"/>
                <a:ea typeface="Arial"/>
                <a:cs typeface="Arial"/>
                <a:sym typeface="Arial"/>
              </a:rPr>
              <a:t>And I will remind our group about our strong recommendation to use the term pregnant person instead of woman </a:t>
            </a:r>
            <a:r>
              <a:rPr lang="en-US">
                <a:latin typeface="Arial"/>
                <a:ea typeface="Arial"/>
                <a:cs typeface="Arial"/>
                <a:sym typeface="Arial"/>
              </a:rPr>
              <a:t>when it is feasible.</a:t>
            </a:r>
            <a:endParaRPr>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r>
              <a:rPr lang="en-US">
                <a:latin typeface="Arial"/>
                <a:ea typeface="Arial"/>
                <a:cs typeface="Arial"/>
                <a:sym typeface="Arial"/>
              </a:rPr>
              <a:t>3 minutes</a:t>
            </a:r>
            <a:endParaRPr>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a:latin typeface="Arial"/>
              <a:ea typeface="Arial"/>
              <a:cs typeface="Arial"/>
              <a:sym typeface="Arial"/>
            </a:endParaRPr>
          </a:p>
        </p:txBody>
      </p:sp>
      <p:sp>
        <p:nvSpPr>
          <p:cNvPr id="271" name="Google Shape;271;g2d279720972_2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dcadbdea7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dcadbdea7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Read slide</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Note to Facilitator: </a:t>
            </a: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Although not the focus of this training, it is important to acknowledge that you may provide an abortion to a TGNB person.  We know that your VLC has several organizations that serve TGNB communities. Depending upon your health center and location, it is possible that additional training might be helpful to assure that all individuals who seek abortion and other types of services – feel understood and respected – and that assumptions about who seeks abortion care are explored.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Any thoughts?</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3 minutes</a:t>
            </a:r>
            <a:endParaRPr dirty="0">
              <a:latin typeface="Arial"/>
              <a:ea typeface="Arial"/>
              <a:cs typeface="Arial"/>
              <a:sym typeface="Arial"/>
            </a:endParaRPr>
          </a:p>
        </p:txBody>
      </p:sp>
      <p:sp>
        <p:nvSpPr>
          <p:cNvPr id="281" name="Google Shape;281;g2dcadbdea7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e16acbb608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e16acbb608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Note to Facilitator</a:t>
            </a:r>
            <a:r>
              <a:rPr lang="en-US" dirty="0">
                <a:latin typeface="Arial"/>
                <a:ea typeface="Arial"/>
                <a:cs typeface="Arial"/>
                <a:sym typeface="Arial"/>
              </a:rPr>
              <a:t>: Similar to using storytelling as a tool, using case examples to prompt discussions about values differences can help to focus participants and humanize the process.  Next we are going to discuss a fictional case that is based on a composite of some real life situations.</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1 minutes</a:t>
            </a:r>
            <a:endParaRPr dirty="0">
              <a:latin typeface="Arial"/>
              <a:ea typeface="Arial"/>
              <a:cs typeface="Arial"/>
              <a:sym typeface="Arial"/>
            </a:endParaRPr>
          </a:p>
        </p:txBody>
      </p:sp>
      <p:sp>
        <p:nvSpPr>
          <p:cNvPr id="289" name="Google Shape;289;g2e16acbb608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dcadbdea7e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2dcadbdea7e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Font typeface="Arial"/>
              <a:buAutoNum type="arabicPeriod"/>
            </a:pPr>
            <a:r>
              <a:rPr lang="en-US" b="1">
                <a:latin typeface="Arial"/>
                <a:ea typeface="Arial"/>
                <a:cs typeface="Arial"/>
                <a:sym typeface="Arial"/>
              </a:rPr>
              <a:t>Start by saying:</a:t>
            </a:r>
            <a:r>
              <a:rPr lang="en-US">
                <a:latin typeface="Arial"/>
                <a:ea typeface="Arial"/>
                <a:cs typeface="Arial"/>
                <a:sym typeface="Arial"/>
              </a:rPr>
              <a:t>   “I will read this case out loud - please note any immediate reactions, thoughts, or feelings  that you have as the case is being read.   Following the reading – I will ask you a series of prompts which I would like you to answer in the chat – or better yet by coming off mute and talking.”</a:t>
            </a:r>
            <a:endParaRPr>
              <a:latin typeface="Arial"/>
              <a:ea typeface="Arial"/>
              <a:cs typeface="Arial"/>
              <a:sym typeface="Arial"/>
            </a:endParaRPr>
          </a:p>
          <a:p>
            <a:pPr marL="457200" lvl="0" indent="0" algn="l" rtl="0">
              <a:lnSpc>
                <a:spcPct val="100000"/>
              </a:lnSpc>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Note to facilitator</a:t>
            </a:r>
            <a:r>
              <a:rPr lang="en-US">
                <a:latin typeface="Arial"/>
                <a:ea typeface="Arial"/>
                <a:cs typeface="Arial"/>
                <a:sym typeface="Arial"/>
              </a:rPr>
              <a:t>:  If there is more time, or if you’re facilitating in-person, we can ask a participant to read the case aloud. It is best to engage the participants in responding to the questions – but it is good to be prepared with some responses in case there is silence. Facilitators can create responses based on their own life experience, training, style, culture, etc.</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457200" lvl="0" indent="-317500" algn="l" rtl="0">
              <a:lnSpc>
                <a:spcPct val="100000"/>
              </a:lnSpc>
              <a:spcBef>
                <a:spcPts val="0"/>
              </a:spcBef>
              <a:spcAft>
                <a:spcPts val="0"/>
              </a:spcAft>
              <a:buSzPts val="1400"/>
              <a:buAutoNum type="arabicPeriod"/>
            </a:pPr>
            <a:r>
              <a:rPr lang="en-US" b="1">
                <a:latin typeface="Arial"/>
                <a:ea typeface="Arial"/>
                <a:cs typeface="Arial"/>
                <a:sym typeface="Arial"/>
              </a:rPr>
              <a:t>Read Prompts and Ask for Responses</a:t>
            </a:r>
            <a:endParaRPr b="1">
              <a:latin typeface="Arial"/>
              <a:ea typeface="Arial"/>
              <a:cs typeface="Arial"/>
              <a:sym typeface="Arial"/>
            </a:endParaRPr>
          </a:p>
          <a:p>
            <a:pPr marL="228600" lvl="0" indent="0" algn="l" rtl="0">
              <a:lnSpc>
                <a:spcPct val="100000"/>
              </a:lnSpc>
              <a:spcBef>
                <a:spcPts val="1400"/>
              </a:spcBef>
              <a:spcAft>
                <a:spcPts val="0"/>
              </a:spcAft>
              <a:buClr>
                <a:schemeClr val="dk1"/>
              </a:buClr>
              <a:buSzPts val="1100"/>
              <a:buFont typeface="Arial"/>
              <a:buNone/>
            </a:pPr>
            <a:r>
              <a:rPr lang="en-US">
                <a:latin typeface="Arial"/>
                <a:ea typeface="Arial"/>
                <a:cs typeface="Arial"/>
                <a:sym typeface="Arial"/>
              </a:rPr>
              <a:t>     </a:t>
            </a:r>
            <a:r>
              <a:rPr lang="en-US" b="1">
                <a:latin typeface="Arial"/>
                <a:ea typeface="Arial"/>
                <a:cs typeface="Arial"/>
                <a:sym typeface="Arial"/>
              </a:rPr>
              <a:t>How can Dr. P manage this situation?</a:t>
            </a:r>
            <a:endParaRPr b="1">
              <a:latin typeface="Arial"/>
              <a:ea typeface="Arial"/>
              <a:cs typeface="Arial"/>
              <a:sym typeface="Arial"/>
            </a:endParaRPr>
          </a:p>
          <a:p>
            <a:pPr marL="914400" lvl="0" indent="0" algn="l" rtl="0">
              <a:lnSpc>
                <a:spcPct val="100000"/>
              </a:lnSpc>
              <a:spcBef>
                <a:spcPts val="1400"/>
              </a:spcBef>
              <a:spcAft>
                <a:spcPts val="0"/>
              </a:spcAft>
              <a:buNone/>
            </a:pPr>
            <a:r>
              <a:rPr lang="en-US" b="1">
                <a:latin typeface="Arial"/>
                <a:ea typeface="Arial"/>
                <a:cs typeface="Arial"/>
                <a:sym typeface="Arial"/>
              </a:rPr>
              <a:t>Prepared responses when participants are silent: </a:t>
            </a:r>
            <a:endParaRPr b="1">
              <a:latin typeface="Arial"/>
              <a:ea typeface="Arial"/>
              <a:cs typeface="Arial"/>
              <a:sym typeface="Arial"/>
            </a:endParaRPr>
          </a:p>
          <a:p>
            <a:pPr marL="914400" lvl="0" indent="-317500" algn="l" rtl="0">
              <a:lnSpc>
                <a:spcPct val="100000"/>
              </a:lnSpc>
              <a:spcBef>
                <a:spcPts val="1400"/>
              </a:spcBef>
              <a:spcAft>
                <a:spcPts val="0"/>
              </a:spcAft>
              <a:buSzPts val="1400"/>
              <a:buFont typeface="Arial"/>
              <a:buChar char="●"/>
            </a:pPr>
            <a:r>
              <a:rPr lang="en-US">
                <a:latin typeface="Arial"/>
                <a:ea typeface="Arial"/>
                <a:cs typeface="Arial"/>
                <a:sym typeface="Arial"/>
              </a:rPr>
              <a:t>Dr. P should provide objective and unbiased options counseling which can engage Sam in exploring what they want to do about the pregnancy.  The provider should lay out the options and encourage Sam to consider what they think and feel about these options.  The provider needs to emphasize that the decision is Sam’s to make but also explore potential people in Sam’s life who can support them.   Confidentiality should be stressed. </a:t>
            </a:r>
            <a:endParaRPr>
              <a:latin typeface="Arial"/>
              <a:ea typeface="Arial"/>
              <a:cs typeface="Arial"/>
              <a:sym typeface="Arial"/>
            </a:endParaRPr>
          </a:p>
          <a:p>
            <a:pPr marL="914400" lvl="0" indent="-317500" algn="l" rtl="0">
              <a:lnSpc>
                <a:spcPct val="100000"/>
              </a:lnSpc>
              <a:spcBef>
                <a:spcPts val="0"/>
              </a:spcBef>
              <a:spcAft>
                <a:spcPts val="0"/>
              </a:spcAft>
              <a:buSzPts val="1400"/>
              <a:buFont typeface="Arial"/>
              <a:buChar char="●"/>
            </a:pPr>
            <a:r>
              <a:rPr lang="en-US">
                <a:latin typeface="Arial"/>
                <a:ea typeface="Arial"/>
                <a:cs typeface="Arial"/>
                <a:sym typeface="Arial"/>
              </a:rPr>
              <a:t>Dr. P should communicate verbally and non-verbally that she will support Sam’s choice and help them to navigate the situation.</a:t>
            </a:r>
            <a:endParaRPr>
              <a:latin typeface="Arial"/>
              <a:ea typeface="Arial"/>
              <a:cs typeface="Arial"/>
              <a:sym typeface="Arial"/>
            </a:endParaRPr>
          </a:p>
          <a:p>
            <a:pPr marL="914400" lvl="0" indent="-317500" algn="l" rtl="0">
              <a:lnSpc>
                <a:spcPct val="100000"/>
              </a:lnSpc>
              <a:spcBef>
                <a:spcPts val="0"/>
              </a:spcBef>
              <a:spcAft>
                <a:spcPts val="0"/>
              </a:spcAft>
              <a:buSzPts val="1400"/>
              <a:buFont typeface="Arial"/>
              <a:buChar char="●"/>
            </a:pPr>
            <a:r>
              <a:rPr lang="en-US">
                <a:latin typeface="Arial"/>
                <a:ea typeface="Arial"/>
                <a:cs typeface="Arial"/>
                <a:sym typeface="Arial"/>
              </a:rPr>
              <a:t>Dr. P should self-check how she feels about the situation and monitor herself for negative feelings, and judgements.</a:t>
            </a:r>
            <a:endParaRPr>
              <a:latin typeface="Arial"/>
              <a:ea typeface="Arial"/>
              <a:cs typeface="Arial"/>
              <a:sym typeface="Arial"/>
            </a:endParaRPr>
          </a:p>
          <a:p>
            <a:pPr marL="914400" lvl="0" indent="-317500" algn="l" rtl="0">
              <a:lnSpc>
                <a:spcPct val="100000"/>
              </a:lnSpc>
              <a:spcBef>
                <a:spcPts val="0"/>
              </a:spcBef>
              <a:spcAft>
                <a:spcPts val="0"/>
              </a:spcAft>
              <a:buSzPts val="1400"/>
              <a:buFont typeface="Arial"/>
              <a:buChar char="●"/>
            </a:pPr>
            <a:r>
              <a:rPr lang="en-US">
                <a:latin typeface="Arial"/>
                <a:ea typeface="Arial"/>
                <a:cs typeface="Arial"/>
                <a:sym typeface="Arial"/>
              </a:rPr>
              <a:t>Dr. P might want to think about how her own experience of being an adolescent mother might influence how she feels about Sam’s situation,</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 </a:t>
            </a:r>
            <a:endParaRPr>
              <a:latin typeface="Arial"/>
              <a:ea typeface="Arial"/>
              <a:cs typeface="Arial"/>
              <a:sym typeface="Arial"/>
            </a:endParaRPr>
          </a:p>
          <a:p>
            <a:pPr marL="22860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     How might Dr. P’s experience shape her responses and interactions with </a:t>
            </a:r>
            <a:endParaRPr b="1">
              <a:latin typeface="Arial"/>
              <a:ea typeface="Arial"/>
              <a:cs typeface="Arial"/>
              <a:sym typeface="Arial"/>
            </a:endParaRPr>
          </a:p>
          <a:p>
            <a:pPr marL="22860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     this young person?</a:t>
            </a:r>
            <a:endParaRPr b="1">
              <a:latin typeface="Arial"/>
              <a:ea typeface="Arial"/>
              <a:cs typeface="Arial"/>
              <a:sym typeface="Arial"/>
            </a:endParaRPr>
          </a:p>
          <a:p>
            <a:pPr marL="914400" lvl="0" indent="0" algn="l" rtl="0">
              <a:lnSpc>
                <a:spcPct val="100000"/>
              </a:lnSpc>
              <a:spcBef>
                <a:spcPts val="0"/>
              </a:spcBef>
              <a:spcAft>
                <a:spcPts val="0"/>
              </a:spcAft>
              <a:buNone/>
            </a:pPr>
            <a:endParaRPr>
              <a:latin typeface="Arial"/>
              <a:ea typeface="Arial"/>
              <a:cs typeface="Arial"/>
              <a:sym typeface="Arial"/>
            </a:endParaRPr>
          </a:p>
          <a:p>
            <a:pPr marL="914400" lvl="0" indent="0" algn="l" rtl="0">
              <a:lnSpc>
                <a:spcPct val="100000"/>
              </a:lnSpc>
              <a:spcBef>
                <a:spcPts val="0"/>
              </a:spcBef>
              <a:spcAft>
                <a:spcPts val="0"/>
              </a:spcAft>
              <a:buNone/>
            </a:pPr>
            <a:r>
              <a:rPr lang="en-US" b="1">
                <a:latin typeface="Arial"/>
                <a:ea typeface="Arial"/>
                <a:cs typeface="Arial"/>
                <a:sym typeface="Arial"/>
              </a:rPr>
              <a:t>Prepared responses when participants are silent:</a:t>
            </a:r>
            <a:endParaRPr b="1">
              <a:latin typeface="Arial"/>
              <a:ea typeface="Arial"/>
              <a:cs typeface="Arial"/>
              <a:sym typeface="Arial"/>
            </a:endParaRPr>
          </a:p>
          <a:p>
            <a:pPr marL="914400" lvl="0" indent="0" algn="l" rtl="0">
              <a:lnSpc>
                <a:spcPct val="100000"/>
              </a:lnSpc>
              <a:spcBef>
                <a:spcPts val="0"/>
              </a:spcBef>
              <a:spcAft>
                <a:spcPts val="0"/>
              </a:spcAft>
              <a:buNone/>
            </a:pPr>
            <a:endParaRPr>
              <a:latin typeface="Arial"/>
              <a:ea typeface="Arial"/>
              <a:cs typeface="Arial"/>
              <a:sym typeface="Arial"/>
            </a:endParaRPr>
          </a:p>
          <a:p>
            <a:pPr marL="914400" lvl="0" indent="-317500" algn="l" rtl="0">
              <a:lnSpc>
                <a:spcPct val="100000"/>
              </a:lnSpc>
              <a:spcBef>
                <a:spcPts val="0"/>
              </a:spcBef>
              <a:spcAft>
                <a:spcPts val="0"/>
              </a:spcAft>
              <a:buSzPts val="1400"/>
              <a:buFont typeface="Arial"/>
              <a:buChar char="●"/>
            </a:pPr>
            <a:r>
              <a:rPr lang="en-US">
                <a:latin typeface="Arial"/>
                <a:ea typeface="Arial"/>
                <a:cs typeface="Arial"/>
                <a:sym typeface="Arial"/>
              </a:rPr>
              <a:t>This could go in several directions.   Perhaps Dr. P’s experience would incline her to think that Sam should have an abortion – because she had a hard time raising a child as an adolescent  – or perhaps it could influence her to think the opposite – her experience was so wonderful or manageable that there is no reason not to continue the pregnancy.   Dr. P could also be aware of these tensions and be completely objective.  However, it is important that she be aware of her own potential biases and how this might overtly or subtly influence her work with Sam.</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 </a:t>
            </a:r>
            <a:endParaRPr>
              <a:latin typeface="Arial"/>
              <a:ea typeface="Arial"/>
              <a:cs typeface="Arial"/>
              <a:sym typeface="Arial"/>
            </a:endParaRPr>
          </a:p>
          <a:p>
            <a:pPr marL="22860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      What does Dr. P need to be mindful of?</a:t>
            </a:r>
            <a:endParaRPr b="1">
              <a:latin typeface="Arial"/>
              <a:ea typeface="Arial"/>
              <a:cs typeface="Arial"/>
              <a:sym typeface="Arial"/>
            </a:endParaRPr>
          </a:p>
          <a:p>
            <a:pPr marL="914400" lvl="0" indent="0" algn="l" rtl="0">
              <a:lnSpc>
                <a:spcPct val="100000"/>
              </a:lnSpc>
              <a:spcBef>
                <a:spcPts val="0"/>
              </a:spcBef>
              <a:spcAft>
                <a:spcPts val="0"/>
              </a:spcAft>
              <a:buNone/>
            </a:pPr>
            <a:endParaRPr>
              <a:latin typeface="Arial"/>
              <a:ea typeface="Arial"/>
              <a:cs typeface="Arial"/>
              <a:sym typeface="Arial"/>
            </a:endParaRPr>
          </a:p>
          <a:p>
            <a:pPr marL="914400" lvl="0" indent="0" algn="l" rtl="0">
              <a:lnSpc>
                <a:spcPct val="100000"/>
              </a:lnSpc>
              <a:spcBef>
                <a:spcPts val="0"/>
              </a:spcBef>
              <a:spcAft>
                <a:spcPts val="0"/>
              </a:spcAft>
              <a:buNone/>
            </a:pPr>
            <a:r>
              <a:rPr lang="en-US" b="1">
                <a:latin typeface="Arial"/>
                <a:ea typeface="Arial"/>
                <a:cs typeface="Arial"/>
                <a:sym typeface="Arial"/>
              </a:rPr>
              <a:t>Prepared response when participants are silent:</a:t>
            </a:r>
            <a:endParaRPr b="1">
              <a:latin typeface="Arial"/>
              <a:ea typeface="Arial"/>
              <a:cs typeface="Arial"/>
              <a:sym typeface="Arial"/>
            </a:endParaRPr>
          </a:p>
          <a:p>
            <a:pPr marL="914400" lvl="0" indent="0" algn="l" rtl="0">
              <a:lnSpc>
                <a:spcPct val="100000"/>
              </a:lnSpc>
              <a:spcBef>
                <a:spcPts val="0"/>
              </a:spcBef>
              <a:spcAft>
                <a:spcPts val="0"/>
              </a:spcAft>
              <a:buNone/>
            </a:pPr>
            <a:endParaRPr>
              <a:latin typeface="Arial"/>
              <a:ea typeface="Arial"/>
              <a:cs typeface="Arial"/>
              <a:sym typeface="Arial"/>
            </a:endParaRPr>
          </a:p>
          <a:p>
            <a:pPr marL="914400" lvl="0" indent="-317500" algn="l" rtl="0">
              <a:lnSpc>
                <a:spcPct val="100000"/>
              </a:lnSpc>
              <a:spcBef>
                <a:spcPts val="0"/>
              </a:spcBef>
              <a:spcAft>
                <a:spcPts val="0"/>
              </a:spcAft>
              <a:buSzPts val="1400"/>
              <a:buFont typeface="Arial"/>
              <a:buChar char="●"/>
            </a:pPr>
            <a:r>
              <a:rPr lang="en-US">
                <a:latin typeface="Arial"/>
                <a:ea typeface="Arial"/>
                <a:cs typeface="Arial"/>
                <a:sym typeface="Arial"/>
              </a:rPr>
              <a:t>Dr. P needs to be mindful of the language that she uses with Sam, avoid assumptions about Sam’s gender identity and/or the gender identity of Sam’s partner (s).</a:t>
            </a:r>
            <a:endParaRPr>
              <a:latin typeface="Arial"/>
              <a:ea typeface="Arial"/>
              <a:cs typeface="Arial"/>
              <a:sym typeface="Arial"/>
            </a:endParaRPr>
          </a:p>
          <a:p>
            <a:pPr marL="914400" lvl="0" indent="-317500" algn="l" rtl="0">
              <a:lnSpc>
                <a:spcPct val="100000"/>
              </a:lnSpc>
              <a:spcBef>
                <a:spcPts val="0"/>
              </a:spcBef>
              <a:spcAft>
                <a:spcPts val="0"/>
              </a:spcAft>
              <a:buSzPts val="1400"/>
              <a:buFont typeface="Arial"/>
              <a:buChar char="●"/>
            </a:pPr>
            <a:r>
              <a:rPr lang="en-US">
                <a:latin typeface="Arial"/>
                <a:ea typeface="Arial"/>
                <a:cs typeface="Arial"/>
                <a:sym typeface="Arial"/>
              </a:rPr>
              <a:t>The role that her own experience as a teen mother could have in influencing the counseling.</a:t>
            </a:r>
            <a:endParaRPr>
              <a:latin typeface="Arial"/>
              <a:ea typeface="Arial"/>
              <a:cs typeface="Arial"/>
              <a:sym typeface="Arial"/>
            </a:endParaRPr>
          </a:p>
          <a:p>
            <a:pPr marL="22860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22860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     Does this situation make you think about anything else, if yes, please describe.</a:t>
            </a:r>
            <a:endParaRPr b="1">
              <a:latin typeface="Arial"/>
              <a:ea typeface="Arial"/>
              <a:cs typeface="Arial"/>
              <a:sym typeface="Arial"/>
            </a:endParaRPr>
          </a:p>
          <a:p>
            <a:pPr marL="914400" lvl="0" indent="0" algn="l" rtl="0">
              <a:lnSpc>
                <a:spcPct val="100000"/>
              </a:lnSpc>
              <a:spcBef>
                <a:spcPts val="0"/>
              </a:spcBef>
              <a:spcAft>
                <a:spcPts val="0"/>
              </a:spcAft>
              <a:buNone/>
            </a:pPr>
            <a:endParaRPr>
              <a:latin typeface="Arial"/>
              <a:ea typeface="Arial"/>
              <a:cs typeface="Arial"/>
              <a:sym typeface="Arial"/>
            </a:endParaRPr>
          </a:p>
          <a:p>
            <a:pPr marL="914400" lvl="0" indent="-317500" algn="l" rtl="0">
              <a:lnSpc>
                <a:spcPct val="100000"/>
              </a:lnSpc>
              <a:spcBef>
                <a:spcPts val="0"/>
              </a:spcBef>
              <a:spcAft>
                <a:spcPts val="0"/>
              </a:spcAft>
              <a:buSzPts val="1400"/>
              <a:buFont typeface="Arial"/>
              <a:buChar char="●"/>
            </a:pPr>
            <a:r>
              <a:rPr lang="en-US">
                <a:latin typeface="Arial"/>
                <a:ea typeface="Arial"/>
                <a:cs typeface="Arial"/>
                <a:sym typeface="Arial"/>
              </a:rPr>
              <a:t>The situation also makes me wonder whether Dr. P has any feelings about having an abortion after using contraception.</a:t>
            </a:r>
            <a:endParaRPr>
              <a:latin typeface="Arial"/>
              <a:ea typeface="Arial"/>
              <a:cs typeface="Arial"/>
              <a:sym typeface="Arial"/>
            </a:endParaRPr>
          </a:p>
          <a:p>
            <a:pPr marL="914400" lvl="0" indent="0" algn="l" rtl="0">
              <a:lnSpc>
                <a:spcPct val="100000"/>
              </a:lnSpc>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10 minutes</a:t>
            </a:r>
            <a:endParaRPr>
              <a:latin typeface="Arial"/>
              <a:ea typeface="Arial"/>
              <a:cs typeface="Arial"/>
              <a:sym typeface="Arial"/>
            </a:endParaRPr>
          </a:p>
        </p:txBody>
      </p:sp>
      <p:sp>
        <p:nvSpPr>
          <p:cNvPr id="296" name="Google Shape;296;g2dcadbdea7e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dd4b94543d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dd4b94543d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This next slide provides some examples of reactions that can emerge from the Sam case study.  Let’s talk about these and think about how you would respond if you were facilitating the discussion. As we discuss each point – please come off mute or put your response in the chat. Remember and reflect back on the Group Norms: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AutoNum type="arabicParenR"/>
            </a:pPr>
            <a:r>
              <a:rPr lang="en-US" b="1" dirty="0">
                <a:latin typeface="Arial"/>
                <a:ea typeface="Arial"/>
                <a:cs typeface="Arial"/>
                <a:sym typeface="Arial"/>
              </a:rPr>
              <a:t>If the pregnant person had access to contraception, they should not be able to have an abortion.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Possible responses:</a:t>
            </a:r>
            <a:endParaRPr b="1"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Redirect - What do others think about access to abortion based on access to contraception?  </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What are the barriers to contraceptive access and/or contraceptive use?   How might this impact the situation?</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It is important to consider the issue of consequences – and think about our own lives.   Has anyone ever really wanted to do something healthy – and they just couldn’t do it?......like trying to quit smoking, lose weight, exercise etc.  – and the multiple reasons for this.  </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As providers – do we need to look for a reason that a person is choosing to have an abortion?</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What is the difference between thinking this – and then figuring out how to be professional and objective – even though we have these feelings.  Activities like these help us to prepare.</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Whose job is it to decide?    What is the providers role?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AutoNum type="arabicParenR"/>
            </a:pPr>
            <a:r>
              <a:rPr lang="en-US" b="1" dirty="0">
                <a:latin typeface="Arial"/>
                <a:ea typeface="Arial"/>
                <a:cs typeface="Arial"/>
                <a:sym typeface="Arial"/>
              </a:rPr>
              <a:t>“Sam needs to tell her parents so she can decide what to do.”</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Possible Responses:</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Redirect this point to the participants.   What do others think about this?</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How can we gently address use of the pronouns?   How can we do this without being dogmatic while feeling committed to providing patient centered care to all patients?</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People are in different places regarding pronouns and sensitivity to LGBTQIA populations.   This is okay as a starting point. Information and training is part of this process.   </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Acknowledge that it is really important to be open to the importance of learning more about what people need.</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What about telling their parents?   How can this be handled?  What is another way of thinking about the parents?</a:t>
            </a:r>
            <a:endParaRPr dirty="0">
              <a:latin typeface="Arial"/>
              <a:ea typeface="Arial"/>
              <a:cs typeface="Arial"/>
              <a:sym typeface="Arial"/>
            </a:endParaRPr>
          </a:p>
          <a:p>
            <a:pPr marL="0" lvl="0" indent="0" algn="l" rtl="0">
              <a:lnSpc>
                <a:spcPct val="100000"/>
              </a:lnSpc>
              <a:spcBef>
                <a:spcPts val="0"/>
              </a:spcBef>
              <a:spcAft>
                <a:spcPts val="0"/>
              </a:spcAft>
              <a:buNone/>
            </a:pP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AutoNum type="arabicParenR"/>
            </a:pPr>
            <a:r>
              <a:rPr lang="en-US" b="1" dirty="0">
                <a:latin typeface="Arial"/>
                <a:ea typeface="Arial"/>
                <a:cs typeface="Arial"/>
                <a:sym typeface="Arial"/>
              </a:rPr>
              <a:t>“Sam is kind of weird because she identifies as non-binary.”</a:t>
            </a:r>
            <a:endParaRPr b="1" dirty="0">
              <a:latin typeface="Arial"/>
              <a:ea typeface="Arial"/>
              <a:cs typeface="Arial"/>
              <a:sym typeface="Arial"/>
            </a:endParaRPr>
          </a:p>
          <a:p>
            <a:pPr marL="0" lvl="0" indent="0" algn="l" rtl="0">
              <a:lnSpc>
                <a:spcPct val="100000"/>
              </a:lnSpc>
              <a:spcBef>
                <a:spcPts val="0"/>
              </a:spcBef>
              <a:spcAft>
                <a:spcPts val="0"/>
              </a:spcAft>
              <a:buNone/>
            </a:pPr>
            <a:endParaRPr b="1" dirty="0">
              <a:latin typeface="Arial"/>
              <a:ea typeface="Arial"/>
              <a:cs typeface="Arial"/>
              <a:sym typeface="Arial"/>
            </a:endParaRPr>
          </a:p>
          <a:p>
            <a:pPr marL="0" lvl="0" indent="0" algn="l" rtl="0">
              <a:lnSpc>
                <a:spcPct val="100000"/>
              </a:lnSpc>
              <a:spcBef>
                <a:spcPts val="0"/>
              </a:spcBef>
              <a:spcAft>
                <a:spcPts val="0"/>
              </a:spcAft>
              <a:buNone/>
            </a:pPr>
            <a:r>
              <a:rPr lang="en-US" b="1" dirty="0">
                <a:latin typeface="Arial"/>
                <a:ea typeface="Arial"/>
                <a:cs typeface="Arial"/>
                <a:sym typeface="Arial"/>
              </a:rPr>
              <a:t>Possible responses:</a:t>
            </a:r>
            <a:endParaRPr b="1"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Redirect this point to the group.   What do you all think about this?</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People are in different places regarding comfort  – and further training may be important.</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The first step is to acknowledge possible feelings of discomfort and name it.</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How can we deal with offensive language?   The facilitator can ask the group how the language can be re-formulated (i.e. - I am feeling uncomfortable at the moment because I have no experience working with LGBTQIA individuals – I can work on that discomfort by going to trainings, listening, etc.   We can try going on the assumption that we all want what is best for our patients.</a:t>
            </a:r>
            <a:endParaRPr dirty="0">
              <a:latin typeface="Arial"/>
              <a:ea typeface="Arial"/>
              <a:cs typeface="Arial"/>
              <a:sym typeface="Arial"/>
            </a:endParaRPr>
          </a:p>
          <a:p>
            <a:pPr marL="457200" lvl="0" indent="0" algn="l" rtl="0">
              <a:lnSpc>
                <a:spcPct val="100000"/>
              </a:lnSpc>
              <a:spcBef>
                <a:spcPts val="0"/>
              </a:spcBef>
              <a:spcAft>
                <a:spcPts val="0"/>
              </a:spcAft>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8 minutes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03" name="Google Shape;303;g2dd4b94543d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Note to Facilitator: </a:t>
            </a:r>
            <a:r>
              <a:rPr lang="en-US" dirty="0">
                <a:latin typeface="Arial"/>
                <a:ea typeface="Arial"/>
                <a:cs typeface="Arial"/>
                <a:sym typeface="Arial"/>
              </a:rPr>
              <a:t>At the end of an activity like this it is always good to thank participants, and ask them for feedback either through a conversation or a brief evaluation. It is also helpful to encourage participants to reflect on the experience and explore for themselves what if any impact the conversation has had. Here is an example of three questions that can be asked.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One thing I have learned.</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One thing I will do differently……..</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To get ready to facilitate Values I will:</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Note to facilitator:</a:t>
            </a:r>
            <a:r>
              <a:rPr lang="en-US" dirty="0">
                <a:latin typeface="Arial"/>
                <a:ea typeface="Arial"/>
                <a:cs typeface="Arial"/>
                <a:sym typeface="Arial"/>
              </a:rPr>
              <a:t> It is helpful if some volunteers agree to answer these questions, but you also want to re-assure participants that self-reflection can be private if they would rather not share.   As stated before – self-reflection is a life-long process.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3 minutes</a:t>
            </a:r>
            <a:endParaRPr dirty="0">
              <a:latin typeface="Arial"/>
              <a:ea typeface="Arial"/>
              <a:cs typeface="Arial"/>
              <a:sym typeface="Arial"/>
            </a:endParaRPr>
          </a:p>
        </p:txBody>
      </p:sp>
      <p:sp>
        <p:nvSpPr>
          <p:cNvPr id="313" name="Google Shape;31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dirty="0">
                <a:latin typeface="Arial"/>
                <a:ea typeface="Arial"/>
                <a:cs typeface="Arial"/>
                <a:sym typeface="Arial"/>
              </a:rPr>
              <a:t>Briefly introduce the facilitators. Consider including photos and your names and titles on this slide</a:t>
            </a:r>
            <a:endParaRPr b="0" dirty="0">
              <a:latin typeface="Arial"/>
              <a:ea typeface="Arial"/>
              <a:cs typeface="Arial"/>
              <a:sym typeface="Arial"/>
            </a:endParaRPr>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e1768ec750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2e1768ec750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Arial"/>
                <a:ea typeface="Arial"/>
                <a:cs typeface="Arial"/>
                <a:sym typeface="Arial"/>
              </a:rPr>
              <a:t>Note to facilitator:  </a:t>
            </a:r>
            <a:r>
              <a:rPr lang="en-US" dirty="0">
                <a:latin typeface="Arial"/>
                <a:ea typeface="Arial"/>
                <a:cs typeface="Arial"/>
                <a:sym typeface="Arial"/>
              </a:rPr>
              <a:t>Although there will not be much time left – it is important to leave a few minutes for questions following the conversation.  Advise participants too that they can re-visit any questions they have directly with us or other resources.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3 minutes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320" name="Google Shape;320;g2e1768ec750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1 minute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https://</a:t>
            </a:r>
            <a:r>
              <a:rPr lang="en-US" dirty="0" err="1"/>
              <a:t>www.reproductiveaccess.org</a:t>
            </a:r>
            <a:r>
              <a:rPr lang="en-US" dirty="0"/>
              <a:t>/resource/values-clarification-workshop/</a:t>
            </a:r>
            <a:endParaRPr dirty="0"/>
          </a:p>
        </p:txBody>
      </p:sp>
      <p:sp>
        <p:nvSpPr>
          <p:cNvPr id="327" name="Google Shape;32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dffd6a77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2dffd6a773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8" name="Google Shape;338;g2dffd6a773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e1e73ec7cf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2e1e73ec7cf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g2e1e73ec7cf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RHAP-specific closing slide.</a:t>
            </a:r>
          </a:p>
          <a:p>
            <a:pPr marL="0" lvl="0" indent="0" algn="l" rtl="0">
              <a:lnSpc>
                <a:spcPct val="100000"/>
              </a:lnSpc>
              <a:spcBef>
                <a:spcPts val="0"/>
              </a:spcBef>
              <a:spcAft>
                <a:spcPts val="0"/>
              </a:spcAft>
              <a:buSzPts val="1400"/>
              <a:buNone/>
            </a:pPr>
            <a:endParaRPr lang="en-US" dirty="0"/>
          </a:p>
        </p:txBody>
      </p:sp>
      <p:sp>
        <p:nvSpPr>
          <p:cNvPr id="351" name="Google Shape;35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Note that for the sake of time this session will be more didactic than usual. But, we will point out facilitation should be more collaborative/interactive for participants when appropriate.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1 minutes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Now we will dive into establishing group norms and expectations for the session.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Note to Facilitator: </a:t>
            </a:r>
            <a:r>
              <a:rPr lang="en-US" dirty="0">
                <a:latin typeface="Arial"/>
                <a:ea typeface="Arial"/>
                <a:cs typeface="Arial"/>
                <a:sym typeface="Arial"/>
              </a:rPr>
              <a:t> This is a section that should be interactive. Establishing groups norms helps to encourage participation in the session. Also, if you find one or a few people dominating the conversation or engaging in other non productive behaviors, you can always refer back to the group agreements.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Because we are short on time today, here are some norms that we have developed for today’s session.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Please read over the list we have provided, but here are a couple of norms we want to highlight:</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Read: </a:t>
            </a:r>
            <a:r>
              <a:rPr lang="en-US" dirty="0">
                <a:latin typeface="Arial"/>
                <a:ea typeface="Arial"/>
                <a:cs typeface="Arial"/>
                <a:sym typeface="Arial"/>
              </a:rPr>
              <a:t>Keep this session confidential, engage in active listening (cells on mute, participate in the activities, cameras on, etc.) Engage in respectful communication, Assume best intentions, use pregnant person.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Note that we may use the term woman, (especially when referencing someone else’s work) but it is important that you use inclusive language as we know that people who do not identify as women also seek abortion care.***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a:latin typeface="Arial"/>
                <a:ea typeface="Arial"/>
                <a:cs typeface="Arial"/>
                <a:sym typeface="Arial"/>
              </a:rPr>
              <a:t>Note to Facilitator:</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For longer workshops/time permitting, the facilitator should ask participants: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dirty="0">
                <a:latin typeface="Arial"/>
                <a:ea typeface="Arial"/>
                <a:cs typeface="Arial"/>
                <a:sym typeface="Arial"/>
              </a:rPr>
              <a:t>What group agreements might make this session most productive for you?</a:t>
            </a:r>
            <a:endParaRPr dirty="0">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dirty="0">
                <a:latin typeface="Arial"/>
                <a:ea typeface="Arial"/>
                <a:cs typeface="Arial"/>
                <a:sym typeface="Arial"/>
              </a:rPr>
              <a:t>What are the conditions you need in place to best engage in this session?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Facilitators would then share the list they’ve already developed. When facilitating in person, group norms should be written on newspaper print/large paper so that it is always up and visible. And you can write down the norm participants developed. You have named some/a lot of the items on this list, but here are a few more that will help us have the most productive session possible.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2 minutes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dd934804e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2dd934804e7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Values Clarification is a conversation – and as facilitators sometimes we have to step-back and encourage dialogue among the participants.  If we hear ourselves talking too much – it is a good time to check ourselves.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1 minute</a:t>
            </a:r>
            <a:endParaRPr>
              <a:latin typeface="Arial"/>
              <a:ea typeface="Arial"/>
              <a:cs typeface="Arial"/>
              <a:sym typeface="Arial"/>
            </a:endParaRPr>
          </a:p>
        </p:txBody>
      </p:sp>
      <p:sp>
        <p:nvSpPr>
          <p:cNvPr id="140" name="Google Shape;140;g2dd934804e7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1) Read slide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2) Additional Talking Points: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628650" marR="0" lvl="1" indent="-171450" algn="l" rtl="0">
              <a:lnSpc>
                <a:spcPct val="100000"/>
              </a:lnSpc>
              <a:spcBef>
                <a:spcPts val="0"/>
              </a:spcBef>
              <a:spcAft>
                <a:spcPts val="0"/>
              </a:spcAft>
              <a:buClr>
                <a:srgbClr val="000000"/>
              </a:buClr>
              <a:buSzPts val="1400"/>
              <a:buChar char="•"/>
            </a:pPr>
            <a:r>
              <a:rPr lang="en-US" dirty="0">
                <a:latin typeface="Arial"/>
                <a:ea typeface="Arial"/>
                <a:cs typeface="Arial"/>
                <a:sym typeface="Arial"/>
              </a:rPr>
              <a:t>Values clarification is not a magic bullet and the end goal is not to get everyone to be pro-choice, although that can happen.</a:t>
            </a:r>
            <a:endParaRPr dirty="0">
              <a:latin typeface="Arial"/>
              <a:ea typeface="Arial"/>
              <a:cs typeface="Arial"/>
              <a:sym typeface="Arial"/>
            </a:endParaRPr>
          </a:p>
          <a:p>
            <a:pPr marL="628650" lvl="1" indent="-171450" algn="l" rtl="0">
              <a:lnSpc>
                <a:spcPct val="100000"/>
              </a:lnSpc>
              <a:spcBef>
                <a:spcPts val="0"/>
              </a:spcBef>
              <a:spcAft>
                <a:spcPts val="0"/>
              </a:spcAft>
              <a:buSzPts val="1400"/>
              <a:buChar char="•"/>
            </a:pPr>
            <a:r>
              <a:rPr lang="en-US" dirty="0">
                <a:latin typeface="Arial"/>
                <a:ea typeface="Arial"/>
                <a:cs typeface="Arial"/>
                <a:sym typeface="Arial"/>
              </a:rPr>
              <a:t>Talking about abortion is vital to decreasing stigma about abortion, which is often born out of insufficient information and/or misinformation.</a:t>
            </a:r>
            <a:endParaRPr dirty="0">
              <a:latin typeface="Arial"/>
              <a:ea typeface="Arial"/>
              <a:cs typeface="Arial"/>
              <a:sym typeface="Arial"/>
            </a:endParaRPr>
          </a:p>
          <a:p>
            <a:pPr marL="628650" lvl="1" indent="-171450" algn="l" rtl="0">
              <a:lnSpc>
                <a:spcPct val="100000"/>
              </a:lnSpc>
              <a:spcBef>
                <a:spcPts val="0"/>
              </a:spcBef>
              <a:spcAft>
                <a:spcPts val="0"/>
              </a:spcAft>
              <a:buSzPts val="1400"/>
              <a:buChar char="•"/>
            </a:pPr>
            <a:r>
              <a:rPr lang="en-US" dirty="0">
                <a:latin typeface="Arial"/>
                <a:ea typeface="Arial"/>
                <a:cs typeface="Arial"/>
                <a:sym typeface="Arial"/>
              </a:rPr>
              <a:t>It is recommended a Medication Abortion 101 workshop be available to participants prior to facilitating values clarification activities, so they can better understand the medication abortion process and the context for providing services.  </a:t>
            </a:r>
            <a:endParaRPr dirty="0">
              <a:latin typeface="Arial"/>
              <a:ea typeface="Arial"/>
              <a:cs typeface="Arial"/>
              <a:sym typeface="Arial"/>
            </a:endParaRPr>
          </a:p>
          <a:p>
            <a:pPr marL="0" lvl="1" indent="0" algn="l" rtl="0">
              <a:lnSpc>
                <a:spcPct val="100000"/>
              </a:lnSpc>
              <a:spcBef>
                <a:spcPts val="0"/>
              </a:spcBef>
              <a:spcAft>
                <a:spcPts val="0"/>
              </a:spcAft>
              <a:buSzPts val="1400"/>
              <a:buNone/>
            </a:pPr>
            <a:endParaRPr dirty="0">
              <a:latin typeface="Arial"/>
              <a:ea typeface="Arial"/>
              <a:cs typeface="Arial"/>
              <a:sym typeface="Arial"/>
            </a:endParaRPr>
          </a:p>
          <a:p>
            <a:pPr marL="0" lvl="1" indent="0" algn="l" rtl="0">
              <a:lnSpc>
                <a:spcPct val="100000"/>
              </a:lnSpc>
              <a:spcBef>
                <a:spcPts val="0"/>
              </a:spcBef>
              <a:spcAft>
                <a:spcPts val="0"/>
              </a:spcAft>
              <a:buSzPts val="1400"/>
              <a:buNone/>
            </a:pPr>
            <a:r>
              <a:rPr lang="en-US" dirty="0">
                <a:latin typeface="Arial"/>
                <a:ea typeface="Arial"/>
                <a:cs typeface="Arial"/>
                <a:sym typeface="Arial"/>
              </a:rPr>
              <a:t>3 minutes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p:txBody>
      </p:sp>
      <p:sp>
        <p:nvSpPr>
          <p:cNvPr id="148" name="Google Shape;14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1) Read slide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2) Additional Talking Points:</a:t>
            </a:r>
            <a:endParaRPr dirty="0">
              <a:latin typeface="Arial"/>
              <a:ea typeface="Arial"/>
              <a:cs typeface="Arial"/>
              <a:sym typeface="Arial"/>
            </a:endParaRPr>
          </a:p>
          <a:p>
            <a:pPr marL="342900" lvl="0" indent="-190500" algn="l" rtl="0">
              <a:lnSpc>
                <a:spcPct val="100000"/>
              </a:lnSpc>
              <a:spcBef>
                <a:spcPts val="0"/>
              </a:spcBef>
              <a:spcAft>
                <a:spcPts val="0"/>
              </a:spcAft>
              <a:buClr>
                <a:schemeClr val="dk1"/>
              </a:buClr>
              <a:buSzPts val="2400"/>
              <a:buFont typeface="Arial"/>
              <a:buNone/>
            </a:pPr>
            <a:endParaRPr dirty="0">
              <a:latin typeface="Arial"/>
              <a:ea typeface="Arial"/>
              <a:cs typeface="Arial"/>
              <a:sym typeface="Arial"/>
            </a:endParaRPr>
          </a:p>
          <a:p>
            <a:pPr marL="800100" lvl="1" indent="-342900" algn="l" rtl="0">
              <a:lnSpc>
                <a:spcPct val="100000"/>
              </a:lnSpc>
              <a:spcBef>
                <a:spcPts val="0"/>
              </a:spcBef>
              <a:spcAft>
                <a:spcPts val="0"/>
              </a:spcAft>
              <a:buClr>
                <a:schemeClr val="dk1"/>
              </a:buClr>
              <a:buSzPts val="1200"/>
              <a:buChar char="•"/>
            </a:pPr>
            <a:r>
              <a:rPr lang="en-US" dirty="0">
                <a:latin typeface="Arial"/>
                <a:ea typeface="Arial"/>
                <a:cs typeface="Arial"/>
                <a:sym typeface="Arial"/>
              </a:rPr>
              <a:t>We all have values, opinions, biases and identities, and come from different generations, cultures, races, religions and backgrounds. </a:t>
            </a:r>
            <a:endParaRPr dirty="0">
              <a:latin typeface="Arial"/>
              <a:ea typeface="Arial"/>
              <a:cs typeface="Arial"/>
              <a:sym typeface="Arial"/>
            </a:endParaRPr>
          </a:p>
          <a:p>
            <a:pPr marL="800100" lvl="1" indent="-342900" algn="l" rtl="0">
              <a:lnSpc>
                <a:spcPct val="100000"/>
              </a:lnSpc>
              <a:spcBef>
                <a:spcPts val="0"/>
              </a:spcBef>
              <a:spcAft>
                <a:spcPts val="0"/>
              </a:spcAft>
              <a:buClr>
                <a:schemeClr val="dk1"/>
              </a:buClr>
              <a:buSzPts val="1200"/>
              <a:buChar char="•"/>
            </a:pPr>
            <a:r>
              <a:rPr lang="en-US" dirty="0">
                <a:latin typeface="Arial"/>
                <a:ea typeface="Arial"/>
                <a:cs typeface="Arial"/>
                <a:sym typeface="Arial"/>
              </a:rPr>
              <a:t>Ignoring our differences and our own beliefs and values makes it more difficult to patient centered care</a:t>
            </a:r>
            <a:endParaRPr dirty="0">
              <a:latin typeface="Arial"/>
              <a:ea typeface="Arial"/>
              <a:cs typeface="Arial"/>
              <a:sym typeface="Arial"/>
            </a:endParaRPr>
          </a:p>
          <a:p>
            <a:pPr marL="800100" lvl="1" indent="-342900" algn="l" rtl="0">
              <a:lnSpc>
                <a:spcPct val="100000"/>
              </a:lnSpc>
              <a:spcBef>
                <a:spcPts val="0"/>
              </a:spcBef>
              <a:spcAft>
                <a:spcPts val="0"/>
              </a:spcAft>
              <a:buClr>
                <a:schemeClr val="dk1"/>
              </a:buClr>
              <a:buSzPts val="1200"/>
              <a:buChar char="•"/>
            </a:pPr>
            <a:r>
              <a:rPr lang="en-US" dirty="0">
                <a:latin typeface="Arial"/>
                <a:ea typeface="Arial"/>
                <a:cs typeface="Arial"/>
                <a:sym typeface="Arial"/>
              </a:rPr>
              <a:t>We can assume we all want what is best of our patients.</a:t>
            </a:r>
            <a:endParaRPr dirty="0">
              <a:latin typeface="Arial"/>
              <a:ea typeface="Arial"/>
              <a:cs typeface="Arial"/>
              <a:sym typeface="Arial"/>
            </a:endParaRPr>
          </a:p>
          <a:p>
            <a:pPr marL="800100" lvl="1" indent="-342900" algn="l" rtl="0">
              <a:lnSpc>
                <a:spcPct val="100000"/>
              </a:lnSpc>
              <a:spcBef>
                <a:spcPts val="0"/>
              </a:spcBef>
              <a:spcAft>
                <a:spcPts val="0"/>
              </a:spcAft>
              <a:buClr>
                <a:schemeClr val="dk1"/>
              </a:buClr>
              <a:buSzPts val="1200"/>
              <a:buChar char="•"/>
            </a:pPr>
            <a:r>
              <a:rPr lang="en-US" dirty="0">
                <a:latin typeface="Arial"/>
                <a:ea typeface="Arial"/>
                <a:cs typeface="Arial"/>
                <a:sym typeface="Arial"/>
              </a:rPr>
              <a:t>We should be open to having honest and respectful discussions about how experiences and feelings impact care, and listening to the perspectives of others who disagree with us.</a:t>
            </a:r>
            <a:endParaRPr dirty="0">
              <a:latin typeface="Arial"/>
              <a:ea typeface="Arial"/>
              <a:cs typeface="Arial"/>
              <a:sym typeface="Arial"/>
            </a:endParaRPr>
          </a:p>
          <a:p>
            <a:pPr marL="800100" lvl="1" indent="-342900" algn="l" rtl="0">
              <a:lnSpc>
                <a:spcPct val="100000"/>
              </a:lnSpc>
              <a:spcBef>
                <a:spcPts val="0"/>
              </a:spcBef>
              <a:spcAft>
                <a:spcPts val="0"/>
              </a:spcAft>
              <a:buClr>
                <a:schemeClr val="dk1"/>
              </a:buClr>
              <a:buSzPts val="1200"/>
              <a:buChar char="•"/>
            </a:pPr>
            <a:r>
              <a:rPr lang="en-US" dirty="0">
                <a:latin typeface="Arial"/>
                <a:ea typeface="Arial"/>
                <a:cs typeface="Arial"/>
                <a:sym typeface="Arial"/>
              </a:rPr>
              <a:t>It is also important to understand and explore what issues “push our buttons.”</a:t>
            </a:r>
            <a:endParaRPr dirty="0">
              <a:latin typeface="Arial"/>
              <a:ea typeface="Arial"/>
              <a:cs typeface="Arial"/>
              <a:sym typeface="Arial"/>
            </a:endParaRPr>
          </a:p>
          <a:p>
            <a:pPr marL="800100" lvl="1" indent="-342900" algn="l" rtl="0">
              <a:lnSpc>
                <a:spcPct val="100000"/>
              </a:lnSpc>
              <a:spcBef>
                <a:spcPts val="0"/>
              </a:spcBef>
              <a:spcAft>
                <a:spcPts val="0"/>
              </a:spcAft>
              <a:buClr>
                <a:schemeClr val="dk1"/>
              </a:buClr>
              <a:buSzPts val="1200"/>
              <a:buChar char="•"/>
            </a:pPr>
            <a:r>
              <a:rPr lang="en-US" dirty="0">
                <a:latin typeface="Arial"/>
                <a:ea typeface="Arial"/>
                <a:cs typeface="Arial"/>
                <a:sym typeface="Arial"/>
              </a:rPr>
              <a:t>By developing self-awareness of how our values and feelings can impact our work with patients and colleagues, we are better positioned to provide non-judgmental care and be more present with our patients.  </a:t>
            </a:r>
            <a:endParaRPr b="1"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2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3 minutes</a:t>
            </a:r>
            <a:endParaRPr dirty="0">
              <a:latin typeface="Arial"/>
              <a:ea typeface="Arial"/>
              <a:cs typeface="Arial"/>
              <a:sym typeface="Arial"/>
            </a:endParaRPr>
          </a:p>
        </p:txBody>
      </p:sp>
      <p:sp>
        <p:nvSpPr>
          <p:cNvPr id="156" name="Google Shape;156;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This is an example of a study that has been conducted related to facilitating values clarification activities focused on abortion care. </a:t>
            </a:r>
            <a:endParaRPr dirty="0">
              <a:latin typeface="Arial"/>
              <a:ea typeface="Arial"/>
              <a:cs typeface="Arial"/>
              <a:sym typeface="Arial"/>
            </a:endParaRPr>
          </a:p>
          <a:p>
            <a:pPr marL="0" lvl="0" indent="0" algn="l" rtl="0">
              <a:lnSpc>
                <a:spcPct val="100000"/>
              </a:lnSpc>
              <a:spcBef>
                <a:spcPts val="0"/>
              </a:spcBef>
              <a:spcAft>
                <a:spcPts val="0"/>
              </a:spcAft>
              <a:buNone/>
            </a:pPr>
            <a:endParaRPr dirty="0">
              <a:latin typeface="Arial"/>
              <a:ea typeface="Arial"/>
              <a:cs typeface="Arial"/>
              <a:sym typeface="Arial"/>
            </a:endParaRPr>
          </a:p>
          <a:p>
            <a:pPr marL="0" lvl="0" indent="0" algn="l" rtl="0">
              <a:lnSpc>
                <a:spcPct val="100000"/>
              </a:lnSpc>
              <a:spcBef>
                <a:spcPts val="0"/>
              </a:spcBef>
              <a:spcAft>
                <a:spcPts val="0"/>
              </a:spcAft>
              <a:buNone/>
            </a:pPr>
            <a:r>
              <a:rPr lang="en-US" dirty="0">
                <a:latin typeface="Arial"/>
                <a:ea typeface="Arial"/>
                <a:cs typeface="Arial"/>
                <a:sym typeface="Arial"/>
              </a:rPr>
              <a:t>Read slide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PAUSE </a:t>
            </a:r>
            <a:r>
              <a:rPr lang="en-US" dirty="0">
                <a:latin typeface="Arial"/>
                <a:ea typeface="Arial"/>
                <a:cs typeface="Arial"/>
                <a:sym typeface="Arial"/>
              </a:rPr>
              <a:t>for feedback, questions and thoughts</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**REMINDER: this is a conversation, so please chime in**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US" dirty="0">
                <a:latin typeface="Arial"/>
                <a:ea typeface="Arial"/>
                <a:cs typeface="Arial"/>
                <a:sym typeface="Arial"/>
              </a:rPr>
              <a:t>2 minutes</a:t>
            </a:r>
            <a:endParaRPr dirty="0">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8" name="Google Shape;68;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a:spLocks noGrp="1"/>
          </p:cNvSpPr>
          <p:nvPr>
            <p:ph type="pic" idx="2"/>
          </p:nvPr>
        </p:nvSpPr>
        <p:spPr>
          <a:xfrm>
            <a:off x="1792288" y="612775"/>
            <a:ext cx="5486400" cy="4114800"/>
          </a:xfrm>
          <a:prstGeom prst="rect">
            <a:avLst/>
          </a:prstGeom>
          <a:noFill/>
          <a:ln>
            <a:noFill/>
          </a:ln>
        </p:spPr>
      </p:sp>
      <p:sp>
        <p:nvSpPr>
          <p:cNvPr id="75" name="Google Shape;75;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6" name="Google Shape;76;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yellow">
  <p:cSld name="Divider Slide-yellow">
    <p:bg>
      <p:bgPr>
        <a:solidFill>
          <a:srgbClr val="FFED5E"/>
        </a:solidFill>
        <a:effectLst/>
      </p:bgPr>
    </p:bg>
    <p:spTree>
      <p:nvGrpSpPr>
        <p:cNvPr id="1" name="Shape 19"/>
        <p:cNvGrpSpPr/>
        <p:nvPr/>
      </p:nvGrpSpPr>
      <p:grpSpPr>
        <a:xfrm>
          <a:off x="0" y="0"/>
          <a:ext cx="0" cy="0"/>
          <a:chOff x="0" y="0"/>
          <a:chExt cx="0" cy="0"/>
        </a:xfrm>
      </p:grpSpPr>
      <p:sp>
        <p:nvSpPr>
          <p:cNvPr id="20" name="Google Shape;20;p25"/>
          <p:cNvSpPr txBox="1">
            <a:spLocks noGrp="1"/>
          </p:cNvSpPr>
          <p:nvPr>
            <p:ph type="title"/>
          </p:nvPr>
        </p:nvSpPr>
        <p:spPr>
          <a:xfrm>
            <a:off x="2797461" y="3003947"/>
            <a:ext cx="12693078" cy="4279106"/>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1430C0"/>
              </a:buClr>
              <a:buSzPts val="8100"/>
              <a:buFont typeface="Calibri"/>
              <a:buNone/>
              <a:defRPr sz="8100" b="0">
                <a:solidFill>
                  <a:srgbClr val="1430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4" name="Google Shape;24;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 name="Google Shape;2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1" name="Google Shape;3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Slide-mint">
  <p:cSld name="Divider Slide-mint">
    <p:bg>
      <p:bgPr>
        <a:solidFill>
          <a:srgbClr val="54E9B1"/>
        </a:solidFill>
        <a:effectLst/>
      </p:bgPr>
    </p:bg>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2797461" y="3003947"/>
            <a:ext cx="12693078" cy="4279106"/>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1430C0"/>
              </a:buClr>
              <a:buSzPts val="8100"/>
              <a:buFont typeface="Calibri"/>
              <a:buNone/>
              <a:defRPr sz="8100" b="0">
                <a:solidFill>
                  <a:srgbClr val="1430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Content (1 column)">
  <p:cSld name="Main Content (1 column)">
    <p:spTree>
      <p:nvGrpSpPr>
        <p:cNvPr id="1" name="Shape 42"/>
        <p:cNvGrpSpPr/>
        <p:nvPr/>
      </p:nvGrpSpPr>
      <p:grpSpPr>
        <a:xfrm>
          <a:off x="0" y="0"/>
          <a:ext cx="0" cy="0"/>
          <a:chOff x="0" y="0"/>
          <a:chExt cx="0" cy="0"/>
        </a:xfrm>
      </p:grpSpPr>
      <p:sp>
        <p:nvSpPr>
          <p:cNvPr id="43" name="Google Shape;43;g2d9d8bb988a_0_88"/>
          <p:cNvSpPr txBox="1">
            <a:spLocks noGrp="1"/>
          </p:cNvSpPr>
          <p:nvPr>
            <p:ph type="title"/>
          </p:nvPr>
        </p:nvSpPr>
        <p:spPr>
          <a:xfrm>
            <a:off x="685800" y="548640"/>
            <a:ext cx="12344400" cy="19887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accent2"/>
              </a:buClr>
              <a:buSzPts val="6600"/>
              <a:buFont typeface="Arial"/>
              <a:buNone/>
              <a:defRPr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2d9d8bb988a_0_88"/>
          <p:cNvSpPr txBox="1">
            <a:spLocks noGrp="1"/>
          </p:cNvSpPr>
          <p:nvPr>
            <p:ph type="body" idx="1"/>
          </p:nvPr>
        </p:nvSpPr>
        <p:spPr>
          <a:xfrm>
            <a:off x="685800" y="3429000"/>
            <a:ext cx="12344400" cy="5829300"/>
          </a:xfrm>
          <a:prstGeom prst="rect">
            <a:avLst/>
          </a:prstGeom>
          <a:noFill/>
          <a:ln>
            <a:noFill/>
          </a:ln>
        </p:spPr>
        <p:txBody>
          <a:bodyPr spcFirstLastPara="1" wrap="square" lIns="137150" tIns="68550" rIns="137150" bIns="68550" anchor="t" anchorCtr="0">
            <a:normAutofit/>
          </a:bodyPr>
          <a:lstStyle>
            <a:lvl1pPr marL="457200" lvl="0" indent="-457200" algn="l">
              <a:lnSpc>
                <a:spcPct val="116666"/>
              </a:lnSpc>
              <a:spcBef>
                <a:spcPts val="0"/>
              </a:spcBef>
              <a:spcAft>
                <a:spcPts val="0"/>
              </a:spcAft>
              <a:buClr>
                <a:srgbClr val="54E9B1"/>
              </a:buClr>
              <a:buSzPts val="3600"/>
              <a:buChar char="•"/>
              <a:defRPr/>
            </a:lvl1pPr>
            <a:lvl2pPr marL="914400" lvl="1" indent="-457200" algn="l">
              <a:lnSpc>
                <a:spcPct val="116666"/>
              </a:lnSpc>
              <a:spcBef>
                <a:spcPts val="1800"/>
              </a:spcBef>
              <a:spcAft>
                <a:spcPts val="0"/>
              </a:spcAft>
              <a:buClr>
                <a:srgbClr val="54E9B1"/>
              </a:buClr>
              <a:buSzPts val="3600"/>
              <a:buChar char="–"/>
              <a:defRPr/>
            </a:lvl2pPr>
            <a:lvl3pPr marL="1371600" lvl="2" indent="-457200" algn="l">
              <a:lnSpc>
                <a:spcPct val="116666"/>
              </a:lnSpc>
              <a:spcBef>
                <a:spcPts val="1800"/>
              </a:spcBef>
              <a:spcAft>
                <a:spcPts val="0"/>
              </a:spcAft>
              <a:buClr>
                <a:srgbClr val="54E9B1"/>
              </a:buClr>
              <a:buSzPts val="3600"/>
              <a:buChar char="•"/>
              <a:defRPr/>
            </a:lvl3pPr>
            <a:lvl4pPr marL="1828800" lvl="3" indent="-457200" algn="l">
              <a:lnSpc>
                <a:spcPct val="116666"/>
              </a:lnSpc>
              <a:spcBef>
                <a:spcPts val="1800"/>
              </a:spcBef>
              <a:spcAft>
                <a:spcPts val="0"/>
              </a:spcAft>
              <a:buClr>
                <a:srgbClr val="54E9B1"/>
              </a:buClr>
              <a:buSzPts val="3600"/>
              <a:buChar char="–"/>
              <a:defRPr/>
            </a:lvl4pPr>
            <a:lvl5pPr marL="2286000" lvl="4" indent="-457200" algn="l">
              <a:lnSpc>
                <a:spcPct val="116666"/>
              </a:lnSpc>
              <a:spcBef>
                <a:spcPts val="1800"/>
              </a:spcBef>
              <a:spcAft>
                <a:spcPts val="0"/>
              </a:spcAft>
              <a:buClr>
                <a:srgbClr val="54E9B1"/>
              </a:buClr>
              <a:buSzPts val="3600"/>
              <a:buChar char="»"/>
              <a:defRPr/>
            </a:lvl5pPr>
            <a:lvl6pPr marL="2743200" lvl="5" indent="-400050" algn="l">
              <a:lnSpc>
                <a:spcPct val="90000"/>
              </a:lnSpc>
              <a:spcBef>
                <a:spcPts val="1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8" name="Google Shape;4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 name="Google Shape;56;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7" name="Google Shape;5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8EC"/>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e3T9bkt0-7I"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apps.who.int/iris/handle/10665/70914"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s://kayaconnect.org/course/info.php?id=5040" TargetMode="External"/><Relationship Id="rId3" Type="http://schemas.openxmlformats.org/officeDocument/2006/relationships/hyperlink" Target="https://doi.org/10.1186/s12978-018-0480-0" TargetMode="External"/><Relationship Id="rId7" Type="http://schemas.openxmlformats.org/officeDocument/2006/relationships/hyperlink" Target="https://tinyurl.com/4a9s5hea"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ipas.org/wp-content/uploads/2023/05/VCATHS2E18-AbortionAttitudeTransformation-humanitarian-audiences-c.pdf" TargetMode="External"/><Relationship Id="rId5" Type="http://schemas.openxmlformats.org/officeDocument/2006/relationships/hyperlink" Target="https://doi.org/10.1016/j.conx.2021.100054" TargetMode="External"/><Relationship Id="rId4" Type="http://schemas.openxmlformats.org/officeDocument/2006/relationships/hyperlink" Target="https://pubmed.ncbi.nlm.nih.gov/12861455/" TargetMode="External"/><Relationship Id="rId9" Type="http://schemas.openxmlformats.org/officeDocument/2006/relationships/hyperlink" Target="https://doi.org/10.1016/j.conx.2020.100019"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healthyschools/tths/train_trainers_model.htm"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s://prochoice.org/wp-content/uploads/abortion_option.pdf" TargetMode="External"/><Relationship Id="rId4" Type="http://schemas.openxmlformats.org/officeDocument/2006/relationships/hyperlink" Target="https://www.innovating-education.org/learning-module/values-clarificatio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8"/>
          <p:cNvSpPr txBox="1"/>
          <p:nvPr/>
        </p:nvSpPr>
        <p:spPr>
          <a:xfrm>
            <a:off x="2895600" y="876300"/>
            <a:ext cx="12496800"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9600" b="0" i="0" u="none" strike="noStrike" cap="none">
                <a:solidFill>
                  <a:srgbClr val="357499"/>
                </a:solidFill>
                <a:latin typeface="Arial"/>
                <a:ea typeface="Arial"/>
                <a:cs typeface="Arial"/>
                <a:sym typeface="Arial"/>
              </a:rPr>
              <a:t>Icebreaker </a:t>
            </a:r>
            <a:endParaRPr sz="1800" b="0" i="0" u="none" strike="noStrike" cap="none">
              <a:solidFill>
                <a:schemeClr val="dk1"/>
              </a:solidFill>
              <a:latin typeface="Calibri"/>
              <a:ea typeface="Calibri"/>
              <a:cs typeface="Calibri"/>
              <a:sym typeface="Calibri"/>
            </a:endParaRPr>
          </a:p>
        </p:txBody>
      </p:sp>
      <p:sp>
        <p:nvSpPr>
          <p:cNvPr id="96" name="Google Shape;96;p8"/>
          <p:cNvSpPr txBox="1"/>
          <p:nvPr/>
        </p:nvSpPr>
        <p:spPr>
          <a:xfrm>
            <a:off x="1545375" y="7283150"/>
            <a:ext cx="15710400" cy="25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800" b="1" i="0" u="none" strike="noStrike" cap="none">
                <a:solidFill>
                  <a:schemeClr val="dk1"/>
                </a:solidFill>
                <a:latin typeface="Arial"/>
                <a:ea typeface="Arial"/>
                <a:cs typeface="Arial"/>
                <a:sym typeface="Arial"/>
              </a:rPr>
              <a:t>Please type into the chat:</a:t>
            </a:r>
            <a:endParaRPr sz="3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800" b="0" i="0" u="none" strike="noStrike" cap="none">
                <a:solidFill>
                  <a:schemeClr val="dk1"/>
                </a:solidFill>
                <a:latin typeface="Arial"/>
                <a:ea typeface="Arial"/>
                <a:cs typeface="Arial"/>
                <a:sym typeface="Arial"/>
              </a:rPr>
              <a:t>What </a:t>
            </a:r>
            <a:r>
              <a:rPr lang="en-US" sz="3800">
                <a:solidFill>
                  <a:schemeClr val="dk1"/>
                </a:solidFill>
              </a:rPr>
              <a:t>are your reflections after completing the Challenging Patient Encounters Digital Module</a:t>
            </a:r>
            <a:r>
              <a:rPr lang="en-US" sz="3800" b="0" i="0" u="none" strike="noStrike" cap="none">
                <a:solidFill>
                  <a:schemeClr val="dk1"/>
                </a:solidFill>
                <a:latin typeface="Arial"/>
                <a:ea typeface="Arial"/>
                <a:cs typeface="Arial"/>
                <a:sym typeface="Arial"/>
              </a:rPr>
              <a:t>?</a:t>
            </a:r>
            <a:endParaRPr sz="3800" b="0" i="0" u="none" strike="noStrike" cap="none">
              <a:solidFill>
                <a:schemeClr val="dk1"/>
              </a:solidFill>
              <a:latin typeface="Arial"/>
              <a:ea typeface="Arial"/>
              <a:cs typeface="Arial"/>
              <a:sym typeface="Arial"/>
            </a:endParaRPr>
          </a:p>
        </p:txBody>
      </p:sp>
      <p:pic>
        <p:nvPicPr>
          <p:cNvPr id="97" name="Google Shape;97;p8" descr="Engaging Ice Breakers Team Building MooveTEAM, 44% OFF"/>
          <p:cNvPicPr preferRelativeResize="0"/>
          <p:nvPr/>
        </p:nvPicPr>
        <p:blipFill rotWithShape="1">
          <a:blip r:embed="rId3">
            <a:alphaModFix/>
          </a:blip>
          <a:srcRect/>
          <a:stretch/>
        </p:blipFill>
        <p:spPr>
          <a:xfrm>
            <a:off x="6251826" y="2764505"/>
            <a:ext cx="5784348" cy="420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0dea5a1d2b_0_25"/>
          <p:cNvSpPr txBox="1">
            <a:spLocks noGrp="1"/>
          </p:cNvSpPr>
          <p:nvPr>
            <p:ph type="title"/>
          </p:nvPr>
        </p:nvSpPr>
        <p:spPr>
          <a:xfrm>
            <a:off x="2590650" y="5311100"/>
            <a:ext cx="13106700" cy="28107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4000"/>
              <a:buNone/>
            </a:pPr>
            <a:r>
              <a:rPr lang="en-US" sz="8400">
                <a:solidFill>
                  <a:srgbClr val="357499"/>
                </a:solidFill>
                <a:latin typeface="Arial"/>
                <a:ea typeface="Arial"/>
                <a:cs typeface="Arial"/>
                <a:sym typeface="Arial"/>
              </a:rPr>
              <a:t>Model Activity:  Agree/Disagree</a:t>
            </a:r>
            <a:endParaRPr sz="8400"/>
          </a:p>
        </p:txBody>
      </p:sp>
      <p:pic>
        <p:nvPicPr>
          <p:cNvPr id="175" name="Google Shape;175;g20dea5a1d2b_0_25"/>
          <p:cNvPicPr preferRelativeResize="0"/>
          <p:nvPr/>
        </p:nvPicPr>
        <p:blipFill rotWithShape="1">
          <a:blip r:embed="rId3">
            <a:alphaModFix/>
          </a:blip>
          <a:srcRect/>
          <a:stretch/>
        </p:blipFill>
        <p:spPr>
          <a:xfrm>
            <a:off x="5333313" y="1295176"/>
            <a:ext cx="7621375" cy="3135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e16acbb608_0_18"/>
          <p:cNvSpPr txBox="1">
            <a:spLocks noGrp="1"/>
          </p:cNvSpPr>
          <p:nvPr>
            <p:ph type="title"/>
          </p:nvPr>
        </p:nvSpPr>
        <p:spPr>
          <a:xfrm>
            <a:off x="2239051" y="354925"/>
            <a:ext cx="13809900" cy="15651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00"/>
              </a:buClr>
              <a:buSzPts val="990"/>
              <a:buFont typeface="Arial"/>
              <a:buNone/>
            </a:pPr>
            <a:r>
              <a:rPr lang="en-US" sz="8400">
                <a:solidFill>
                  <a:srgbClr val="357499"/>
                </a:solidFill>
                <a:latin typeface="Arial"/>
                <a:ea typeface="Arial"/>
                <a:cs typeface="Arial"/>
                <a:sym typeface="Arial"/>
              </a:rPr>
              <a:t>Agree/Disagree Statements</a:t>
            </a:r>
            <a:endParaRPr sz="8400">
              <a:solidFill>
                <a:srgbClr val="357499"/>
              </a:solidFill>
              <a:latin typeface="Arial"/>
              <a:ea typeface="Arial"/>
              <a:cs typeface="Arial"/>
              <a:sym typeface="Arial"/>
            </a:endParaRPr>
          </a:p>
        </p:txBody>
      </p:sp>
      <p:graphicFrame>
        <p:nvGraphicFramePr>
          <p:cNvPr id="187" name="Google Shape;187;g2e16acbb608_0_18"/>
          <p:cNvGraphicFramePr/>
          <p:nvPr/>
        </p:nvGraphicFramePr>
        <p:xfrm>
          <a:off x="1862563" y="2125250"/>
          <a:ext cx="14562875" cy="7670400"/>
        </p:xfrm>
        <a:graphic>
          <a:graphicData uri="http://schemas.openxmlformats.org/drawingml/2006/table">
            <a:tbl>
              <a:tblPr>
                <a:noFill/>
                <a:tableStyleId>{1D4FCF01-2CB9-4434-B289-767DEAF628B2}</a:tableStyleId>
              </a:tblPr>
              <a:tblGrid>
                <a:gridCol w="14562875">
                  <a:extLst>
                    <a:ext uri="{9D8B030D-6E8A-4147-A177-3AD203B41FA5}">
                      <a16:colId xmlns:a16="http://schemas.microsoft.com/office/drawing/2014/main" val="20000"/>
                    </a:ext>
                  </a:extLst>
                </a:gridCol>
              </a:tblGrid>
              <a:tr h="1068275">
                <a:tc>
                  <a:txBody>
                    <a:bodyPr/>
                    <a:lstStyle/>
                    <a:p>
                      <a:pPr marL="0" marR="0" lvl="0" indent="0" algn="l" rtl="0">
                        <a:lnSpc>
                          <a:spcPct val="100000"/>
                        </a:lnSpc>
                        <a:spcBef>
                          <a:spcPts val="0"/>
                        </a:spcBef>
                        <a:spcAft>
                          <a:spcPts val="0"/>
                        </a:spcAft>
                        <a:buClr>
                          <a:schemeClr val="dk1"/>
                        </a:buClr>
                        <a:buSzPts val="1100"/>
                        <a:buFont typeface="Arial"/>
                        <a:buNone/>
                      </a:pPr>
                      <a:r>
                        <a:rPr lang="en-US" sz="2700" u="none" strike="noStrike" cap="none">
                          <a:solidFill>
                            <a:schemeClr val="dk1"/>
                          </a:solidFill>
                        </a:rPr>
                        <a:t>If a person had access to birth control, there is no reason why they should be having an abortion.</a:t>
                      </a:r>
                      <a:endParaRPr sz="2700" u="none" strike="noStrike" cap="none"/>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728925">
                <a:tc>
                  <a:txBody>
                    <a:bodyPr/>
                    <a:lstStyle/>
                    <a:p>
                      <a:pPr marL="0" marR="0" lvl="0" indent="0" algn="l" rtl="0">
                        <a:lnSpc>
                          <a:spcPct val="100000"/>
                        </a:lnSpc>
                        <a:spcBef>
                          <a:spcPts val="0"/>
                        </a:spcBef>
                        <a:spcAft>
                          <a:spcPts val="0"/>
                        </a:spcAft>
                        <a:buClr>
                          <a:srgbClr val="000000"/>
                        </a:buClr>
                        <a:buSzPts val="2700"/>
                        <a:buFont typeface="Arial"/>
                        <a:buNone/>
                      </a:pPr>
                      <a:r>
                        <a:rPr lang="en-US" sz="2700" u="none" strike="noStrike" cap="none">
                          <a:solidFill>
                            <a:schemeClr val="dk1"/>
                          </a:solidFill>
                        </a:rPr>
                        <a:t>Abortion is part of primary care.</a:t>
                      </a:r>
                      <a:endParaRPr sz="2700" u="none" strike="noStrike" cap="none"/>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28925">
                <a:tc>
                  <a:txBody>
                    <a:bodyPr/>
                    <a:lstStyle/>
                    <a:p>
                      <a:pPr marL="0" marR="0" lvl="0" indent="0" algn="l" rtl="0">
                        <a:lnSpc>
                          <a:spcPct val="100000"/>
                        </a:lnSpc>
                        <a:spcBef>
                          <a:spcPts val="0"/>
                        </a:spcBef>
                        <a:spcAft>
                          <a:spcPts val="0"/>
                        </a:spcAft>
                        <a:buClr>
                          <a:schemeClr val="dk1"/>
                        </a:buClr>
                        <a:buSzPts val="1100"/>
                        <a:buFont typeface="Arial"/>
                        <a:buNone/>
                      </a:pPr>
                      <a:r>
                        <a:rPr lang="en-US" sz="2700" u="none" strike="noStrike" cap="none">
                          <a:solidFill>
                            <a:schemeClr val="dk1"/>
                          </a:solidFill>
                        </a:rPr>
                        <a:t>Adolescents are equipped to make sexual health decisions</a:t>
                      </a:r>
                      <a:r>
                        <a:rPr lang="en-US" sz="2700" b="1" u="none" strike="noStrike" cap="none">
                          <a:solidFill>
                            <a:schemeClr val="dk1"/>
                          </a:solidFill>
                        </a:rPr>
                        <a:t> on their own</a:t>
                      </a:r>
                      <a:r>
                        <a:rPr lang="en-US" sz="2700" u="none" strike="noStrike" cap="none">
                          <a:solidFill>
                            <a:schemeClr val="dk1"/>
                          </a:solidFill>
                        </a:rPr>
                        <a:t>.</a:t>
                      </a:r>
                      <a:endParaRPr sz="2700" u="none" strike="noStrike" cap="none"/>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28925">
                <a:tc>
                  <a:txBody>
                    <a:bodyPr/>
                    <a:lstStyle/>
                    <a:p>
                      <a:pPr marL="0" marR="0" lvl="0" indent="0" algn="l" rtl="0">
                        <a:lnSpc>
                          <a:spcPct val="100000"/>
                        </a:lnSpc>
                        <a:spcBef>
                          <a:spcPts val="0"/>
                        </a:spcBef>
                        <a:spcAft>
                          <a:spcPts val="0"/>
                        </a:spcAft>
                        <a:buClr>
                          <a:schemeClr val="dk1"/>
                        </a:buClr>
                        <a:buSzPts val="1100"/>
                        <a:buFont typeface="Arial"/>
                        <a:buNone/>
                      </a:pPr>
                      <a:r>
                        <a:rPr lang="en-US" sz="2700" u="none" strike="noStrike" cap="none">
                          <a:solidFill>
                            <a:schemeClr val="dk1"/>
                          </a:solidFill>
                        </a:rPr>
                        <a:t>If a person has an unintended pregnancy it is their fault.</a:t>
                      </a:r>
                      <a:endParaRPr sz="2700" u="none" strike="noStrike" cap="none"/>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031475">
                <a:tc>
                  <a:txBody>
                    <a:bodyPr/>
                    <a:lstStyle/>
                    <a:p>
                      <a:pPr marL="0" marR="0" lvl="0" indent="0" algn="l" rtl="0">
                        <a:lnSpc>
                          <a:spcPct val="100000"/>
                        </a:lnSpc>
                        <a:spcBef>
                          <a:spcPts val="0"/>
                        </a:spcBef>
                        <a:spcAft>
                          <a:spcPts val="0"/>
                        </a:spcAft>
                        <a:buClr>
                          <a:schemeClr val="dk1"/>
                        </a:buClr>
                        <a:buSzPts val="1100"/>
                        <a:buFont typeface="Arial"/>
                        <a:buNone/>
                      </a:pPr>
                      <a:r>
                        <a:rPr lang="en-US" sz="2700" u="none" strike="noStrike" cap="none">
                          <a:solidFill>
                            <a:schemeClr val="dk1"/>
                          </a:solidFill>
                        </a:rPr>
                        <a:t>Patients are best suited to determine the method of contraception that works best for them.</a:t>
                      </a:r>
                      <a:endParaRPr sz="2700" u="none" strike="noStrike" cap="none"/>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1197100">
                <a:tc>
                  <a:txBody>
                    <a:bodyPr/>
                    <a:lstStyle/>
                    <a:p>
                      <a:pPr marL="0" marR="0" lvl="0" indent="0" algn="l" rtl="0">
                        <a:lnSpc>
                          <a:spcPct val="100000"/>
                        </a:lnSpc>
                        <a:spcBef>
                          <a:spcPts val="0"/>
                        </a:spcBef>
                        <a:spcAft>
                          <a:spcPts val="0"/>
                        </a:spcAft>
                        <a:buClr>
                          <a:schemeClr val="dk1"/>
                        </a:buClr>
                        <a:buSzPts val="1100"/>
                        <a:buFont typeface="Arial"/>
                        <a:buNone/>
                      </a:pPr>
                      <a:r>
                        <a:rPr lang="en-US" sz="2700" u="none" strike="noStrike" cap="none">
                          <a:solidFill>
                            <a:schemeClr val="dk1"/>
                          </a:solidFill>
                        </a:rPr>
                        <a:t>Long-acting reversible contraception is the best method of birth control for all people with a uterus.</a:t>
                      </a:r>
                      <a:endParaRPr sz="2700" u="none" strike="noStrike" cap="none"/>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728925">
                <a:tc>
                  <a:txBody>
                    <a:bodyPr/>
                    <a:lstStyle/>
                    <a:p>
                      <a:pPr marL="0" marR="0" lvl="0" indent="0" algn="l" rtl="0">
                        <a:lnSpc>
                          <a:spcPct val="100000"/>
                        </a:lnSpc>
                        <a:spcBef>
                          <a:spcPts val="0"/>
                        </a:spcBef>
                        <a:spcAft>
                          <a:spcPts val="0"/>
                        </a:spcAft>
                        <a:buClr>
                          <a:schemeClr val="dk1"/>
                        </a:buClr>
                        <a:buSzPts val="1100"/>
                        <a:buFont typeface="Arial"/>
                        <a:buNone/>
                      </a:pPr>
                      <a:r>
                        <a:rPr lang="en-US" sz="2700" u="none" strike="noStrike" cap="none">
                          <a:solidFill>
                            <a:schemeClr val="dk1"/>
                          </a:solidFill>
                        </a:rPr>
                        <a:t>Both partners should have </a:t>
                      </a:r>
                      <a:r>
                        <a:rPr lang="en-US" sz="2700" b="1" u="none" strike="noStrike" cap="none">
                          <a:solidFill>
                            <a:schemeClr val="dk1"/>
                          </a:solidFill>
                        </a:rPr>
                        <a:t>equal say</a:t>
                      </a:r>
                      <a:r>
                        <a:rPr lang="en-US" sz="2700" u="none" strike="noStrike" cap="none">
                          <a:solidFill>
                            <a:schemeClr val="dk1"/>
                          </a:solidFill>
                        </a:rPr>
                        <a:t> in making a decision about a pregnancy.</a:t>
                      </a:r>
                      <a:endParaRPr sz="2700" u="none" strike="noStrike" cap="none"/>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728925">
                <a:tc>
                  <a:txBody>
                    <a:bodyPr/>
                    <a:lstStyle/>
                    <a:p>
                      <a:pPr marL="0" marR="0" lvl="0" indent="0" algn="l" rtl="0">
                        <a:lnSpc>
                          <a:spcPct val="100000"/>
                        </a:lnSpc>
                        <a:spcBef>
                          <a:spcPts val="0"/>
                        </a:spcBef>
                        <a:spcAft>
                          <a:spcPts val="0"/>
                        </a:spcAft>
                        <a:buClr>
                          <a:schemeClr val="dk1"/>
                        </a:buClr>
                        <a:buSzPts val="1100"/>
                        <a:buFont typeface="Arial"/>
                        <a:buNone/>
                      </a:pPr>
                      <a:r>
                        <a:rPr lang="en-US" sz="2700" u="none" strike="noStrike" cap="none">
                          <a:solidFill>
                            <a:schemeClr val="dk1"/>
                          </a:solidFill>
                        </a:rPr>
                        <a:t>Access to abortion increase “promiscuity.”</a:t>
                      </a:r>
                      <a:endParaRPr sz="2700" u="none" strike="noStrike" cap="none">
                        <a:solidFill>
                          <a:schemeClr val="dk1"/>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728925">
                <a:tc>
                  <a:txBody>
                    <a:bodyPr/>
                    <a:lstStyle/>
                    <a:p>
                      <a:pPr marL="0" marR="0" lvl="0" indent="0" algn="l" rtl="0">
                        <a:lnSpc>
                          <a:spcPct val="115000"/>
                        </a:lnSpc>
                        <a:spcBef>
                          <a:spcPts val="0"/>
                        </a:spcBef>
                        <a:spcAft>
                          <a:spcPts val="0"/>
                        </a:spcAft>
                        <a:buClr>
                          <a:srgbClr val="000000"/>
                        </a:buClr>
                        <a:buSzPts val="2700"/>
                        <a:buFont typeface="Arial"/>
                        <a:buNone/>
                      </a:pPr>
                      <a:r>
                        <a:rPr lang="en-US" sz="2700" u="none" strike="noStrike" cap="none">
                          <a:solidFill>
                            <a:schemeClr val="dk1"/>
                          </a:solidFill>
                        </a:rPr>
                        <a:t>People should not be able to have an abortion if they have already had one.</a:t>
                      </a:r>
                      <a:endParaRPr sz="2700" u="none" strike="noStrike" cap="none">
                        <a:solidFill>
                          <a:schemeClr val="dk1"/>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e16acbb608_0_0"/>
          <p:cNvSpPr txBox="1"/>
          <p:nvPr/>
        </p:nvSpPr>
        <p:spPr>
          <a:xfrm>
            <a:off x="2895600" y="3804459"/>
            <a:ext cx="12496800" cy="267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8400" b="1" i="0" u="none" strike="noStrike" cap="none">
                <a:solidFill>
                  <a:srgbClr val="357499"/>
                </a:solidFill>
                <a:latin typeface="Arial"/>
                <a:ea typeface="Arial"/>
                <a:cs typeface="Arial"/>
                <a:sym typeface="Arial"/>
              </a:rPr>
              <a:t>Facilitation Skills &amp; Strategies</a:t>
            </a:r>
            <a:endParaRPr sz="8400" b="1"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p:nvPr/>
        </p:nvSpPr>
        <p:spPr>
          <a:xfrm>
            <a:off x="2144700" y="742950"/>
            <a:ext cx="139986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8400" b="0" i="0" u="none" strike="noStrike" cap="none">
                <a:solidFill>
                  <a:srgbClr val="357499"/>
                </a:solidFill>
                <a:latin typeface="Arial"/>
                <a:ea typeface="Arial"/>
                <a:cs typeface="Arial"/>
                <a:sym typeface="Arial"/>
              </a:rPr>
              <a:t>Facilitator </a:t>
            </a:r>
            <a:r>
              <a:rPr lang="en-US" sz="8400">
                <a:solidFill>
                  <a:srgbClr val="357499"/>
                </a:solidFill>
              </a:rPr>
              <a:t>Skills</a:t>
            </a:r>
            <a:endParaRPr sz="8400" b="0" i="0" u="none" strike="noStrike" cap="none">
              <a:solidFill>
                <a:schemeClr val="dk1"/>
              </a:solidFill>
              <a:latin typeface="Calibri"/>
              <a:ea typeface="Calibri"/>
              <a:cs typeface="Calibri"/>
              <a:sym typeface="Calibri"/>
            </a:endParaRPr>
          </a:p>
        </p:txBody>
      </p:sp>
      <p:sp>
        <p:nvSpPr>
          <p:cNvPr id="200" name="Google Shape;200;p14"/>
          <p:cNvSpPr txBox="1"/>
          <p:nvPr/>
        </p:nvSpPr>
        <p:spPr>
          <a:xfrm>
            <a:off x="2302933" y="4556719"/>
            <a:ext cx="114132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br>
              <a:rPr lang="en-US" sz="1400" b="0" i="0" u="none" strike="noStrike" cap="none">
                <a:solidFill>
                  <a:srgbClr val="000000"/>
                </a:solidFill>
                <a:latin typeface="Arial"/>
                <a:ea typeface="Arial"/>
                <a:cs typeface="Arial"/>
                <a:sym typeface="Arial"/>
              </a:rPr>
            </a:b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01" name="Google Shape;201;p14"/>
          <p:cNvSpPr txBox="1"/>
          <p:nvPr/>
        </p:nvSpPr>
        <p:spPr>
          <a:xfrm>
            <a:off x="1457825" y="2772000"/>
            <a:ext cx="16409700" cy="69651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Arial"/>
                <a:ea typeface="Arial"/>
                <a:cs typeface="Arial"/>
                <a:sym typeface="Arial"/>
              </a:rPr>
              <a:t>Create a safe space for fun, interesting, and challenging conversations</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Arial"/>
                <a:ea typeface="Arial"/>
                <a:cs typeface="Arial"/>
                <a:sym typeface="Arial"/>
              </a:rPr>
              <a:t>Listen with compassion</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Arial"/>
                <a:ea typeface="Arial"/>
                <a:cs typeface="Arial"/>
                <a:sym typeface="Arial"/>
              </a:rPr>
              <a:t>Model being non-judgmental</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Arial"/>
                <a:ea typeface="Arial"/>
                <a:cs typeface="Arial"/>
                <a:sym typeface="Arial"/>
              </a:rPr>
              <a:t>Accommodate different points of view/Meet people where they are at</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Arial"/>
                <a:ea typeface="Arial"/>
                <a:cs typeface="Arial"/>
                <a:sym typeface="Arial"/>
              </a:rPr>
              <a:t>Handle conflict</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Arial"/>
                <a:ea typeface="Arial"/>
                <a:cs typeface="Arial"/>
                <a:sym typeface="Arial"/>
              </a:rPr>
              <a:t>Redirect</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Arial"/>
                <a:ea typeface="Arial"/>
                <a:cs typeface="Arial"/>
                <a:sym typeface="Arial"/>
              </a:rPr>
              <a:t>Remain professional/not take things personally</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Arial"/>
                <a:ea typeface="Arial"/>
                <a:cs typeface="Arial"/>
                <a:sym typeface="Arial"/>
              </a:rPr>
              <a:t>Facilitate dialogue</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Arial"/>
                <a:ea typeface="Arial"/>
                <a:cs typeface="Arial"/>
                <a:sym typeface="Arial"/>
              </a:rPr>
              <a:t>Read the room</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Arial"/>
                <a:ea typeface="Arial"/>
                <a:cs typeface="Arial"/>
                <a:sym typeface="Arial"/>
              </a:rPr>
              <a:t>Time </a:t>
            </a:r>
            <a:r>
              <a:rPr lang="en-US" sz="3800">
                <a:solidFill>
                  <a:schemeClr val="dk1"/>
                </a:solidFill>
              </a:rPr>
              <a:t>management </a:t>
            </a:r>
            <a:endParaRPr sz="3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dcadbdea7e_1_7"/>
          <p:cNvSpPr txBox="1"/>
          <p:nvPr/>
        </p:nvSpPr>
        <p:spPr>
          <a:xfrm>
            <a:off x="2701050" y="590550"/>
            <a:ext cx="137001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8400" b="0" i="0" u="none" strike="noStrike" cap="none">
                <a:solidFill>
                  <a:srgbClr val="357499"/>
                </a:solidFill>
                <a:latin typeface="Arial"/>
                <a:ea typeface="Arial"/>
                <a:cs typeface="Arial"/>
                <a:sym typeface="Arial"/>
              </a:rPr>
              <a:t>Facilitator </a:t>
            </a:r>
            <a:r>
              <a:rPr lang="en-US" sz="8400">
                <a:solidFill>
                  <a:srgbClr val="357499"/>
                </a:solidFill>
              </a:rPr>
              <a:t>Skills</a:t>
            </a:r>
            <a:endParaRPr sz="8400" b="0" i="0" u="none" strike="noStrike" cap="none">
              <a:solidFill>
                <a:schemeClr val="dk1"/>
              </a:solidFill>
              <a:latin typeface="Calibri"/>
              <a:ea typeface="Calibri"/>
              <a:cs typeface="Calibri"/>
              <a:sym typeface="Calibri"/>
            </a:endParaRPr>
          </a:p>
        </p:txBody>
      </p:sp>
      <p:sp>
        <p:nvSpPr>
          <p:cNvPr id="208" name="Google Shape;208;g2dcadbdea7e_1_7"/>
          <p:cNvSpPr txBox="1"/>
          <p:nvPr/>
        </p:nvSpPr>
        <p:spPr>
          <a:xfrm>
            <a:off x="2302933" y="4556719"/>
            <a:ext cx="114132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br>
              <a:rPr lang="en-US" sz="1400" b="0" i="0" u="none" strike="noStrike" cap="none">
                <a:solidFill>
                  <a:srgbClr val="000000"/>
                </a:solidFill>
                <a:latin typeface="Arial"/>
                <a:ea typeface="Arial"/>
                <a:cs typeface="Arial"/>
                <a:sym typeface="Arial"/>
              </a:rPr>
            </a:b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09" name="Google Shape;209;g2dcadbdea7e_1_7"/>
          <p:cNvSpPr txBox="1"/>
          <p:nvPr/>
        </p:nvSpPr>
        <p:spPr>
          <a:xfrm>
            <a:off x="1346250" y="2967400"/>
            <a:ext cx="16409700" cy="61545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Calibri"/>
                <a:ea typeface="Calibri"/>
                <a:cs typeface="Calibri"/>
                <a:sym typeface="Calibri"/>
              </a:rPr>
              <a:t>Effective facilitators are:</a:t>
            </a:r>
            <a:endParaRPr sz="3800" b="0" i="0" u="none" strike="noStrike" cap="none">
              <a:solidFill>
                <a:schemeClr val="dk1"/>
              </a:solidFill>
              <a:latin typeface="Calibri"/>
              <a:ea typeface="Calibri"/>
              <a:cs typeface="Calibri"/>
              <a:sym typeface="Calibri"/>
            </a:endParaRPr>
          </a:p>
          <a:p>
            <a:pPr marL="914400" marR="0" lvl="1" indent="-4699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Calibri"/>
                <a:ea typeface="Calibri"/>
                <a:cs typeface="Calibri"/>
                <a:sym typeface="Calibri"/>
              </a:rPr>
              <a:t>Empathic</a:t>
            </a:r>
            <a:endParaRPr sz="3800" b="0" i="0" u="none" strike="noStrike" cap="none">
              <a:solidFill>
                <a:schemeClr val="dk1"/>
              </a:solidFill>
              <a:latin typeface="Calibri"/>
              <a:ea typeface="Calibri"/>
              <a:cs typeface="Calibri"/>
              <a:sym typeface="Calibri"/>
            </a:endParaRPr>
          </a:p>
          <a:p>
            <a:pPr marL="914400" marR="0" lvl="1" indent="-4699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Calibri"/>
                <a:ea typeface="Calibri"/>
                <a:cs typeface="Calibri"/>
                <a:sym typeface="Calibri"/>
              </a:rPr>
              <a:t>Prepared/Familiar with the training/workshop</a:t>
            </a:r>
            <a:endParaRPr sz="3800" b="0" i="0" u="none" strike="noStrike" cap="none">
              <a:solidFill>
                <a:schemeClr val="dk1"/>
              </a:solidFill>
              <a:latin typeface="Calibri"/>
              <a:ea typeface="Calibri"/>
              <a:cs typeface="Calibri"/>
              <a:sym typeface="Calibri"/>
            </a:endParaRPr>
          </a:p>
          <a:p>
            <a:pPr marL="914400" marR="0" lvl="1" indent="-4699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Calibri"/>
                <a:ea typeface="Calibri"/>
                <a:cs typeface="Calibri"/>
                <a:sym typeface="Calibri"/>
              </a:rPr>
              <a:t>Aware of how their biases can impact their facilitation of the training/workshop/conversation</a:t>
            </a:r>
            <a:endParaRPr sz="3800" b="0" i="0" u="none" strike="noStrike" cap="none">
              <a:solidFill>
                <a:schemeClr val="dk1"/>
              </a:solidFill>
              <a:latin typeface="Calibri"/>
              <a:ea typeface="Calibri"/>
              <a:cs typeface="Calibri"/>
              <a:sym typeface="Calibri"/>
            </a:endParaRPr>
          </a:p>
          <a:p>
            <a:pPr marL="914400" marR="0" lvl="1" indent="-469900" algn="l" rtl="0">
              <a:lnSpc>
                <a:spcPct val="100000"/>
              </a:lnSpc>
              <a:spcBef>
                <a:spcPts val="0"/>
              </a:spcBef>
              <a:spcAft>
                <a:spcPts val="0"/>
              </a:spcAft>
              <a:buClr>
                <a:schemeClr val="dk1"/>
              </a:buClr>
              <a:buSzPts val="3800"/>
              <a:buFont typeface="Calibri"/>
              <a:buChar char="○"/>
            </a:pPr>
            <a:r>
              <a:rPr lang="en-US" sz="3800" b="0" i="0" u="none" strike="noStrike" cap="none">
                <a:solidFill>
                  <a:schemeClr val="dk1"/>
                </a:solidFill>
                <a:latin typeface="Calibri"/>
                <a:ea typeface="Calibri"/>
                <a:cs typeface="Calibri"/>
                <a:sym typeface="Calibri"/>
              </a:rPr>
              <a:t>Able to acknowledge and apologize for missteps</a:t>
            </a:r>
            <a:endParaRPr sz="38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d279720972_0_20"/>
          <p:cNvSpPr txBox="1"/>
          <p:nvPr/>
        </p:nvSpPr>
        <p:spPr>
          <a:xfrm>
            <a:off x="2590800" y="571500"/>
            <a:ext cx="132588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8400" b="0" i="0" u="none" strike="noStrike" cap="none" dirty="0">
                <a:solidFill>
                  <a:srgbClr val="357499"/>
                </a:solidFill>
                <a:latin typeface="Arial"/>
                <a:ea typeface="Arial"/>
                <a:cs typeface="Arial"/>
                <a:sym typeface="Arial"/>
              </a:rPr>
              <a:t>Facilitation Methods</a:t>
            </a:r>
            <a:endParaRPr sz="8400" b="0" i="0" u="none" strike="noStrike" cap="none" dirty="0">
              <a:solidFill>
                <a:srgbClr val="357499"/>
              </a:solidFill>
              <a:latin typeface="Arial"/>
              <a:ea typeface="Arial"/>
              <a:cs typeface="Arial"/>
              <a:sym typeface="Arial"/>
            </a:endParaRPr>
          </a:p>
        </p:txBody>
      </p:sp>
      <p:sp>
        <p:nvSpPr>
          <p:cNvPr id="215" name="Google Shape;215;g2d279720972_0_20"/>
          <p:cNvSpPr txBox="1"/>
          <p:nvPr/>
        </p:nvSpPr>
        <p:spPr>
          <a:xfrm>
            <a:off x="1171074" y="2169694"/>
            <a:ext cx="16748100" cy="711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800" b="0" i="0" u="none" strike="noStrike" cap="none">
                <a:solidFill>
                  <a:srgbClr val="000000"/>
                </a:solidFill>
                <a:latin typeface="Arial"/>
                <a:ea typeface="Arial"/>
                <a:cs typeface="Arial"/>
                <a:sym typeface="Arial"/>
              </a:rPr>
              <a:t>As with any effective training event, abortion values clarification workshops should employ adult learning principles. </a:t>
            </a:r>
            <a:endParaRPr sz="3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800" b="0" i="0" u="none" strike="noStrike" cap="none">
                <a:solidFill>
                  <a:srgbClr val="000000"/>
                </a:solidFill>
                <a:latin typeface="Arial"/>
                <a:ea typeface="Arial"/>
                <a:cs typeface="Arial"/>
                <a:sym typeface="Arial"/>
              </a:rPr>
              <a:t>   			</a:t>
            </a:r>
            <a:endParaRPr sz="3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800"/>
              <a:buFont typeface="Arial"/>
              <a:buChar char="●"/>
            </a:pPr>
            <a:r>
              <a:rPr lang="en-US" sz="3800" b="0" i="0" u="none" strike="noStrike" cap="none">
                <a:solidFill>
                  <a:srgbClr val="000000"/>
                </a:solidFill>
                <a:latin typeface="Arial"/>
                <a:ea typeface="Arial"/>
                <a:cs typeface="Arial"/>
                <a:sym typeface="Arial"/>
              </a:rPr>
              <a:t>Large- and small-group discussion </a:t>
            </a:r>
            <a:endParaRPr sz="3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800"/>
              <a:buFont typeface="Arial"/>
              <a:buChar char="●"/>
            </a:pPr>
            <a:r>
              <a:rPr lang="en-US" sz="3800" b="0" i="0" u="none" strike="noStrike" cap="none">
                <a:solidFill>
                  <a:srgbClr val="000000"/>
                </a:solidFill>
                <a:latin typeface="Arial"/>
                <a:ea typeface="Arial"/>
                <a:cs typeface="Arial"/>
                <a:sym typeface="Arial"/>
              </a:rPr>
              <a:t>Individual and group work </a:t>
            </a:r>
            <a:endParaRPr sz="3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800"/>
              <a:buFont typeface="Arial"/>
              <a:buChar char="●"/>
            </a:pPr>
            <a:r>
              <a:rPr lang="en-US" sz="3800" b="0" i="0" u="none" strike="noStrike" cap="none">
                <a:solidFill>
                  <a:srgbClr val="000000"/>
                </a:solidFill>
                <a:latin typeface="Arial"/>
                <a:ea typeface="Arial"/>
                <a:cs typeface="Arial"/>
                <a:sym typeface="Arial"/>
              </a:rPr>
              <a:t>Hypothetical and real case studies </a:t>
            </a:r>
            <a:endParaRPr sz="3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800"/>
              <a:buFont typeface="Arial"/>
              <a:buChar char="●"/>
            </a:pPr>
            <a:r>
              <a:rPr lang="en-US" sz="3800" b="0" i="0" u="none" strike="noStrike" cap="none">
                <a:solidFill>
                  <a:srgbClr val="000000"/>
                </a:solidFill>
                <a:latin typeface="Arial"/>
                <a:ea typeface="Arial"/>
                <a:cs typeface="Arial"/>
                <a:sym typeface="Arial"/>
              </a:rPr>
              <a:t>Rank ordering and forced choices </a:t>
            </a:r>
            <a:endParaRPr sz="3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800"/>
              <a:buFont typeface="Arial"/>
              <a:buChar char="●"/>
            </a:pPr>
            <a:r>
              <a:rPr lang="en-US" sz="3800" b="0" i="0" u="none" strike="noStrike" cap="none">
                <a:solidFill>
                  <a:srgbClr val="000000"/>
                </a:solidFill>
                <a:latin typeface="Arial"/>
                <a:ea typeface="Arial"/>
                <a:cs typeface="Arial"/>
                <a:sym typeface="Arial"/>
              </a:rPr>
              <a:t>Sensitivity and listening techniques </a:t>
            </a:r>
            <a:endParaRPr sz="3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800"/>
              <a:buFont typeface="Arial"/>
              <a:buChar char="●"/>
            </a:pPr>
            <a:r>
              <a:rPr lang="en-US" sz="3800" b="0" i="0" u="none" strike="noStrike" cap="none">
                <a:solidFill>
                  <a:srgbClr val="000000"/>
                </a:solidFill>
                <a:latin typeface="Arial"/>
                <a:ea typeface="Arial"/>
                <a:cs typeface="Arial"/>
                <a:sym typeface="Arial"/>
              </a:rPr>
              <a:t>Expressive activities (i.e., songs, skits and artwork) </a:t>
            </a:r>
            <a:endParaRPr sz="3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800"/>
              <a:buFont typeface="Arial"/>
              <a:buChar char="●"/>
            </a:pPr>
            <a:r>
              <a:rPr lang="en-US" sz="3800" b="0" i="0" u="none" strike="noStrike" cap="none">
                <a:solidFill>
                  <a:srgbClr val="000000"/>
                </a:solidFill>
                <a:latin typeface="Arial"/>
                <a:ea typeface="Arial"/>
                <a:cs typeface="Arial"/>
                <a:sym typeface="Arial"/>
              </a:rPr>
              <a:t>Games </a:t>
            </a:r>
            <a:endParaRPr sz="3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800"/>
              <a:buFont typeface="Arial"/>
              <a:buChar char="●"/>
            </a:pPr>
            <a:r>
              <a:rPr lang="en-US" sz="3800" b="0" i="0" u="none" strike="noStrike" cap="none">
                <a:solidFill>
                  <a:srgbClr val="000000"/>
                </a:solidFill>
                <a:latin typeface="Arial"/>
                <a:ea typeface="Arial"/>
                <a:cs typeface="Arial"/>
                <a:sym typeface="Arial"/>
              </a:rPr>
              <a:t>Simulations (i.e., role plays, visualizations) </a:t>
            </a:r>
            <a:endParaRPr sz="3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800"/>
              <a:buFont typeface="Arial"/>
              <a:buChar char="●"/>
            </a:pPr>
            <a:r>
              <a:rPr lang="en-US" sz="3800" b="0" i="0" u="none" strike="noStrike" cap="none">
                <a:solidFill>
                  <a:srgbClr val="000000"/>
                </a:solidFill>
                <a:latin typeface="Arial"/>
                <a:ea typeface="Arial"/>
                <a:cs typeface="Arial"/>
                <a:sym typeface="Arial"/>
              </a:rPr>
              <a:t>Personal journals and interviews, self-analysis worksheets </a:t>
            </a:r>
            <a:endParaRPr sz="3800" b="1" i="0" u="none" strike="noStrike" cap="none">
              <a:solidFill>
                <a:srgbClr val="000000"/>
              </a:solidFill>
              <a:latin typeface="Calibri"/>
              <a:ea typeface="Calibri"/>
              <a:cs typeface="Calibri"/>
              <a:sym typeface="Calibri"/>
            </a:endParaRPr>
          </a:p>
        </p:txBody>
      </p:sp>
      <p:sp>
        <p:nvSpPr>
          <p:cNvPr id="216" name="Google Shape;216;g2d279720972_0_20"/>
          <p:cNvSpPr txBox="1"/>
          <p:nvPr/>
        </p:nvSpPr>
        <p:spPr>
          <a:xfrm>
            <a:off x="13014478" y="9499000"/>
            <a:ext cx="49047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
            </a:r>
            <a:r>
              <a:rPr lang="en-US" sz="2400">
                <a:solidFill>
                  <a:schemeClr val="dk1"/>
                </a:solidFill>
                <a:latin typeface="Calibri"/>
                <a:ea typeface="Calibri"/>
                <a:cs typeface="Calibri"/>
                <a:sym typeface="Calibri"/>
              </a:rPr>
              <a:t>Ipas</a:t>
            </a:r>
            <a:r>
              <a:rPr lang="en-US" sz="2400" b="0" i="0" u="none" strike="noStrike" cap="none">
                <a:solidFill>
                  <a:schemeClr val="dk1"/>
                </a:solidFill>
                <a:latin typeface="Calibri"/>
                <a:ea typeface="Calibri"/>
                <a:cs typeface="Calibri"/>
                <a:sym typeface="Calibri"/>
              </a:rPr>
              <a:t>. 20</a:t>
            </a:r>
            <a:r>
              <a:rPr lang="en-US" sz="2400">
                <a:solidFill>
                  <a:schemeClr val="dk1"/>
                </a:solidFill>
                <a:latin typeface="Calibri"/>
                <a:ea typeface="Calibri"/>
                <a:cs typeface="Calibri"/>
                <a:sym typeface="Calibri"/>
              </a:rPr>
              <a:t>1</a:t>
            </a:r>
            <a:r>
              <a:rPr lang="en-US" sz="2400" b="0" i="0" u="none" strike="noStrike" cap="none">
                <a:solidFill>
                  <a:schemeClr val="dk1"/>
                </a:solidFill>
                <a:latin typeface="Calibri"/>
                <a:ea typeface="Calibri"/>
                <a:cs typeface="Calibri"/>
                <a:sym typeface="Calibri"/>
              </a:rPr>
              <a:t>8)</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8"/>
          <p:cNvSpPr txBox="1"/>
          <p:nvPr/>
        </p:nvSpPr>
        <p:spPr>
          <a:xfrm>
            <a:off x="1030675" y="532269"/>
            <a:ext cx="165243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4400"/>
              <a:buFont typeface="Arial"/>
              <a:buNone/>
            </a:pPr>
            <a:r>
              <a:rPr lang="en-US" sz="8400" b="0" i="0" u="none" strike="noStrike" cap="none" dirty="0">
                <a:solidFill>
                  <a:srgbClr val="357499"/>
                </a:solidFill>
                <a:latin typeface="Arial"/>
                <a:ea typeface="Arial"/>
                <a:cs typeface="Arial"/>
                <a:sym typeface="Arial"/>
              </a:rPr>
              <a:t>REDIRECTION STRATEGIES</a:t>
            </a:r>
            <a:endParaRPr sz="8400" b="0" i="0" u="none" strike="noStrike" cap="none" dirty="0">
              <a:solidFill>
                <a:srgbClr val="000000"/>
              </a:solidFill>
              <a:latin typeface="Arial"/>
              <a:ea typeface="Arial"/>
              <a:cs typeface="Arial"/>
              <a:sym typeface="Arial"/>
            </a:endParaRPr>
          </a:p>
        </p:txBody>
      </p:sp>
      <p:sp>
        <p:nvSpPr>
          <p:cNvPr id="223" name="Google Shape;223;p18"/>
          <p:cNvSpPr txBox="1"/>
          <p:nvPr/>
        </p:nvSpPr>
        <p:spPr>
          <a:xfrm>
            <a:off x="864775" y="2163550"/>
            <a:ext cx="16856100" cy="7070506"/>
          </a:xfrm>
          <a:prstGeom prst="rect">
            <a:avLst/>
          </a:prstGeom>
          <a:noFill/>
          <a:ln>
            <a:noFill/>
          </a:ln>
        </p:spPr>
        <p:txBody>
          <a:bodyPr spcFirstLastPara="1" wrap="square" lIns="91425" tIns="91425" rIns="91425" bIns="91425" anchor="t" anchorCtr="0">
            <a:noAutofit/>
          </a:bodyPr>
          <a:lstStyle/>
          <a:p>
            <a:pPr marL="457200" marR="0" lvl="0" indent="-412750" algn="l" rtl="0">
              <a:lnSpc>
                <a:spcPct val="100000"/>
              </a:lnSpc>
              <a:spcBef>
                <a:spcPts val="0"/>
              </a:spcBef>
              <a:spcAft>
                <a:spcPts val="0"/>
              </a:spcAft>
              <a:buClr>
                <a:schemeClr val="dk1"/>
              </a:buClr>
              <a:buSzPts val="3800"/>
              <a:buFont typeface="Calibri"/>
              <a:buChar char="●"/>
            </a:pPr>
            <a:r>
              <a:rPr lang="en-US" sz="3800" b="0" i="0" u="none" strike="noStrike" cap="none" dirty="0">
                <a:solidFill>
                  <a:schemeClr val="dk1"/>
                </a:solidFill>
                <a:latin typeface="Calibri"/>
                <a:ea typeface="Calibri"/>
                <a:cs typeface="Calibri"/>
                <a:sym typeface="Calibri"/>
              </a:rPr>
              <a:t>Remind participants of the ground rules</a:t>
            </a:r>
            <a:endParaRPr sz="3800" b="0" i="0" u="none" strike="noStrike" cap="none" dirty="0">
              <a:solidFill>
                <a:schemeClr val="dk1"/>
              </a:solidFill>
              <a:latin typeface="Calibri"/>
              <a:ea typeface="Calibri"/>
              <a:cs typeface="Calibri"/>
              <a:sym typeface="Calibri"/>
            </a:endParaRPr>
          </a:p>
          <a:p>
            <a:pPr marL="457200" marR="0" lvl="0" indent="-412750" algn="l" rtl="0">
              <a:lnSpc>
                <a:spcPct val="100000"/>
              </a:lnSpc>
              <a:spcBef>
                <a:spcPts val="0"/>
              </a:spcBef>
              <a:spcAft>
                <a:spcPts val="0"/>
              </a:spcAft>
              <a:buClr>
                <a:schemeClr val="dk1"/>
              </a:buClr>
              <a:buSzPts val="3800"/>
              <a:buFont typeface="Calibri"/>
              <a:buChar char="●"/>
            </a:pPr>
            <a:r>
              <a:rPr lang="en-US" sz="3800" b="0" i="0" u="none" strike="noStrike" cap="none" dirty="0">
                <a:solidFill>
                  <a:schemeClr val="dk1"/>
                </a:solidFill>
                <a:latin typeface="Calibri"/>
                <a:ea typeface="Calibri"/>
                <a:cs typeface="Calibri"/>
                <a:sym typeface="Calibri"/>
              </a:rPr>
              <a:t>Offer for someone who hasn’t spoken to speak</a:t>
            </a:r>
            <a:endParaRPr sz="3800" b="0" i="0" u="none" strike="noStrike" cap="none" dirty="0">
              <a:solidFill>
                <a:schemeClr val="dk1"/>
              </a:solidFill>
              <a:latin typeface="Calibri"/>
              <a:ea typeface="Calibri"/>
              <a:cs typeface="Calibri"/>
              <a:sym typeface="Calibri"/>
            </a:endParaRPr>
          </a:p>
          <a:p>
            <a:pPr marL="914400" marR="0" lvl="1" indent="-469900" algn="l" rtl="0">
              <a:lnSpc>
                <a:spcPct val="100000"/>
              </a:lnSpc>
              <a:spcBef>
                <a:spcPts val="0"/>
              </a:spcBef>
              <a:spcAft>
                <a:spcPts val="0"/>
              </a:spcAft>
              <a:buClr>
                <a:schemeClr val="dk1"/>
              </a:buClr>
              <a:buSzPts val="3800"/>
              <a:buFont typeface="Calibri"/>
              <a:buChar char="○"/>
            </a:pPr>
            <a:r>
              <a:rPr lang="en-US" sz="3800" b="0" i="0" u="none" strike="noStrike" cap="none" dirty="0">
                <a:solidFill>
                  <a:schemeClr val="dk1"/>
                </a:solidFill>
                <a:latin typeface="Calibri"/>
                <a:ea typeface="Calibri"/>
                <a:cs typeface="Calibri"/>
                <a:sym typeface="Calibri"/>
              </a:rPr>
              <a:t>“I’d like to hear from someone who hasn’t shared a lot today”</a:t>
            </a:r>
            <a:endParaRPr sz="3800" b="0" i="0" u="none" strike="noStrike" cap="none" dirty="0">
              <a:solidFill>
                <a:schemeClr val="dk1"/>
              </a:solidFill>
              <a:latin typeface="Calibri"/>
              <a:ea typeface="Calibri"/>
              <a:cs typeface="Calibri"/>
              <a:sym typeface="Calibri"/>
            </a:endParaRPr>
          </a:p>
          <a:p>
            <a:pPr marL="457200" marR="0" lvl="0" indent="-412750" algn="l" rtl="0">
              <a:lnSpc>
                <a:spcPct val="100000"/>
              </a:lnSpc>
              <a:spcBef>
                <a:spcPts val="0"/>
              </a:spcBef>
              <a:spcAft>
                <a:spcPts val="0"/>
              </a:spcAft>
              <a:buClr>
                <a:schemeClr val="dk1"/>
              </a:buClr>
              <a:buSzPts val="3800"/>
              <a:buFont typeface="Calibri"/>
              <a:buChar char="●"/>
            </a:pPr>
            <a:r>
              <a:rPr lang="en-US" sz="3800" b="0" i="0" u="none" strike="noStrike" cap="none" dirty="0">
                <a:solidFill>
                  <a:schemeClr val="dk1"/>
                </a:solidFill>
                <a:latin typeface="Calibri"/>
                <a:ea typeface="Calibri"/>
                <a:cs typeface="Calibri"/>
                <a:sym typeface="Calibri"/>
              </a:rPr>
              <a:t>Empower participants to call ELMO</a:t>
            </a:r>
            <a:endParaRPr sz="3800" b="0" i="0" u="none" strike="noStrike" cap="none" dirty="0">
              <a:solidFill>
                <a:schemeClr val="dk1"/>
              </a:solidFill>
              <a:latin typeface="Calibri"/>
              <a:ea typeface="Calibri"/>
              <a:cs typeface="Calibri"/>
              <a:sym typeface="Calibri"/>
            </a:endParaRPr>
          </a:p>
          <a:p>
            <a:pPr marL="914400" marR="0" lvl="1" indent="-469900" algn="l" rtl="0">
              <a:lnSpc>
                <a:spcPct val="100000"/>
              </a:lnSpc>
              <a:spcBef>
                <a:spcPts val="0"/>
              </a:spcBef>
              <a:spcAft>
                <a:spcPts val="0"/>
              </a:spcAft>
              <a:buClr>
                <a:schemeClr val="dk1"/>
              </a:buClr>
              <a:buSzPts val="3800"/>
              <a:buFont typeface="Calibri"/>
              <a:buChar char="○"/>
            </a:pPr>
            <a:r>
              <a:rPr lang="en-US" sz="3800" b="0" i="0" u="none" strike="noStrike" cap="none" dirty="0">
                <a:solidFill>
                  <a:schemeClr val="dk1"/>
                </a:solidFill>
                <a:latin typeface="Calibri"/>
                <a:ea typeface="Calibri"/>
                <a:cs typeface="Calibri"/>
                <a:sym typeface="Calibri"/>
              </a:rPr>
              <a:t>Enough, Let’s Move On</a:t>
            </a:r>
            <a:endParaRPr sz="3800" b="0" i="0" u="none" strike="noStrike" cap="none" dirty="0">
              <a:solidFill>
                <a:schemeClr val="dk1"/>
              </a:solidFill>
              <a:latin typeface="Calibri"/>
              <a:ea typeface="Calibri"/>
              <a:cs typeface="Calibri"/>
              <a:sym typeface="Calibri"/>
            </a:endParaRPr>
          </a:p>
          <a:p>
            <a:pPr marL="457200" marR="0" lvl="0" indent="-412750" algn="l" rtl="0">
              <a:lnSpc>
                <a:spcPct val="100000"/>
              </a:lnSpc>
              <a:spcBef>
                <a:spcPts val="0"/>
              </a:spcBef>
              <a:spcAft>
                <a:spcPts val="0"/>
              </a:spcAft>
              <a:buClr>
                <a:schemeClr val="dk1"/>
              </a:buClr>
              <a:buSzPts val="3800"/>
              <a:buFont typeface="Calibri"/>
              <a:buChar char="●"/>
            </a:pPr>
            <a:r>
              <a:rPr lang="en-US" sz="3800" b="0" i="0" u="none" strike="noStrike" cap="none" dirty="0">
                <a:solidFill>
                  <a:schemeClr val="dk1"/>
                </a:solidFill>
                <a:latin typeface="Calibri"/>
                <a:ea typeface="Calibri"/>
                <a:cs typeface="Calibri"/>
                <a:sym typeface="Calibri"/>
              </a:rPr>
              <a:t>Take a break</a:t>
            </a:r>
            <a:endParaRPr sz="3800" b="0" i="0" u="none" strike="noStrike" cap="none" dirty="0">
              <a:solidFill>
                <a:schemeClr val="dk1"/>
              </a:solidFill>
              <a:latin typeface="Calibri"/>
              <a:ea typeface="Calibri"/>
              <a:cs typeface="Calibri"/>
              <a:sym typeface="Calibri"/>
            </a:endParaRPr>
          </a:p>
          <a:p>
            <a:pPr marL="457200" marR="0" lvl="0" indent="-412750" algn="l" rtl="0">
              <a:lnSpc>
                <a:spcPct val="100000"/>
              </a:lnSpc>
              <a:spcBef>
                <a:spcPts val="0"/>
              </a:spcBef>
              <a:spcAft>
                <a:spcPts val="0"/>
              </a:spcAft>
              <a:buClr>
                <a:schemeClr val="dk1"/>
              </a:buClr>
              <a:buSzPts val="3800"/>
              <a:buFont typeface="Calibri"/>
              <a:buChar char="●"/>
            </a:pPr>
            <a:r>
              <a:rPr lang="en-US" sz="3800" b="0" i="0" u="none" strike="noStrike" cap="none" dirty="0">
                <a:solidFill>
                  <a:schemeClr val="dk1"/>
                </a:solidFill>
                <a:latin typeface="Calibri"/>
                <a:ea typeface="Calibri"/>
                <a:cs typeface="Calibri"/>
                <a:sym typeface="Calibri"/>
              </a:rPr>
              <a:t>Acknowledge limited time</a:t>
            </a:r>
            <a:endParaRPr sz="3800" b="0" i="0" u="none" strike="noStrike" cap="none" dirty="0">
              <a:solidFill>
                <a:schemeClr val="dk1"/>
              </a:solidFill>
              <a:latin typeface="Calibri"/>
              <a:ea typeface="Calibri"/>
              <a:cs typeface="Calibri"/>
              <a:sym typeface="Calibri"/>
            </a:endParaRPr>
          </a:p>
          <a:p>
            <a:pPr marL="457200" marR="0" lvl="0" indent="-412750" algn="l" rtl="0">
              <a:lnSpc>
                <a:spcPct val="100000"/>
              </a:lnSpc>
              <a:spcBef>
                <a:spcPts val="0"/>
              </a:spcBef>
              <a:spcAft>
                <a:spcPts val="0"/>
              </a:spcAft>
              <a:buClr>
                <a:schemeClr val="dk1"/>
              </a:buClr>
              <a:buSzPts val="3800"/>
              <a:buFont typeface="Calibri"/>
              <a:buChar char="●"/>
            </a:pPr>
            <a:r>
              <a:rPr lang="en-US" sz="3800" b="0" i="0" u="none" strike="noStrike" cap="none" dirty="0">
                <a:solidFill>
                  <a:schemeClr val="dk1"/>
                </a:solidFill>
                <a:latin typeface="Calibri"/>
                <a:ea typeface="Calibri"/>
                <a:cs typeface="Calibri"/>
                <a:sym typeface="Calibri"/>
              </a:rPr>
              <a:t>Parking Lot</a:t>
            </a:r>
            <a:endParaRPr sz="3800" b="0" i="0" u="none" strike="noStrike" cap="none" dirty="0">
              <a:solidFill>
                <a:schemeClr val="dk1"/>
              </a:solidFill>
              <a:latin typeface="Calibri"/>
              <a:ea typeface="Calibri"/>
              <a:cs typeface="Calibri"/>
              <a:sym typeface="Calibri"/>
            </a:endParaRPr>
          </a:p>
          <a:p>
            <a:pPr marL="457200" marR="0" lvl="0" indent="-412750" algn="l" rtl="0">
              <a:lnSpc>
                <a:spcPct val="100000"/>
              </a:lnSpc>
              <a:spcBef>
                <a:spcPts val="0"/>
              </a:spcBef>
              <a:spcAft>
                <a:spcPts val="0"/>
              </a:spcAft>
              <a:buClr>
                <a:schemeClr val="dk1"/>
              </a:buClr>
              <a:buSzPts val="3800"/>
              <a:buFont typeface="Calibri"/>
              <a:buChar char="●"/>
            </a:pPr>
            <a:r>
              <a:rPr lang="en-US" sz="3800" b="0" i="0" u="none" strike="noStrike" cap="none" dirty="0">
                <a:solidFill>
                  <a:schemeClr val="dk1"/>
                </a:solidFill>
                <a:latin typeface="Calibri"/>
                <a:ea typeface="Calibri"/>
                <a:cs typeface="Calibri"/>
                <a:sym typeface="Calibri"/>
              </a:rPr>
              <a:t>Switch facilitators</a:t>
            </a:r>
            <a:endParaRPr sz="3800" b="0" i="0" u="none" strike="noStrike" cap="none" dirty="0">
              <a:solidFill>
                <a:schemeClr val="dk1"/>
              </a:solidFill>
              <a:latin typeface="Calibri"/>
              <a:ea typeface="Calibri"/>
              <a:cs typeface="Calibri"/>
              <a:sym typeface="Calibri"/>
            </a:endParaRPr>
          </a:p>
          <a:p>
            <a:pPr marL="457200" marR="0" lvl="0" indent="-412750" algn="l" rtl="0">
              <a:lnSpc>
                <a:spcPct val="100000"/>
              </a:lnSpc>
              <a:spcBef>
                <a:spcPts val="0"/>
              </a:spcBef>
              <a:spcAft>
                <a:spcPts val="0"/>
              </a:spcAft>
              <a:buClr>
                <a:schemeClr val="dk1"/>
              </a:buClr>
              <a:buSzPts val="3800"/>
              <a:buFont typeface="Calibri"/>
              <a:buChar char="●"/>
            </a:pPr>
            <a:r>
              <a:rPr lang="en-US" sz="3800" b="0" i="0" u="none" strike="noStrike" cap="none" dirty="0">
                <a:solidFill>
                  <a:schemeClr val="dk1"/>
                </a:solidFill>
                <a:latin typeface="Calibri"/>
                <a:ea typeface="Calibri"/>
                <a:cs typeface="Calibri"/>
                <a:sym typeface="Calibri"/>
              </a:rPr>
              <a:t>Use humor (appropriately)</a:t>
            </a:r>
            <a:endParaRPr sz="3800" b="0" i="0" u="none" strike="noStrike" cap="none" dirty="0">
              <a:solidFill>
                <a:schemeClr val="dk1"/>
              </a:solidFill>
              <a:latin typeface="Calibri"/>
              <a:ea typeface="Calibri"/>
              <a:cs typeface="Calibri"/>
              <a:sym typeface="Calibri"/>
            </a:endParaRPr>
          </a:p>
          <a:p>
            <a:pPr marL="457200" marR="0" lvl="0" indent="-412750" algn="l" rtl="0">
              <a:lnSpc>
                <a:spcPct val="100000"/>
              </a:lnSpc>
              <a:spcBef>
                <a:spcPts val="0"/>
              </a:spcBef>
              <a:spcAft>
                <a:spcPts val="0"/>
              </a:spcAft>
              <a:buClr>
                <a:schemeClr val="dk1"/>
              </a:buClr>
              <a:buSzPts val="3800"/>
              <a:buFont typeface="Calibri"/>
              <a:buChar char="●"/>
            </a:pPr>
            <a:r>
              <a:rPr lang="en-US" sz="3800" b="0" i="0" u="none" strike="noStrike" cap="none" dirty="0">
                <a:solidFill>
                  <a:schemeClr val="dk1"/>
                </a:solidFill>
                <a:latin typeface="Calibri"/>
                <a:ea typeface="Calibri"/>
                <a:cs typeface="Calibri"/>
                <a:sym typeface="Calibri"/>
              </a:rPr>
              <a:t>Throw it back to the group</a:t>
            </a:r>
            <a:endParaRPr sz="3800" b="0" i="0" u="none" strike="noStrike" cap="none" dirty="0">
              <a:solidFill>
                <a:schemeClr val="dk1"/>
              </a:solidFill>
              <a:latin typeface="Calibri"/>
              <a:ea typeface="Calibri"/>
              <a:cs typeface="Calibri"/>
              <a:sym typeface="Calibri"/>
            </a:endParaRPr>
          </a:p>
          <a:p>
            <a:pPr marL="457200" marR="0" lvl="0" indent="-412750" algn="l" rtl="0">
              <a:lnSpc>
                <a:spcPct val="100000"/>
              </a:lnSpc>
              <a:spcBef>
                <a:spcPts val="0"/>
              </a:spcBef>
              <a:spcAft>
                <a:spcPts val="0"/>
              </a:spcAft>
              <a:buClr>
                <a:schemeClr val="dk1"/>
              </a:buClr>
              <a:buSzPts val="3800"/>
              <a:buFont typeface="Calibri"/>
              <a:buChar char="●"/>
            </a:pPr>
            <a:r>
              <a:rPr lang="en-US" sz="3800" b="0" i="0" u="none" strike="noStrike" cap="none" dirty="0">
                <a:solidFill>
                  <a:schemeClr val="dk1"/>
                </a:solidFill>
                <a:latin typeface="Calibri"/>
                <a:ea typeface="Calibri"/>
                <a:cs typeface="Calibri"/>
                <a:sym typeface="Calibri"/>
              </a:rPr>
              <a:t>Acknowledge how people are feeling and then move on</a:t>
            </a:r>
            <a:endParaRPr sz="3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5"/>
          <p:cNvSpPr txBox="1"/>
          <p:nvPr/>
        </p:nvSpPr>
        <p:spPr>
          <a:xfrm>
            <a:off x="2514600" y="211450"/>
            <a:ext cx="14110800" cy="1785600"/>
          </a:xfrm>
          <a:prstGeom prst="rect">
            <a:avLst/>
          </a:prstGeom>
          <a:noFill/>
          <a:ln>
            <a:noFill/>
          </a:ln>
        </p:spPr>
        <p:txBody>
          <a:bodyPr spcFirstLastPara="1" wrap="square" lIns="91425" tIns="45700" rIns="91425" bIns="45700" anchor="t" anchorCtr="0">
            <a:spAutoFit/>
          </a:bodyPr>
          <a:lstStyle/>
          <a:p>
            <a:pPr marL="0" marR="0" lvl="0" indent="0" algn="ctr" rtl="0">
              <a:lnSpc>
                <a:spcPct val="91666"/>
              </a:lnSpc>
              <a:spcBef>
                <a:spcPts val="0"/>
              </a:spcBef>
              <a:spcAft>
                <a:spcPts val="0"/>
              </a:spcAft>
              <a:buClr>
                <a:srgbClr val="000000"/>
              </a:buClr>
              <a:buSzPts val="9600"/>
              <a:buFont typeface="Arial"/>
              <a:buNone/>
            </a:pPr>
            <a:r>
              <a:rPr lang="en-US" sz="6000" b="0" i="0" u="none" strike="noStrike" cap="none">
                <a:solidFill>
                  <a:srgbClr val="357499"/>
                </a:solidFill>
                <a:latin typeface="Arial"/>
                <a:ea typeface="Arial"/>
                <a:cs typeface="Arial"/>
                <a:sym typeface="Arial"/>
              </a:rPr>
              <a:t>BREAK: </a:t>
            </a:r>
            <a:endParaRPr sz="1400" b="0" i="0" u="none" strike="noStrike" cap="none">
              <a:solidFill>
                <a:srgbClr val="000000"/>
              </a:solidFill>
              <a:latin typeface="Arial"/>
              <a:ea typeface="Arial"/>
              <a:cs typeface="Arial"/>
              <a:sym typeface="Arial"/>
            </a:endParaRPr>
          </a:p>
          <a:p>
            <a:pPr marL="0" marR="0" lvl="0" indent="0" algn="ctr" rtl="0">
              <a:lnSpc>
                <a:spcPct val="91666"/>
              </a:lnSpc>
              <a:spcBef>
                <a:spcPts val="0"/>
              </a:spcBef>
              <a:spcAft>
                <a:spcPts val="0"/>
              </a:spcAft>
              <a:buClr>
                <a:srgbClr val="000000"/>
              </a:buClr>
              <a:buSzPts val="9600"/>
              <a:buFont typeface="Arial"/>
              <a:buNone/>
            </a:pPr>
            <a:r>
              <a:rPr lang="en-US" sz="6000" b="0" i="0" u="none" strike="noStrike" cap="none">
                <a:solidFill>
                  <a:srgbClr val="357499"/>
                </a:solidFill>
                <a:latin typeface="Arial"/>
                <a:ea typeface="Arial"/>
                <a:cs typeface="Arial"/>
                <a:sym typeface="Arial"/>
              </a:rPr>
              <a:t> LET’S BREATHE</a:t>
            </a:r>
            <a:endParaRPr sz="6000" b="0" i="0" u="none" strike="noStrike" cap="none">
              <a:solidFill>
                <a:srgbClr val="000000"/>
              </a:solidFill>
              <a:latin typeface="Arial"/>
              <a:ea typeface="Arial"/>
              <a:cs typeface="Arial"/>
              <a:sym typeface="Arial"/>
            </a:endParaRPr>
          </a:p>
        </p:txBody>
      </p:sp>
      <p:sp>
        <p:nvSpPr>
          <p:cNvPr id="229" name="Google Shape;229;p45"/>
          <p:cNvSpPr txBox="1"/>
          <p:nvPr/>
        </p:nvSpPr>
        <p:spPr>
          <a:xfrm>
            <a:off x="12386468" y="9763800"/>
            <a:ext cx="39996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Calm Sage, 2020</a:t>
            </a:r>
            <a:endParaRPr sz="2400" b="0" i="0" u="none" strike="noStrike" cap="none">
              <a:solidFill>
                <a:schemeClr val="dk1"/>
              </a:solidFill>
              <a:latin typeface="Calibri"/>
              <a:ea typeface="Calibri"/>
              <a:cs typeface="Calibri"/>
              <a:sym typeface="Calibri"/>
            </a:endParaRPr>
          </a:p>
        </p:txBody>
      </p:sp>
      <p:pic>
        <p:nvPicPr>
          <p:cNvPr id="230" name="Google Shape;230;p45" descr="Had a hectic day at work? Feeling stressful? Looking for a quick way to ground yourself?&#10;It often happens that we have such a hectic and puzzled day that we wish to take a minute for ourselves, relax, and slow things down. Well, now you can regain your calm and feel in control of yourself with the help of the Breathe Bubble. Just take a minute and plug into this video.&#10;&#10;Breathe in- Breathe out for a minute with this breathe bubble and think nothing.&#10;Regain your daily calm, focus, and train yourself to meditate with this 1 minute breathe bubble. The soothing sea background will relax and soothe your brain simultaneously. &#10;&#10;The Breathe Bubble is an amazing and handy tool that calms your mind, manages stress, reduces anxiety, improves your sleep, and improves happiness. This tool works amazingly well for all age groups be it a kid or an elderly adult it will have its soothing impact on all. &#10;&#10;Time for you to slow down and take a few calming breaths with the Breathe Bubble by Calm Sage.&#10;&#10;You may also find this relaxing video useful&#10;Find Your Calm with This Soothing Video&#10;https://www.youtube.com/watch?v=szpsBo0zihE&#10;&#10;You may also find these blogs on calming images useful&#10;&#10;The Best Calming Images Of All Time You Can’t Miss Looking At&#10;https://www.calmsage.com/calming-images/&#10;&#10;26 Calm Backgrounds For Desktop You Should Not Miss On&#10;https://www.calmsage.com/calming-back...&#10;&#10;Top 20 Calming iPhone Wallpaper To Relax Your Mind&#10;https://www.calmsage.com/calming-ipho...&#10;&#10;For more such content on mental wellness #KeepCalmAndReadAtCalmSage&#10;https://www.calmsage.com/&#10;&#10;&#10;&#10;#breathingexercises #breathingmeditation #breathingtechniques #breathingpractice #guidedmeditation #Calmsage&#10;#guidedpastlifemeditation #guidedmeditationforanxiety #guidedmeditationsleep #1minutemeditation #meditationforhealth&#10;&#10;----------------------------------------------------------------&#10;For more information, do visit www.calmsage.com &amp; you can also follow our page on Facebook https://www.facebook.com/TheCalmSage/ &amp; Instagram https://www.instagram.com/thecalmsage/" title="1 Minute Breathing Exercise| Mini Meditation | Simple Breathing Exercise | One Minute Breathe Bubble">
            <a:hlinkClick r:id="rId3"/>
          </p:cNvPr>
          <p:cNvPicPr preferRelativeResize="0"/>
          <p:nvPr/>
        </p:nvPicPr>
        <p:blipFill rotWithShape="1">
          <a:blip r:embed="rId4">
            <a:alphaModFix/>
          </a:blip>
          <a:srcRect/>
          <a:stretch/>
        </p:blipFill>
        <p:spPr>
          <a:xfrm>
            <a:off x="2949725" y="2154200"/>
            <a:ext cx="13258800" cy="74580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deeae008cf_0_1"/>
          <p:cNvSpPr txBox="1"/>
          <p:nvPr/>
        </p:nvSpPr>
        <p:spPr>
          <a:xfrm>
            <a:off x="1561130" y="1146935"/>
            <a:ext cx="146442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37" name="Google Shape;237;g2deeae008cf_0_1"/>
          <p:cNvSpPr txBox="1"/>
          <p:nvPr/>
        </p:nvSpPr>
        <p:spPr>
          <a:xfrm>
            <a:off x="2895600" y="2101184"/>
            <a:ext cx="12496800" cy="655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8400" b="1" i="0" u="none" strike="noStrike" cap="none">
                <a:solidFill>
                  <a:srgbClr val="357499"/>
                </a:solidFill>
                <a:latin typeface="Arial"/>
                <a:ea typeface="Arial"/>
                <a:cs typeface="Arial"/>
                <a:sym typeface="Arial"/>
              </a:rPr>
              <a:t>Values Clarification is not a Training…</a:t>
            </a:r>
            <a:endParaRPr sz="8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600"/>
              <a:buFont typeface="Arial"/>
              <a:buNone/>
            </a:pPr>
            <a:endParaRPr sz="8400" b="1" i="0" u="none" strike="noStrike" cap="none">
              <a:solidFill>
                <a:srgbClr val="35749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600"/>
              <a:buFont typeface="Arial"/>
              <a:buNone/>
            </a:pPr>
            <a:endParaRPr sz="8400" b="1" i="0" u="none" strike="noStrike" cap="none">
              <a:solidFill>
                <a:srgbClr val="357499"/>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600"/>
              <a:buFont typeface="Arial"/>
              <a:buNone/>
            </a:pPr>
            <a:r>
              <a:rPr lang="en-US" sz="8400" b="1" i="0" u="none" strike="noStrike" cap="none">
                <a:solidFill>
                  <a:srgbClr val="357499"/>
                </a:solidFill>
                <a:latin typeface="Calibri"/>
                <a:ea typeface="Calibri"/>
                <a:cs typeface="Calibri"/>
                <a:sym typeface="Calibri"/>
              </a:rPr>
              <a:t>It is a Conversation</a:t>
            </a:r>
            <a:endParaRPr sz="8400" b="1"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
          <p:cNvGrpSpPr/>
          <p:nvPr/>
        </p:nvGrpSpPr>
        <p:grpSpPr>
          <a:xfrm>
            <a:off x="439562" y="505476"/>
            <a:ext cx="17408992" cy="9472411"/>
            <a:chOff x="0" y="-28575"/>
            <a:chExt cx="4585054" cy="2494775"/>
          </a:xfrm>
        </p:grpSpPr>
        <p:sp>
          <p:nvSpPr>
            <p:cNvPr id="103" name="Google Shape;103;p1"/>
            <p:cNvSpPr/>
            <p:nvPr/>
          </p:nvSpPr>
          <p:spPr>
            <a:xfrm>
              <a:off x="0" y="0"/>
              <a:ext cx="4585054" cy="2466200"/>
            </a:xfrm>
            <a:custGeom>
              <a:avLst/>
              <a:gdLst/>
              <a:ahLst/>
              <a:cxnLst/>
              <a:rect l="l" t="t" r="r" b="b"/>
              <a:pathLst>
                <a:path w="4585054" h="2466200" extrusionOk="0">
                  <a:moveTo>
                    <a:pt x="0" y="0"/>
                  </a:moveTo>
                  <a:lnTo>
                    <a:pt x="4585054" y="0"/>
                  </a:lnTo>
                  <a:lnTo>
                    <a:pt x="4585054" y="2466200"/>
                  </a:lnTo>
                  <a:lnTo>
                    <a:pt x="0" y="2466200"/>
                  </a:lnTo>
                  <a:close/>
                </a:path>
              </a:pathLst>
            </a:custGeom>
            <a:solidFill>
              <a:srgbClr val="FDF8EC"/>
            </a:solidFill>
            <a:ln w="19050" cap="sq" cmpd="sng">
              <a:solidFill>
                <a:srgbClr val="000000"/>
              </a:solidFill>
              <a:prstDash val="solid"/>
              <a:miter lim="8000"/>
              <a:headEnd type="none" w="sm" len="sm"/>
              <a:tailEnd type="none" w="sm" len="sm"/>
            </a:ln>
          </p:spPr>
          <p:txBody>
            <a:bodyPr/>
            <a:lstStyle/>
            <a:p>
              <a:endParaRPr lang="en-US"/>
            </a:p>
          </p:txBody>
        </p:sp>
        <p:sp>
          <p:nvSpPr>
            <p:cNvPr id="104" name="Google Shape;104;p1"/>
            <p:cNvSpPr txBox="1"/>
            <p:nvPr/>
          </p:nvSpPr>
          <p:spPr>
            <a:xfrm>
              <a:off x="0" y="-28575"/>
              <a:ext cx="4585054" cy="2494775"/>
            </a:xfrm>
            <a:prstGeom prst="rect">
              <a:avLst/>
            </a:prstGeom>
            <a:noFill/>
            <a:ln>
              <a:noFill/>
            </a:ln>
          </p:spPr>
          <p:txBody>
            <a:bodyPr spcFirstLastPara="1" wrap="square" lIns="50800" tIns="50800" rIns="50800" bIns="50800" anchor="ctr" anchorCtr="0">
              <a:noAutofit/>
            </a:bodyPr>
            <a:lstStyle/>
            <a:p>
              <a:pPr marL="0" marR="0" lvl="0" indent="0" algn="ctr" rtl="0">
                <a:lnSpc>
                  <a:spcPct val="1805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5" name="Google Shape;105;p1"/>
          <p:cNvGrpSpPr/>
          <p:nvPr/>
        </p:nvGrpSpPr>
        <p:grpSpPr>
          <a:xfrm>
            <a:off x="16119119" y="2308130"/>
            <a:ext cx="1738844" cy="7517298"/>
            <a:chOff x="0" y="-28575"/>
            <a:chExt cx="457967" cy="1979864"/>
          </a:xfrm>
        </p:grpSpPr>
        <p:sp>
          <p:nvSpPr>
            <p:cNvPr id="106" name="Google Shape;106;p1"/>
            <p:cNvSpPr/>
            <p:nvPr/>
          </p:nvSpPr>
          <p:spPr>
            <a:xfrm>
              <a:off x="0" y="0"/>
              <a:ext cx="457967" cy="1951289"/>
            </a:xfrm>
            <a:custGeom>
              <a:avLst/>
              <a:gdLst/>
              <a:ahLst/>
              <a:cxnLst/>
              <a:rect l="l" t="t" r="r" b="b"/>
              <a:pathLst>
                <a:path w="457967" h="1951289" extrusionOk="0">
                  <a:moveTo>
                    <a:pt x="0" y="0"/>
                  </a:moveTo>
                  <a:lnTo>
                    <a:pt x="457967" y="0"/>
                  </a:lnTo>
                  <a:lnTo>
                    <a:pt x="457967" y="1951289"/>
                  </a:lnTo>
                  <a:lnTo>
                    <a:pt x="0" y="1951289"/>
                  </a:lnTo>
                  <a:close/>
                </a:path>
              </a:pathLst>
            </a:custGeom>
            <a:solidFill>
              <a:srgbClr val="FDF8EC"/>
            </a:solidFill>
            <a:ln w="19050" cap="sq" cmpd="sng">
              <a:solidFill>
                <a:srgbClr val="000000"/>
              </a:solidFill>
              <a:prstDash val="solid"/>
              <a:miter lim="8000"/>
              <a:headEnd type="none" w="sm" len="sm"/>
              <a:tailEnd type="none" w="sm" len="sm"/>
            </a:ln>
          </p:spPr>
          <p:txBody>
            <a:bodyPr/>
            <a:lstStyle/>
            <a:p>
              <a:endParaRPr lang="en-US"/>
            </a:p>
          </p:txBody>
        </p:sp>
        <p:sp>
          <p:nvSpPr>
            <p:cNvPr id="107" name="Google Shape;107;p1"/>
            <p:cNvSpPr txBox="1"/>
            <p:nvPr/>
          </p:nvSpPr>
          <p:spPr>
            <a:xfrm>
              <a:off x="0" y="-28575"/>
              <a:ext cx="457967" cy="1979864"/>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8" name="Google Shape;108;p1"/>
          <p:cNvGrpSpPr/>
          <p:nvPr/>
        </p:nvGrpSpPr>
        <p:grpSpPr>
          <a:xfrm>
            <a:off x="16119119" y="353077"/>
            <a:ext cx="1729319" cy="7517298"/>
            <a:chOff x="0" y="-28575"/>
            <a:chExt cx="455459" cy="1979864"/>
          </a:xfrm>
        </p:grpSpPr>
        <p:sp>
          <p:nvSpPr>
            <p:cNvPr id="109" name="Google Shape;109;p1"/>
            <p:cNvSpPr/>
            <p:nvPr/>
          </p:nvSpPr>
          <p:spPr>
            <a:xfrm>
              <a:off x="0" y="0"/>
              <a:ext cx="455459" cy="1951289"/>
            </a:xfrm>
            <a:custGeom>
              <a:avLst/>
              <a:gdLst/>
              <a:ahLst/>
              <a:cxnLst/>
              <a:rect l="l" t="t" r="r" b="b"/>
              <a:pathLst>
                <a:path w="455459" h="1951289" extrusionOk="0">
                  <a:moveTo>
                    <a:pt x="0" y="0"/>
                  </a:moveTo>
                  <a:lnTo>
                    <a:pt x="455459" y="0"/>
                  </a:lnTo>
                  <a:lnTo>
                    <a:pt x="455459" y="1951289"/>
                  </a:lnTo>
                  <a:lnTo>
                    <a:pt x="0" y="1951289"/>
                  </a:lnTo>
                  <a:close/>
                </a:path>
              </a:pathLst>
            </a:custGeom>
            <a:solidFill>
              <a:srgbClr val="DE6126"/>
            </a:solidFill>
            <a:ln w="19050" cap="sq" cmpd="sng">
              <a:solidFill>
                <a:srgbClr val="000000"/>
              </a:solidFill>
              <a:prstDash val="solid"/>
              <a:miter lim="8000"/>
              <a:headEnd type="none" w="sm" len="sm"/>
              <a:tailEnd type="none" w="sm" len="sm"/>
            </a:ln>
          </p:spPr>
          <p:txBody>
            <a:bodyPr/>
            <a:lstStyle/>
            <a:p>
              <a:endParaRPr lang="en-US"/>
            </a:p>
          </p:txBody>
        </p:sp>
        <p:sp>
          <p:nvSpPr>
            <p:cNvPr id="110" name="Google Shape;110;p1"/>
            <p:cNvSpPr txBox="1"/>
            <p:nvPr/>
          </p:nvSpPr>
          <p:spPr>
            <a:xfrm>
              <a:off x="0" y="-28575"/>
              <a:ext cx="455459" cy="1979864"/>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1" name="Google Shape;111;p1"/>
          <p:cNvSpPr/>
          <p:nvPr/>
        </p:nvSpPr>
        <p:spPr>
          <a:xfrm>
            <a:off x="1028700" y="1028700"/>
            <a:ext cx="3076693" cy="1269835"/>
          </a:xfrm>
          <a:custGeom>
            <a:avLst/>
            <a:gdLst/>
            <a:ahLst/>
            <a:cxnLst/>
            <a:rect l="l" t="t" r="r" b="b"/>
            <a:pathLst>
              <a:path w="3076693" h="1269835" extrusionOk="0">
                <a:moveTo>
                  <a:pt x="0" y="0"/>
                </a:moveTo>
                <a:lnTo>
                  <a:pt x="3076693" y="0"/>
                </a:lnTo>
                <a:lnTo>
                  <a:pt x="3076693" y="1269835"/>
                </a:lnTo>
                <a:lnTo>
                  <a:pt x="0" y="1269835"/>
                </a:lnTo>
                <a:lnTo>
                  <a:pt x="0" y="0"/>
                </a:lnTo>
                <a:close/>
              </a:path>
            </a:pathLst>
          </a:custGeom>
          <a:blipFill rotWithShape="1">
            <a:blip r:embed="rId3">
              <a:alphaModFix/>
            </a:blip>
            <a:stretch>
              <a:fillRect/>
            </a:stretch>
          </a:blipFill>
          <a:ln>
            <a:noFill/>
          </a:ln>
        </p:spPr>
        <p:txBody>
          <a:bodyPr/>
          <a:lstStyle/>
          <a:p>
            <a:endParaRPr lang="en-US"/>
          </a:p>
        </p:txBody>
      </p:sp>
      <p:sp>
        <p:nvSpPr>
          <p:cNvPr id="112" name="Google Shape;112;p1"/>
          <p:cNvSpPr txBox="1"/>
          <p:nvPr/>
        </p:nvSpPr>
        <p:spPr>
          <a:xfrm>
            <a:off x="1028700" y="2907366"/>
            <a:ext cx="14401800" cy="47580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9660"/>
              <a:buFont typeface="Arial"/>
              <a:buNone/>
            </a:pPr>
            <a:r>
              <a:rPr lang="en-US" sz="9660" b="0" i="0" u="none" strike="noStrike" cap="none">
                <a:solidFill>
                  <a:srgbClr val="357499"/>
                </a:solidFill>
                <a:latin typeface="Arial"/>
                <a:ea typeface="Arial"/>
                <a:cs typeface="Arial"/>
                <a:sym typeface="Arial"/>
              </a:rPr>
              <a:t>Facilitating Values Clarification for Abortion Access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dfb2355e22_0_0"/>
          <p:cNvSpPr txBox="1"/>
          <p:nvPr/>
        </p:nvSpPr>
        <p:spPr>
          <a:xfrm>
            <a:off x="863525" y="2340225"/>
            <a:ext cx="16143900" cy="6510213"/>
          </a:xfrm>
          <a:prstGeom prst="rect">
            <a:avLst/>
          </a:prstGeom>
          <a:noFill/>
          <a:ln>
            <a:noFill/>
          </a:ln>
        </p:spPr>
        <p:txBody>
          <a:bodyPr spcFirstLastPara="1" wrap="square" lIns="91425" tIns="91425" rIns="91425" bIns="91425" anchor="t" anchorCtr="0">
            <a:spAutoFit/>
          </a:bodyPr>
          <a:lstStyle/>
          <a:p>
            <a:pPr marL="0" marR="0" lvl="0" indent="0" algn="ctr" rtl="0">
              <a:lnSpc>
                <a:spcPct val="130000"/>
              </a:lnSpc>
              <a:spcBef>
                <a:spcPts val="0"/>
              </a:spcBef>
              <a:spcAft>
                <a:spcPts val="0"/>
              </a:spcAft>
              <a:buClr>
                <a:srgbClr val="000000"/>
              </a:buClr>
              <a:buSzPts val="4800"/>
              <a:buFont typeface="Arial"/>
              <a:buNone/>
            </a:pPr>
            <a:endParaRPr sz="4800" b="0" i="0" u="none" strike="noStrike" cap="none">
              <a:solidFill>
                <a:srgbClr val="0C0C16"/>
              </a:solidFill>
              <a:latin typeface="Arial"/>
              <a:ea typeface="Arial"/>
              <a:cs typeface="Arial"/>
              <a:sym typeface="Arial"/>
            </a:endParaRPr>
          </a:p>
          <a:p>
            <a:pPr marL="0" marR="0" lvl="0" indent="0" algn="ctr" rtl="0">
              <a:lnSpc>
                <a:spcPct val="130000"/>
              </a:lnSpc>
              <a:spcBef>
                <a:spcPts val="2000"/>
              </a:spcBef>
              <a:spcAft>
                <a:spcPts val="0"/>
              </a:spcAft>
              <a:buClr>
                <a:srgbClr val="000000"/>
              </a:buClr>
              <a:buSzPts val="4400"/>
              <a:buFont typeface="Arial"/>
              <a:buNone/>
            </a:pPr>
            <a:r>
              <a:rPr lang="en-US" sz="4400" b="0" i="0" u="none" strike="noStrike" cap="none">
                <a:solidFill>
                  <a:srgbClr val="0C0C16"/>
                </a:solidFill>
                <a:latin typeface="Arial"/>
                <a:ea typeface="Arial"/>
                <a:cs typeface="Arial"/>
                <a:sym typeface="Arial"/>
              </a:rPr>
              <a:t>"The </a:t>
            </a:r>
            <a:r>
              <a:rPr lang="en-US" sz="4400" b="0" i="0" u="none" strike="noStrike" cap="none">
                <a:solidFill>
                  <a:srgbClr val="2E3856"/>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World Health Organization recommends</a:t>
            </a:r>
            <a:r>
              <a:rPr lang="en-US" sz="4400" b="0" i="0" u="none" strike="noStrike" cap="none">
                <a:solidFill>
                  <a:srgbClr val="0C0C16"/>
                </a:solidFill>
                <a:latin typeface="Arial"/>
                <a:ea typeface="Arial"/>
                <a:cs typeface="Arial"/>
                <a:sym typeface="Arial"/>
              </a:rPr>
              <a:t> values clarification trainings for abortion providers to address the role that abortion stigma plays in preventing people from getting the care they need”</a:t>
            </a:r>
            <a:endParaRPr sz="4400" b="0" i="0" u="none" strike="noStrike" cap="none">
              <a:solidFill>
                <a:srgbClr val="0C0C16"/>
              </a:solidFill>
              <a:latin typeface="Arial"/>
              <a:ea typeface="Arial"/>
              <a:cs typeface="Arial"/>
              <a:sym typeface="Arial"/>
            </a:endParaRPr>
          </a:p>
          <a:p>
            <a:pPr marL="0" marR="0" lvl="0" indent="0" algn="ctr" rtl="0">
              <a:lnSpc>
                <a:spcPct val="130000"/>
              </a:lnSpc>
              <a:spcBef>
                <a:spcPts val="2000"/>
              </a:spcBef>
              <a:spcAft>
                <a:spcPts val="0"/>
              </a:spcAft>
              <a:buClr>
                <a:srgbClr val="000000"/>
              </a:buClr>
              <a:buSzPts val="4400"/>
              <a:buFont typeface="Arial"/>
              <a:buNone/>
            </a:pPr>
            <a:endParaRPr sz="4400" b="0" i="0" u="none" strike="noStrike" cap="none">
              <a:solidFill>
                <a:srgbClr val="0C0C16"/>
              </a:solidFill>
              <a:latin typeface="Arial"/>
              <a:ea typeface="Arial"/>
              <a:cs typeface="Arial"/>
              <a:sym typeface="Arial"/>
            </a:endParaRPr>
          </a:p>
          <a:p>
            <a:pPr marL="0" marR="0" lvl="0" indent="0" algn="ctr" rtl="0">
              <a:lnSpc>
                <a:spcPct val="115000"/>
              </a:lnSpc>
              <a:spcBef>
                <a:spcPts val="20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244" name="Google Shape;244;g2dfb2355e22_0_0"/>
          <p:cNvSpPr txBox="1"/>
          <p:nvPr/>
        </p:nvSpPr>
        <p:spPr>
          <a:xfrm>
            <a:off x="14077150" y="9303125"/>
            <a:ext cx="29304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(WHO. 2012)</a:t>
            </a:r>
            <a:endParaRPr sz="2400" b="0" i="0" u="none" strike="noStrike" cap="none">
              <a:solidFill>
                <a:srgbClr val="000000"/>
              </a:solidFill>
              <a:latin typeface="Arial"/>
              <a:ea typeface="Arial"/>
              <a:cs typeface="Arial"/>
              <a:sym typeface="Arial"/>
            </a:endParaRPr>
          </a:p>
        </p:txBody>
      </p:sp>
      <p:pic>
        <p:nvPicPr>
          <p:cNvPr id="245" name="Google Shape;245;g2dfb2355e22_0_0"/>
          <p:cNvPicPr preferRelativeResize="0"/>
          <p:nvPr/>
        </p:nvPicPr>
        <p:blipFill rotWithShape="1">
          <a:blip r:embed="rId4">
            <a:alphaModFix/>
          </a:blip>
          <a:srcRect/>
          <a:stretch/>
        </p:blipFill>
        <p:spPr>
          <a:xfrm>
            <a:off x="5982400" y="1076338"/>
            <a:ext cx="5156200" cy="1574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e16acbb608_0_6"/>
          <p:cNvSpPr txBox="1"/>
          <p:nvPr/>
        </p:nvSpPr>
        <p:spPr>
          <a:xfrm>
            <a:off x="2895600" y="1576409"/>
            <a:ext cx="12496800" cy="267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8400" b="1" i="0" u="none" strike="noStrike" cap="none">
                <a:solidFill>
                  <a:srgbClr val="357499"/>
                </a:solidFill>
                <a:latin typeface="Arial"/>
                <a:ea typeface="Arial"/>
                <a:cs typeface="Arial"/>
                <a:sym typeface="Arial"/>
              </a:rPr>
              <a:t>Having the Conversation</a:t>
            </a:r>
            <a:endParaRPr sz="8400" b="1" i="0" u="none" strike="noStrike" cap="none">
              <a:solidFill>
                <a:srgbClr val="357499"/>
              </a:solidFill>
              <a:latin typeface="Arial"/>
              <a:ea typeface="Arial"/>
              <a:cs typeface="Arial"/>
              <a:sym typeface="Arial"/>
            </a:endParaRPr>
          </a:p>
        </p:txBody>
      </p:sp>
      <p:sp>
        <p:nvSpPr>
          <p:cNvPr id="252" name="Google Shape;252;g2e16acbb608_0_6"/>
          <p:cNvSpPr txBox="1"/>
          <p:nvPr/>
        </p:nvSpPr>
        <p:spPr>
          <a:xfrm>
            <a:off x="12475250" y="9361500"/>
            <a:ext cx="4954500" cy="54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(MSI Reproductive Choices)</a:t>
            </a:r>
            <a:endParaRPr sz="2400" b="0" i="0" u="none" strike="noStrike" cap="none">
              <a:solidFill>
                <a:srgbClr val="000000"/>
              </a:solidFill>
              <a:latin typeface="Arial"/>
              <a:ea typeface="Arial"/>
              <a:cs typeface="Arial"/>
              <a:sym typeface="Arial"/>
            </a:endParaRPr>
          </a:p>
        </p:txBody>
      </p:sp>
      <p:sp>
        <p:nvSpPr>
          <p:cNvPr id="253" name="Google Shape;253;g2e16acbb608_0_6"/>
          <p:cNvSpPr txBox="1"/>
          <p:nvPr/>
        </p:nvSpPr>
        <p:spPr>
          <a:xfrm>
            <a:off x="3571800" y="5468950"/>
            <a:ext cx="11537100" cy="267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9600"/>
              <a:buFont typeface="Arial"/>
              <a:buNone/>
            </a:pPr>
            <a:r>
              <a:rPr lang="en-US" sz="8400" b="1" i="0" u="none" strike="noStrike" cap="none">
                <a:solidFill>
                  <a:srgbClr val="357499"/>
                </a:solidFill>
                <a:latin typeface="Arial"/>
                <a:ea typeface="Arial"/>
                <a:cs typeface="Arial"/>
                <a:sym typeface="Arial"/>
              </a:rPr>
              <a:t>“Abortion Stigma Thrives on Silence”</a:t>
            </a: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e1e73ec7cf_0_5"/>
          <p:cNvSpPr txBox="1"/>
          <p:nvPr/>
        </p:nvSpPr>
        <p:spPr>
          <a:xfrm>
            <a:off x="1073850" y="395125"/>
            <a:ext cx="16140300" cy="2462700"/>
          </a:xfrm>
          <a:prstGeom prst="rect">
            <a:avLst/>
          </a:prstGeom>
          <a:noFill/>
          <a:ln>
            <a:noFill/>
          </a:ln>
        </p:spPr>
        <p:txBody>
          <a:bodyPr spcFirstLastPara="1" wrap="square" lIns="91425" tIns="45700" rIns="91425" bIns="45700" anchor="t" anchorCtr="0">
            <a:spAutoFit/>
          </a:bodyPr>
          <a:lstStyle/>
          <a:p>
            <a:pPr marL="0" marR="0" lvl="0" indent="0" algn="ctr" rtl="0">
              <a:lnSpc>
                <a:spcPct val="91666"/>
              </a:lnSpc>
              <a:spcBef>
                <a:spcPts val="0"/>
              </a:spcBef>
              <a:spcAft>
                <a:spcPts val="0"/>
              </a:spcAft>
              <a:buClr>
                <a:srgbClr val="000000"/>
              </a:buClr>
              <a:buSzPts val="9600"/>
              <a:buFont typeface="Arial"/>
              <a:buNone/>
            </a:pPr>
            <a:r>
              <a:rPr lang="en-US" sz="8400" b="0" i="0" u="none" strike="noStrike" cap="none">
                <a:solidFill>
                  <a:srgbClr val="357499"/>
                </a:solidFill>
                <a:latin typeface="Arial"/>
                <a:ea typeface="Arial"/>
                <a:cs typeface="Arial"/>
                <a:sym typeface="Arial"/>
              </a:rPr>
              <a:t>Engaging in Effective Conversations</a:t>
            </a:r>
            <a:endParaRPr sz="8400" b="0" i="0" u="none" strike="noStrike" cap="none">
              <a:solidFill>
                <a:srgbClr val="000000"/>
              </a:solidFill>
              <a:latin typeface="Arial"/>
              <a:ea typeface="Arial"/>
              <a:cs typeface="Arial"/>
              <a:sym typeface="Arial"/>
            </a:endParaRPr>
          </a:p>
        </p:txBody>
      </p:sp>
      <p:sp>
        <p:nvSpPr>
          <p:cNvPr id="259" name="Google Shape;259;g2e1e73ec7cf_0_5"/>
          <p:cNvSpPr txBox="1"/>
          <p:nvPr/>
        </p:nvSpPr>
        <p:spPr>
          <a:xfrm>
            <a:off x="1222200" y="3637848"/>
            <a:ext cx="15843600" cy="50670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Consider the needs of your audience including:  emotions, lived experience, identity and beliefs.</a:t>
            </a:r>
            <a:endParaRPr sz="3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3800"/>
              <a:buFont typeface="Arial"/>
              <a:buNone/>
            </a:pP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People experience abortion as polarized, partisan politics – not health care…it is important to promote abortion as healthcare.</a:t>
            </a:r>
            <a:endParaRPr sz="3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3800"/>
              <a:buFont typeface="Arial"/>
              <a:buNone/>
            </a:pP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Conflicted and complex feelings about abortion do not need to be resolved, but managed.</a:t>
            </a:r>
            <a:endParaRPr sz="3800" b="0" i="0" u="none" strike="noStrike" cap="none">
              <a:solidFill>
                <a:schemeClr val="dk1"/>
              </a:solidFill>
              <a:latin typeface="Calibri"/>
              <a:ea typeface="Calibri"/>
              <a:cs typeface="Calibri"/>
              <a:sym typeface="Calibri"/>
            </a:endParaRPr>
          </a:p>
        </p:txBody>
      </p:sp>
      <p:sp>
        <p:nvSpPr>
          <p:cNvPr id="260" name="Google Shape;260;g2e1e73ec7cf_0_5"/>
          <p:cNvSpPr txBox="1"/>
          <p:nvPr/>
        </p:nvSpPr>
        <p:spPr>
          <a:xfrm>
            <a:off x="11956123" y="9490175"/>
            <a:ext cx="58278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2400" b="0" i="0" u="none" strike="noStrike" cap="none">
                <a:solidFill>
                  <a:srgbClr val="357499"/>
                </a:solidFill>
                <a:latin typeface="Arial"/>
                <a:ea typeface="Arial"/>
                <a:cs typeface="Arial"/>
                <a:sym typeface="Arial"/>
              </a:rPr>
              <a:t>(</a:t>
            </a:r>
            <a:r>
              <a:rPr lang="en-US" sz="2400" b="0" i="0" u="none" strike="noStrike" cap="none">
                <a:solidFill>
                  <a:schemeClr val="dk1"/>
                </a:solidFill>
                <a:latin typeface="Arial"/>
                <a:ea typeface="Arial"/>
                <a:cs typeface="Arial"/>
                <a:sym typeface="Arial"/>
              </a:rPr>
              <a:t>Harris. </a:t>
            </a:r>
            <a:r>
              <a:rPr lang="en-US" sz="24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20</a:t>
            </a:r>
            <a:r>
              <a:rPr lang="en-US" sz="2400">
                <a:solidFill>
                  <a:schemeClr val="dk1"/>
                </a:solidFill>
              </a:rPr>
              <a:t>21</a:t>
            </a:r>
            <a:r>
              <a:rPr lang="en-US"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d279720972_1_8"/>
          <p:cNvSpPr txBox="1"/>
          <p:nvPr/>
        </p:nvSpPr>
        <p:spPr>
          <a:xfrm>
            <a:off x="1895100" y="418925"/>
            <a:ext cx="14497800" cy="2462700"/>
          </a:xfrm>
          <a:prstGeom prst="rect">
            <a:avLst/>
          </a:prstGeom>
          <a:noFill/>
          <a:ln>
            <a:noFill/>
          </a:ln>
        </p:spPr>
        <p:txBody>
          <a:bodyPr spcFirstLastPara="1" wrap="square" lIns="91425" tIns="45700" rIns="91425" bIns="45700" anchor="t" anchorCtr="0">
            <a:spAutoFit/>
          </a:bodyPr>
          <a:lstStyle/>
          <a:p>
            <a:pPr marL="0" marR="0" lvl="0" indent="0" algn="ctr" rtl="0">
              <a:lnSpc>
                <a:spcPct val="91666"/>
              </a:lnSpc>
              <a:spcBef>
                <a:spcPts val="0"/>
              </a:spcBef>
              <a:spcAft>
                <a:spcPts val="0"/>
              </a:spcAft>
              <a:buClr>
                <a:srgbClr val="000000"/>
              </a:buClr>
              <a:buSzPts val="9600"/>
              <a:buFont typeface="Arial"/>
              <a:buNone/>
            </a:pPr>
            <a:r>
              <a:rPr lang="en-US" sz="8400" b="0" i="0" u="none" strike="noStrike" cap="none">
                <a:solidFill>
                  <a:srgbClr val="357499"/>
                </a:solidFill>
                <a:latin typeface="Arial"/>
                <a:ea typeface="Arial"/>
                <a:cs typeface="Arial"/>
                <a:sym typeface="Arial"/>
              </a:rPr>
              <a:t>Engaging in Effective Conversations</a:t>
            </a:r>
            <a:endParaRPr sz="8400" b="0" i="0" u="none" strike="noStrike" cap="none">
              <a:solidFill>
                <a:srgbClr val="000000"/>
              </a:solidFill>
              <a:latin typeface="Arial"/>
              <a:ea typeface="Arial"/>
              <a:cs typeface="Arial"/>
              <a:sym typeface="Arial"/>
            </a:endParaRPr>
          </a:p>
        </p:txBody>
      </p:sp>
      <p:sp>
        <p:nvSpPr>
          <p:cNvPr id="266" name="Google Shape;266;g2d279720972_1_8"/>
          <p:cNvSpPr txBox="1"/>
          <p:nvPr/>
        </p:nvSpPr>
        <p:spPr>
          <a:xfrm>
            <a:off x="918750" y="3090313"/>
            <a:ext cx="16450500" cy="6238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2800"/>
              <a:buFont typeface="Arial"/>
              <a:buNone/>
            </a:pP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800"/>
              <a:buFont typeface="Arial"/>
              <a:buChar char="●"/>
            </a:pPr>
            <a:r>
              <a:rPr lang="en-US" sz="3800" b="1" i="0" u="none" strike="noStrike" cap="none">
                <a:solidFill>
                  <a:schemeClr val="dk1"/>
                </a:solidFill>
              </a:rPr>
              <a:t>Understand the ”tension of opposites”</a:t>
            </a:r>
            <a:r>
              <a:rPr lang="en-US" sz="3800" b="0" i="0" u="none" strike="noStrike" cap="none">
                <a:solidFill>
                  <a:schemeClr val="dk1"/>
                </a:solidFill>
                <a:latin typeface="Arial"/>
                <a:ea typeface="Arial"/>
                <a:cs typeface="Arial"/>
                <a:sym typeface="Arial"/>
              </a:rPr>
              <a:t> – the capacity to hold and engage with two incompatible feelings – rather than feeling the need to make it one or the other – we recognize that it can be both.  For example:</a:t>
            </a:r>
            <a:endParaRPr sz="3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3800"/>
              <a:buFont typeface="Arial"/>
              <a:buNone/>
            </a:pPr>
            <a:endParaRPr sz="3800" b="0" i="0" u="none" strike="noStrike" cap="none">
              <a:solidFill>
                <a:schemeClr val="dk1"/>
              </a:solidFill>
              <a:latin typeface="Arial"/>
              <a:ea typeface="Arial"/>
              <a:cs typeface="Arial"/>
              <a:sym typeface="Arial"/>
            </a:endParaRPr>
          </a:p>
          <a:p>
            <a:pPr marL="914400" marR="0" lvl="1" indent="-469900" algn="l" rtl="0">
              <a:lnSpc>
                <a:spcPct val="100000"/>
              </a:lnSpc>
              <a:spcBef>
                <a:spcPts val="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Abortion can be two things at the same time for some of us</a:t>
            </a:r>
            <a:endParaRPr sz="3800" b="0" i="0" u="none" strike="noStrike" cap="none">
              <a:solidFill>
                <a:srgbClr val="000000"/>
              </a:solidFill>
              <a:latin typeface="Arial"/>
              <a:ea typeface="Arial"/>
              <a:cs typeface="Arial"/>
              <a:sym typeface="Arial"/>
            </a:endParaRPr>
          </a:p>
          <a:p>
            <a:pPr marL="914400" marR="0" lvl="1" indent="-469900" algn="l" rtl="0">
              <a:lnSpc>
                <a:spcPct val="100000"/>
              </a:lnSpc>
              <a:spcBef>
                <a:spcPts val="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Empathy does not have to equal agreement</a:t>
            </a:r>
            <a:endParaRPr sz="3800" b="0" i="0" u="none" strike="noStrike" cap="none">
              <a:solidFill>
                <a:srgbClr val="000000"/>
              </a:solidFill>
              <a:latin typeface="Arial"/>
              <a:ea typeface="Arial"/>
              <a:cs typeface="Arial"/>
              <a:sym typeface="Arial"/>
            </a:endParaRPr>
          </a:p>
          <a:p>
            <a:pPr marL="914400" marR="0" lvl="1" indent="-469900" algn="l" rtl="0">
              <a:lnSpc>
                <a:spcPct val="100000"/>
              </a:lnSpc>
              <a:spcBef>
                <a:spcPts val="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It is important to understand other’s beliefs and evoke shared values (i.e. we want what is best for our patients)</a:t>
            </a:r>
            <a:endParaRPr sz="3800" b="0" i="0" u="none" strike="noStrike" cap="none">
              <a:solidFill>
                <a:srgbClr val="000000"/>
              </a:solidFill>
              <a:latin typeface="Arial"/>
              <a:ea typeface="Arial"/>
              <a:cs typeface="Arial"/>
              <a:sym typeface="Arial"/>
            </a:endParaRPr>
          </a:p>
          <a:p>
            <a:pPr marL="914400" marR="0" lvl="1" indent="-469900" algn="l" rtl="0">
              <a:lnSpc>
                <a:spcPct val="100000"/>
              </a:lnSpc>
              <a:spcBef>
                <a:spcPts val="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We don’t all have to agree</a:t>
            </a:r>
            <a:endParaRPr sz="3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3800" b="0" i="0" u="none" strike="noStrike" cap="none">
              <a:solidFill>
                <a:schemeClr val="dk1"/>
              </a:solidFill>
              <a:latin typeface="Arial"/>
              <a:ea typeface="Arial"/>
              <a:cs typeface="Arial"/>
              <a:sym typeface="Arial"/>
            </a:endParaRPr>
          </a:p>
          <a:p>
            <a:pPr marL="1371600" marR="0" lvl="2" indent="-114300" algn="l" rtl="0">
              <a:lnSpc>
                <a:spcPct val="100000"/>
              </a:lnSpc>
              <a:spcBef>
                <a:spcPts val="0"/>
              </a:spcBef>
              <a:spcAft>
                <a:spcPts val="0"/>
              </a:spcAft>
              <a:buClr>
                <a:schemeClr val="dk1"/>
              </a:buClr>
              <a:buSzPts val="2000"/>
              <a:buFont typeface="Calibri"/>
              <a:buNone/>
            </a:pPr>
            <a:endParaRPr sz="3800" b="0" i="0" u="none" strike="noStrike" cap="none">
              <a:solidFill>
                <a:schemeClr val="dk1"/>
              </a:solidFill>
              <a:latin typeface="Arial"/>
              <a:ea typeface="Arial"/>
              <a:cs typeface="Arial"/>
              <a:sym typeface="Arial"/>
            </a:endParaRPr>
          </a:p>
          <a:p>
            <a:pPr marL="1371600" marR="0" lvl="2" indent="-114300" algn="l" rtl="0">
              <a:lnSpc>
                <a:spcPct val="100000"/>
              </a:lnSpc>
              <a:spcBef>
                <a:spcPts val="0"/>
              </a:spcBef>
              <a:spcAft>
                <a:spcPts val="0"/>
              </a:spcAft>
              <a:buClr>
                <a:schemeClr val="dk1"/>
              </a:buClr>
              <a:buSzPts val="2000"/>
              <a:buFont typeface="Calibri"/>
              <a:buNone/>
            </a:pPr>
            <a:endParaRPr sz="3800" b="0" i="0" u="none" strike="noStrike" cap="none">
              <a:solidFill>
                <a:schemeClr val="dk1"/>
              </a:solidFill>
              <a:latin typeface="Arial"/>
              <a:ea typeface="Arial"/>
              <a:cs typeface="Arial"/>
              <a:sym typeface="Arial"/>
            </a:endParaRPr>
          </a:p>
          <a:p>
            <a:pPr marL="1371600" marR="0" lvl="2" indent="-114300" algn="l" rtl="0">
              <a:lnSpc>
                <a:spcPct val="100000"/>
              </a:lnSpc>
              <a:spcBef>
                <a:spcPts val="0"/>
              </a:spcBef>
              <a:spcAft>
                <a:spcPts val="0"/>
              </a:spcAft>
              <a:buClr>
                <a:schemeClr val="dk1"/>
              </a:buClr>
              <a:buSzPts val="2000"/>
              <a:buFont typeface="Calibri"/>
              <a:buNone/>
            </a:pPr>
            <a:endParaRPr sz="3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chemeClr val="dk1"/>
              </a:buClr>
              <a:buSzPts val="1100"/>
              <a:buFont typeface="Arial"/>
              <a:buNone/>
            </a:pPr>
            <a:endParaRPr sz="3800" b="0" i="0" u="none" strike="noStrike" cap="none">
              <a:solidFill>
                <a:schemeClr val="dk1"/>
              </a:solidFill>
              <a:latin typeface="Calibri"/>
              <a:ea typeface="Calibri"/>
              <a:cs typeface="Calibri"/>
              <a:sym typeface="Calibri"/>
            </a:endParaRPr>
          </a:p>
          <a:p>
            <a:pPr marL="1371600" marR="0" lvl="2" indent="-114300" algn="l" rtl="0">
              <a:lnSpc>
                <a:spcPct val="100000"/>
              </a:lnSpc>
              <a:spcBef>
                <a:spcPts val="0"/>
              </a:spcBef>
              <a:spcAft>
                <a:spcPts val="0"/>
              </a:spcAft>
              <a:buClr>
                <a:schemeClr val="dk1"/>
              </a:buClr>
              <a:buSzPts val="2000"/>
              <a:buFont typeface="Calibri"/>
              <a:buNone/>
            </a:pPr>
            <a:endParaRPr sz="3800" b="0" i="0" u="none" strike="noStrike" cap="none">
              <a:solidFill>
                <a:schemeClr val="dk1"/>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endParaRPr sz="38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3800" b="0" i="0" u="none" strike="noStrike" cap="none">
              <a:solidFill>
                <a:schemeClr val="dk1"/>
              </a:solidFill>
              <a:latin typeface="Calibri"/>
              <a:ea typeface="Calibri"/>
              <a:cs typeface="Calibri"/>
              <a:sym typeface="Calibri"/>
            </a:endParaRPr>
          </a:p>
        </p:txBody>
      </p:sp>
      <p:sp>
        <p:nvSpPr>
          <p:cNvPr id="267" name="Google Shape;267;g2d279720972_1_8"/>
          <p:cNvSpPr txBox="1"/>
          <p:nvPr/>
        </p:nvSpPr>
        <p:spPr>
          <a:xfrm>
            <a:off x="13906499" y="9537800"/>
            <a:ext cx="39249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2400" b="0" i="0" u="none" strike="noStrike" cap="none">
                <a:solidFill>
                  <a:srgbClr val="357499"/>
                </a:solidFill>
                <a:latin typeface="Arial"/>
                <a:ea typeface="Arial"/>
                <a:cs typeface="Arial"/>
                <a:sym typeface="Arial"/>
              </a:rPr>
              <a:t>(</a:t>
            </a:r>
            <a:r>
              <a:rPr lang="en-US" sz="2400" b="0" i="0" u="none" strike="noStrike" cap="none">
                <a:solidFill>
                  <a:schemeClr val="dk1"/>
                </a:solidFill>
                <a:latin typeface="Arial"/>
                <a:ea typeface="Arial"/>
                <a:cs typeface="Arial"/>
                <a:sym typeface="Arial"/>
              </a:rPr>
              <a:t>Harris. 202</a:t>
            </a:r>
            <a:r>
              <a:rPr lang="en-US" sz="2400">
                <a:solidFill>
                  <a:schemeClr val="dk1"/>
                </a:solidFill>
              </a:rPr>
              <a:t>1</a:t>
            </a:r>
            <a:r>
              <a:rPr lang="en-US"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d279720972_2_50"/>
          <p:cNvSpPr txBox="1"/>
          <p:nvPr/>
        </p:nvSpPr>
        <p:spPr>
          <a:xfrm>
            <a:off x="609525" y="2382724"/>
            <a:ext cx="16349400" cy="69951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chemeClr val="dk1"/>
              </a:buClr>
              <a:buSzPts val="3800"/>
              <a:buFont typeface="Arial"/>
              <a:buChar char="●"/>
            </a:pPr>
            <a:r>
              <a:rPr lang="en-US" sz="3800">
                <a:solidFill>
                  <a:schemeClr val="dk1"/>
                </a:solidFill>
              </a:rPr>
              <a:t>When talking about abortion we should situate ourselves as human beings – and discuss our motivations for work.</a:t>
            </a:r>
            <a:endParaRPr sz="3800">
              <a:solidFill>
                <a:schemeClr val="dk1"/>
              </a:solidFill>
            </a:endParaRPr>
          </a:p>
          <a:p>
            <a:pPr marL="457200" marR="0" lvl="0" indent="-457200" algn="l" rtl="0">
              <a:lnSpc>
                <a:spcPct val="100000"/>
              </a:lnSpc>
              <a:spcBef>
                <a:spcPts val="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Being intentional about language helps to decrease abortion stigma</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100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Emphasize compassion, shared values and empathy even if you don’t share the same beliefs</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100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Discuss being a doc</a:t>
            </a:r>
            <a:r>
              <a:rPr lang="en-US" sz="3800">
                <a:solidFill>
                  <a:schemeClr val="dk1"/>
                </a:solidFill>
              </a:rPr>
              <a:t>tor/provider</a:t>
            </a:r>
            <a:r>
              <a:rPr lang="en-US" sz="3800" b="0" i="0" u="none" strike="noStrike" cap="none">
                <a:solidFill>
                  <a:schemeClr val="dk1"/>
                </a:solidFill>
                <a:latin typeface="Arial"/>
                <a:ea typeface="Arial"/>
                <a:cs typeface="Arial"/>
                <a:sym typeface="Arial"/>
              </a:rPr>
              <a:t> who provides abortion care – not an abortion doctor</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100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Avoid use of the word fetus</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1000"/>
              </a:spcBef>
              <a:spcAft>
                <a:spcPts val="0"/>
              </a:spcAft>
              <a:buClr>
                <a:schemeClr val="dk1"/>
              </a:buClr>
              <a:buSzPts val="3800"/>
              <a:buFont typeface="Arial"/>
              <a:buChar char="●"/>
            </a:pPr>
            <a:r>
              <a:rPr lang="en-US" sz="3800">
                <a:solidFill>
                  <a:schemeClr val="dk1"/>
                </a:solidFill>
              </a:rPr>
              <a:t>Decision carries more weight then choice.  Emphasize that a person’s </a:t>
            </a:r>
            <a:r>
              <a:rPr lang="en-US" sz="3800" b="1" u="sng">
                <a:solidFill>
                  <a:schemeClr val="dk1"/>
                </a:solidFill>
              </a:rPr>
              <a:t>decision</a:t>
            </a:r>
            <a:r>
              <a:rPr lang="en-US" sz="3800" b="1">
                <a:solidFill>
                  <a:schemeClr val="dk1"/>
                </a:solidFill>
              </a:rPr>
              <a:t> </a:t>
            </a:r>
            <a:r>
              <a:rPr lang="en-US" sz="3800">
                <a:solidFill>
                  <a:schemeClr val="dk1"/>
                </a:solidFill>
              </a:rPr>
              <a:t>is made together with their physician and family or loved ones</a:t>
            </a:r>
            <a:endParaRPr sz="3800">
              <a:solidFill>
                <a:schemeClr val="dk1"/>
              </a:solidFill>
            </a:endParaRPr>
          </a:p>
          <a:p>
            <a:pPr marL="457200" marR="0" lvl="0" indent="-457200" algn="l" rtl="0">
              <a:lnSpc>
                <a:spcPct val="100000"/>
              </a:lnSpc>
              <a:spcBef>
                <a:spcPts val="100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Avoid being dogmatic when having these conversations </a:t>
            </a:r>
            <a:endParaRPr sz="3800" b="0" i="0" u="none" strike="noStrike" cap="none">
              <a:solidFill>
                <a:schemeClr val="dk1"/>
              </a:solidFill>
              <a:latin typeface="Arial"/>
              <a:ea typeface="Arial"/>
              <a:cs typeface="Arial"/>
              <a:sym typeface="Arial"/>
            </a:endParaRPr>
          </a:p>
        </p:txBody>
      </p:sp>
      <p:sp>
        <p:nvSpPr>
          <p:cNvPr id="274" name="Google Shape;274;g2d279720972_2_50"/>
          <p:cNvSpPr txBox="1"/>
          <p:nvPr/>
        </p:nvSpPr>
        <p:spPr>
          <a:xfrm>
            <a:off x="1613650" y="676700"/>
            <a:ext cx="28281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75" name="Google Shape;275;g2d279720972_2_50"/>
          <p:cNvSpPr txBox="1"/>
          <p:nvPr/>
        </p:nvSpPr>
        <p:spPr>
          <a:xfrm>
            <a:off x="1769800" y="624650"/>
            <a:ext cx="11746800" cy="7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76" name="Google Shape;276;g2d279720972_2_50"/>
          <p:cNvSpPr txBox="1"/>
          <p:nvPr/>
        </p:nvSpPr>
        <p:spPr>
          <a:xfrm>
            <a:off x="2154825" y="676710"/>
            <a:ext cx="13258800" cy="1277400"/>
          </a:xfrm>
          <a:prstGeom prst="rect">
            <a:avLst/>
          </a:prstGeom>
          <a:noFill/>
          <a:ln>
            <a:noFill/>
          </a:ln>
        </p:spPr>
        <p:txBody>
          <a:bodyPr spcFirstLastPara="1" wrap="square" lIns="91425" tIns="45700" rIns="91425" bIns="45700" anchor="t" anchorCtr="0">
            <a:spAutoFit/>
          </a:bodyPr>
          <a:lstStyle/>
          <a:p>
            <a:pPr marL="0" marR="0" lvl="0" indent="0" algn="ctr" rtl="0">
              <a:lnSpc>
                <a:spcPct val="91666"/>
              </a:lnSpc>
              <a:spcBef>
                <a:spcPts val="0"/>
              </a:spcBef>
              <a:spcAft>
                <a:spcPts val="0"/>
              </a:spcAft>
              <a:buClr>
                <a:srgbClr val="000000"/>
              </a:buClr>
              <a:buSzPts val="9600"/>
              <a:buFont typeface="Arial"/>
              <a:buNone/>
            </a:pPr>
            <a:r>
              <a:rPr lang="en-US" sz="8400" b="0" i="0" u="none" strike="noStrike" cap="none">
                <a:solidFill>
                  <a:srgbClr val="357499"/>
                </a:solidFill>
                <a:latin typeface="Arial"/>
                <a:ea typeface="Arial"/>
                <a:cs typeface="Arial"/>
                <a:sym typeface="Arial"/>
              </a:rPr>
              <a:t>Language Nuances</a:t>
            </a:r>
            <a:endParaRPr sz="8400" b="0" i="0" u="none" strike="noStrike" cap="none">
              <a:solidFill>
                <a:srgbClr val="000000"/>
              </a:solidFill>
              <a:latin typeface="Arial"/>
              <a:ea typeface="Arial"/>
              <a:cs typeface="Arial"/>
              <a:sym typeface="Arial"/>
            </a:endParaRPr>
          </a:p>
        </p:txBody>
      </p:sp>
      <p:sp>
        <p:nvSpPr>
          <p:cNvPr id="277" name="Google Shape;277;g2d279720972_2_50"/>
          <p:cNvSpPr txBox="1"/>
          <p:nvPr/>
        </p:nvSpPr>
        <p:spPr>
          <a:xfrm>
            <a:off x="14430374" y="9537800"/>
            <a:ext cx="34011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2400" b="0" i="0" u="none" strike="noStrike" cap="none">
                <a:solidFill>
                  <a:srgbClr val="357499"/>
                </a:solidFill>
                <a:latin typeface="Arial"/>
                <a:ea typeface="Arial"/>
                <a:cs typeface="Arial"/>
                <a:sym typeface="Arial"/>
              </a:rPr>
              <a:t>(</a:t>
            </a:r>
            <a:r>
              <a:rPr lang="en-US" sz="2400" b="0" i="0" u="none" strike="noStrike" cap="none">
                <a:solidFill>
                  <a:schemeClr val="dk1"/>
                </a:solidFill>
                <a:latin typeface="Arial"/>
                <a:ea typeface="Arial"/>
                <a:cs typeface="Arial"/>
                <a:sym typeface="Arial"/>
              </a:rPr>
              <a:t>Harris. 202</a:t>
            </a:r>
            <a:r>
              <a:rPr lang="en-US" sz="2400">
                <a:solidFill>
                  <a:schemeClr val="dk1"/>
                </a:solidFill>
              </a:rPr>
              <a:t>1</a:t>
            </a:r>
            <a:r>
              <a:rPr lang="en-US"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dcadbdea7e_1_0"/>
          <p:cNvSpPr txBox="1">
            <a:spLocks noGrp="1"/>
          </p:cNvSpPr>
          <p:nvPr>
            <p:ph type="title"/>
          </p:nvPr>
        </p:nvSpPr>
        <p:spPr>
          <a:xfrm>
            <a:off x="1797600" y="631825"/>
            <a:ext cx="138342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8400">
                <a:solidFill>
                  <a:srgbClr val="357499"/>
                </a:solidFill>
                <a:latin typeface="Arial"/>
                <a:ea typeface="Arial"/>
                <a:cs typeface="Arial"/>
                <a:sym typeface="Arial"/>
              </a:rPr>
              <a:t>Gender and Abortion</a:t>
            </a:r>
            <a:endParaRPr sz="8400">
              <a:latin typeface="Arial"/>
              <a:ea typeface="Arial"/>
              <a:cs typeface="Arial"/>
              <a:sym typeface="Arial"/>
            </a:endParaRPr>
          </a:p>
        </p:txBody>
      </p:sp>
      <p:sp>
        <p:nvSpPr>
          <p:cNvPr id="284" name="Google Shape;284;g2dcadbdea7e_1_0"/>
          <p:cNvSpPr txBox="1">
            <a:spLocks noGrp="1"/>
          </p:cNvSpPr>
          <p:nvPr>
            <p:ph type="body" idx="1"/>
          </p:nvPr>
        </p:nvSpPr>
        <p:spPr>
          <a:xfrm>
            <a:off x="886500" y="2528875"/>
            <a:ext cx="16515000" cy="68613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800"/>
              <a:buFont typeface="Arial"/>
              <a:buChar char="●"/>
            </a:pPr>
            <a:r>
              <a:rPr lang="en-US" sz="3800">
                <a:latin typeface="Arial"/>
                <a:ea typeface="Arial"/>
                <a:cs typeface="Arial"/>
                <a:sym typeface="Arial"/>
              </a:rPr>
              <a:t>Abortion is a gendered issue, but we should remember that not only women are obtaining abortions</a:t>
            </a:r>
            <a:endParaRPr sz="3800">
              <a:latin typeface="Arial"/>
              <a:ea typeface="Arial"/>
              <a:cs typeface="Arial"/>
              <a:sym typeface="Arial"/>
            </a:endParaRPr>
          </a:p>
          <a:p>
            <a:pPr marL="457200" lvl="0" indent="-457200" algn="l" rtl="0">
              <a:lnSpc>
                <a:spcPct val="100000"/>
              </a:lnSpc>
              <a:spcBef>
                <a:spcPts val="0"/>
              </a:spcBef>
              <a:spcAft>
                <a:spcPts val="0"/>
              </a:spcAft>
              <a:buSzPts val="3800"/>
              <a:buFont typeface="Arial"/>
              <a:buChar char="●"/>
            </a:pPr>
            <a:r>
              <a:rPr lang="en-US" sz="3800">
                <a:latin typeface="Arial"/>
                <a:ea typeface="Arial"/>
                <a:cs typeface="Arial"/>
                <a:sym typeface="Arial"/>
              </a:rPr>
              <a:t>In 2017, in the US, 462 to 530 Transgender and Nonbinary (TGNB) individuals obtained abortions</a:t>
            </a:r>
            <a:endParaRPr sz="3800">
              <a:latin typeface="Arial"/>
              <a:ea typeface="Arial"/>
              <a:cs typeface="Arial"/>
              <a:sym typeface="Arial"/>
            </a:endParaRPr>
          </a:p>
          <a:p>
            <a:pPr marL="457200" lvl="0" indent="-457200" algn="l" rtl="0">
              <a:lnSpc>
                <a:spcPct val="100000"/>
              </a:lnSpc>
              <a:spcBef>
                <a:spcPts val="0"/>
              </a:spcBef>
              <a:spcAft>
                <a:spcPts val="0"/>
              </a:spcAft>
              <a:buSzPts val="3800"/>
              <a:buFont typeface="Arial"/>
              <a:buChar char="●"/>
            </a:pPr>
            <a:r>
              <a:rPr lang="en-US" sz="3800">
                <a:latin typeface="Arial"/>
                <a:ea typeface="Arial"/>
                <a:cs typeface="Arial"/>
                <a:sym typeface="Arial"/>
              </a:rPr>
              <a:t>Pay attention to the language that the person uses to describe their body/parts</a:t>
            </a:r>
            <a:endParaRPr sz="3800">
              <a:latin typeface="Arial"/>
              <a:ea typeface="Arial"/>
              <a:cs typeface="Arial"/>
              <a:sym typeface="Arial"/>
            </a:endParaRPr>
          </a:p>
          <a:p>
            <a:pPr marL="914400" lvl="1" indent="-469900" algn="l" rtl="0">
              <a:lnSpc>
                <a:spcPct val="100000"/>
              </a:lnSpc>
              <a:spcBef>
                <a:spcPts val="0"/>
              </a:spcBef>
              <a:spcAft>
                <a:spcPts val="0"/>
              </a:spcAft>
              <a:buSzPts val="3800"/>
              <a:buFont typeface="Arial"/>
              <a:buChar char="○"/>
            </a:pPr>
            <a:r>
              <a:rPr lang="en-US" sz="3800">
                <a:latin typeface="Arial"/>
                <a:ea typeface="Arial"/>
                <a:cs typeface="Arial"/>
                <a:sym typeface="Arial"/>
              </a:rPr>
              <a:t>Reflect that language when speaking to them</a:t>
            </a:r>
            <a:endParaRPr sz="3800">
              <a:latin typeface="Arial"/>
              <a:ea typeface="Arial"/>
              <a:cs typeface="Arial"/>
              <a:sym typeface="Arial"/>
            </a:endParaRPr>
          </a:p>
          <a:p>
            <a:pPr marL="914400" lvl="1" indent="-469900" algn="l" rtl="0">
              <a:lnSpc>
                <a:spcPct val="100000"/>
              </a:lnSpc>
              <a:spcBef>
                <a:spcPts val="0"/>
              </a:spcBef>
              <a:spcAft>
                <a:spcPts val="0"/>
              </a:spcAft>
              <a:buSzPts val="3800"/>
              <a:buFont typeface="Arial"/>
              <a:buChar char="○"/>
            </a:pPr>
            <a:r>
              <a:rPr lang="en-US" sz="3800">
                <a:latin typeface="Arial"/>
                <a:ea typeface="Arial"/>
                <a:cs typeface="Arial"/>
                <a:sym typeface="Arial"/>
              </a:rPr>
              <a:t>When in doubt, just ask</a:t>
            </a:r>
            <a:endParaRPr sz="3800">
              <a:latin typeface="Arial"/>
              <a:ea typeface="Arial"/>
              <a:cs typeface="Arial"/>
              <a:sym typeface="Arial"/>
            </a:endParaRPr>
          </a:p>
          <a:p>
            <a:pPr marL="457200" lvl="0" indent="-457200" algn="l" rtl="0">
              <a:lnSpc>
                <a:spcPct val="100000"/>
              </a:lnSpc>
              <a:spcBef>
                <a:spcPts val="0"/>
              </a:spcBef>
              <a:spcAft>
                <a:spcPts val="0"/>
              </a:spcAft>
              <a:buSzPts val="3800"/>
              <a:buFont typeface="Arial"/>
              <a:buChar char="●"/>
            </a:pPr>
            <a:r>
              <a:rPr lang="en-US" sz="3800">
                <a:latin typeface="Arial"/>
                <a:ea typeface="Arial"/>
                <a:cs typeface="Arial"/>
                <a:sym typeface="Arial"/>
              </a:rPr>
              <a:t>When providing abortions to TGNB individuals, it is paramount to use the correct pronouns - always follow their lead</a:t>
            </a:r>
            <a:endParaRPr sz="3800">
              <a:latin typeface="Arial"/>
              <a:ea typeface="Arial"/>
              <a:cs typeface="Arial"/>
              <a:sym typeface="Arial"/>
            </a:endParaRPr>
          </a:p>
          <a:p>
            <a:pPr marL="457200" lvl="0" indent="-457200" algn="l" rtl="0">
              <a:lnSpc>
                <a:spcPct val="100000"/>
              </a:lnSpc>
              <a:spcBef>
                <a:spcPts val="0"/>
              </a:spcBef>
              <a:spcAft>
                <a:spcPts val="0"/>
              </a:spcAft>
              <a:buSzPts val="3800"/>
              <a:buFont typeface="Arial"/>
              <a:buChar char="●"/>
            </a:pPr>
            <a:r>
              <a:rPr lang="en-US" sz="3800">
                <a:latin typeface="Arial"/>
                <a:ea typeface="Arial"/>
                <a:cs typeface="Arial"/>
                <a:sym typeface="Arial"/>
              </a:rPr>
              <a:t>To build comfort and ease, share your pronouns as well</a:t>
            </a:r>
            <a:endParaRPr sz="3800">
              <a:latin typeface="Arial"/>
              <a:ea typeface="Arial"/>
              <a:cs typeface="Arial"/>
              <a:sym typeface="Arial"/>
            </a:endParaRPr>
          </a:p>
        </p:txBody>
      </p:sp>
      <p:sp>
        <p:nvSpPr>
          <p:cNvPr id="285" name="Google Shape;285;g2dcadbdea7e_1_0"/>
          <p:cNvSpPr txBox="1"/>
          <p:nvPr/>
        </p:nvSpPr>
        <p:spPr>
          <a:xfrm>
            <a:off x="14377200" y="9390175"/>
            <a:ext cx="3024300" cy="619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(Jones, 2020)</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e16acbb608_0_26"/>
          <p:cNvSpPr txBox="1">
            <a:spLocks noGrp="1"/>
          </p:cNvSpPr>
          <p:nvPr>
            <p:ph type="title"/>
          </p:nvPr>
        </p:nvSpPr>
        <p:spPr>
          <a:xfrm>
            <a:off x="2590658" y="5234900"/>
            <a:ext cx="13106700" cy="37056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4000"/>
              <a:buNone/>
            </a:pPr>
            <a:r>
              <a:rPr lang="en-US" sz="8400">
                <a:solidFill>
                  <a:srgbClr val="357499"/>
                </a:solidFill>
                <a:latin typeface="Arial"/>
                <a:ea typeface="Arial"/>
                <a:cs typeface="Arial"/>
                <a:sym typeface="Arial"/>
              </a:rPr>
              <a:t>Model Activity: Case Reflection</a:t>
            </a:r>
            <a:endParaRPr sz="8400"/>
          </a:p>
        </p:txBody>
      </p:sp>
      <p:pic>
        <p:nvPicPr>
          <p:cNvPr id="292" name="Google Shape;292;g2e16acbb608_0_26"/>
          <p:cNvPicPr preferRelativeResize="0"/>
          <p:nvPr/>
        </p:nvPicPr>
        <p:blipFill rotWithShape="1">
          <a:blip r:embed="rId3">
            <a:alphaModFix/>
          </a:blip>
          <a:srcRect/>
          <a:stretch/>
        </p:blipFill>
        <p:spPr>
          <a:xfrm>
            <a:off x="5167301" y="1295176"/>
            <a:ext cx="7621375" cy="31356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dcadbdea7e_1_16"/>
          <p:cNvSpPr txBox="1">
            <a:spLocks noGrp="1"/>
          </p:cNvSpPr>
          <p:nvPr>
            <p:ph type="title"/>
          </p:nvPr>
        </p:nvSpPr>
        <p:spPr>
          <a:xfrm>
            <a:off x="3907825" y="225029"/>
            <a:ext cx="10472400" cy="1497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8400">
                <a:solidFill>
                  <a:srgbClr val="357499"/>
                </a:solidFill>
                <a:latin typeface="Arial"/>
                <a:ea typeface="Arial"/>
                <a:cs typeface="Arial"/>
                <a:sym typeface="Arial"/>
              </a:rPr>
              <a:t>Case Study - Sam</a:t>
            </a:r>
            <a:endParaRPr sz="8400"/>
          </a:p>
        </p:txBody>
      </p:sp>
      <p:sp>
        <p:nvSpPr>
          <p:cNvPr id="299" name="Google Shape;299;g2dcadbdea7e_1_16"/>
          <p:cNvSpPr txBox="1">
            <a:spLocks noGrp="1"/>
          </p:cNvSpPr>
          <p:nvPr>
            <p:ph type="body" idx="1"/>
          </p:nvPr>
        </p:nvSpPr>
        <p:spPr>
          <a:xfrm>
            <a:off x="1438375" y="2380750"/>
            <a:ext cx="15411300" cy="66597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1400"/>
              </a:spcBef>
              <a:spcAft>
                <a:spcPts val="0"/>
              </a:spcAft>
              <a:buClr>
                <a:schemeClr val="dk1"/>
              </a:buClr>
              <a:buSzPts val="1100"/>
              <a:buFont typeface="Arial"/>
              <a:buNone/>
            </a:pPr>
            <a:r>
              <a:rPr lang="en-US" sz="3800"/>
              <a:t>Sam (15) comes to see Dr. P today as a walk-in because they think they might be pregnant.  Sam identifies as non-binary, uses they/them pronouns, and has a uterus. Dr. P saw Sam a few months ago and provided them with birth control pills. Sam tells Dr. P they stopped taking the pills for fear that their mother would find them.   </a:t>
            </a:r>
            <a:endParaRPr sz="3800"/>
          </a:p>
          <a:p>
            <a:pPr marL="0" lvl="0" indent="0" algn="l" rtl="0">
              <a:lnSpc>
                <a:spcPct val="100000"/>
              </a:lnSpc>
              <a:spcBef>
                <a:spcPts val="1400"/>
              </a:spcBef>
              <a:spcAft>
                <a:spcPts val="0"/>
              </a:spcAft>
              <a:buClr>
                <a:schemeClr val="dk1"/>
              </a:buClr>
              <a:buSzPts val="1100"/>
              <a:buFont typeface="Arial"/>
              <a:buNone/>
            </a:pPr>
            <a:endParaRPr sz="3800"/>
          </a:p>
          <a:p>
            <a:pPr marL="0" lvl="0" indent="0" algn="l" rtl="0">
              <a:lnSpc>
                <a:spcPct val="100000"/>
              </a:lnSpc>
              <a:spcBef>
                <a:spcPts val="1400"/>
              </a:spcBef>
              <a:spcAft>
                <a:spcPts val="0"/>
              </a:spcAft>
              <a:buSzPts val="1800"/>
              <a:buNone/>
            </a:pPr>
            <a:r>
              <a:rPr lang="en-US" sz="3800"/>
              <a:t>Sam’s pregnancy test is positive.  They ask Dr. P for advice about what to do about the pregnancy.  </a:t>
            </a:r>
            <a:endParaRPr sz="3800"/>
          </a:p>
          <a:p>
            <a:pPr marL="0" lvl="0" indent="0" algn="l" rtl="0">
              <a:lnSpc>
                <a:spcPct val="100000"/>
              </a:lnSpc>
              <a:spcBef>
                <a:spcPts val="1400"/>
              </a:spcBef>
              <a:spcAft>
                <a:spcPts val="0"/>
              </a:spcAft>
              <a:buClr>
                <a:schemeClr val="dk1"/>
              </a:buClr>
              <a:buSzPts val="1100"/>
              <a:buFont typeface="Arial"/>
              <a:buNone/>
            </a:pPr>
            <a:endParaRPr sz="3800" b="1"/>
          </a:p>
          <a:p>
            <a:pPr marL="0" lvl="0" indent="0" algn="l" rtl="0">
              <a:lnSpc>
                <a:spcPct val="100000"/>
              </a:lnSpc>
              <a:spcBef>
                <a:spcPts val="1400"/>
              </a:spcBef>
              <a:spcAft>
                <a:spcPts val="0"/>
              </a:spcAft>
              <a:buClr>
                <a:schemeClr val="dk1"/>
              </a:buClr>
              <a:buSzPts val="1100"/>
              <a:buFont typeface="Arial"/>
              <a:buNone/>
            </a:pPr>
            <a:r>
              <a:rPr lang="en-US" sz="3800" b="1"/>
              <a:t>Note:  Dr. P became a parent when she was 16. Her daughter is now 15.</a:t>
            </a:r>
            <a:endParaRPr sz="3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dd4b94543d_0_22"/>
          <p:cNvSpPr txBox="1">
            <a:spLocks noGrp="1"/>
          </p:cNvSpPr>
          <p:nvPr>
            <p:ph type="body" idx="1"/>
          </p:nvPr>
        </p:nvSpPr>
        <p:spPr>
          <a:xfrm>
            <a:off x="683525" y="3750550"/>
            <a:ext cx="17373600" cy="1685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19"/>
              <a:buFont typeface="Arial"/>
              <a:buNone/>
            </a:pPr>
            <a:r>
              <a:rPr lang="en-US" sz="3800">
                <a:latin typeface="Arial"/>
                <a:ea typeface="Arial"/>
                <a:cs typeface="Arial"/>
                <a:sym typeface="Arial"/>
              </a:rPr>
              <a:t>While you are facilitating the dialogue about this case study, the following responses emerge from the participants: </a:t>
            </a:r>
            <a:endParaRPr sz="3800">
              <a:latin typeface="Arial"/>
              <a:ea typeface="Arial"/>
              <a:cs typeface="Arial"/>
              <a:sym typeface="Arial"/>
            </a:endParaRPr>
          </a:p>
        </p:txBody>
      </p:sp>
      <p:sp>
        <p:nvSpPr>
          <p:cNvPr id="306" name="Google Shape;306;g2dd4b94543d_0_22"/>
          <p:cNvSpPr txBox="1"/>
          <p:nvPr/>
        </p:nvSpPr>
        <p:spPr>
          <a:xfrm>
            <a:off x="1166825" y="559275"/>
            <a:ext cx="16407000" cy="2330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8400" b="0" i="0" u="none" strike="noStrike" cap="none">
                <a:solidFill>
                  <a:srgbClr val="357499"/>
                </a:solidFill>
                <a:latin typeface="Arial"/>
                <a:ea typeface="Arial"/>
                <a:cs typeface="Arial"/>
                <a:sym typeface="Arial"/>
              </a:rPr>
              <a:t>Processing Challenging Responses</a:t>
            </a:r>
            <a:endParaRPr sz="8400" b="0" i="0" u="none" strike="noStrike" cap="none">
              <a:solidFill>
                <a:srgbClr val="357499"/>
              </a:solidFill>
              <a:latin typeface="Arial"/>
              <a:ea typeface="Arial"/>
              <a:cs typeface="Arial"/>
              <a:sym typeface="Arial"/>
            </a:endParaRPr>
          </a:p>
        </p:txBody>
      </p:sp>
      <p:sp>
        <p:nvSpPr>
          <p:cNvPr id="307" name="Google Shape;307;g2dd4b94543d_0_22"/>
          <p:cNvSpPr txBox="1"/>
          <p:nvPr/>
        </p:nvSpPr>
        <p:spPr>
          <a:xfrm>
            <a:off x="632475" y="5655750"/>
            <a:ext cx="17469000" cy="1536900"/>
          </a:xfrm>
          <a:prstGeom prst="rect">
            <a:avLst/>
          </a:prstGeom>
          <a:noFill/>
          <a:ln>
            <a:noFill/>
          </a:ln>
        </p:spPr>
        <p:txBody>
          <a:bodyPr spcFirstLastPara="1" wrap="square" lIns="91425" tIns="91425" rIns="91425" bIns="91425" anchor="t" anchorCtr="0">
            <a:noAutofit/>
          </a:bodyPr>
          <a:lstStyle/>
          <a:p>
            <a:pPr marL="914400" lvl="0" indent="-469900" algn="l" rtl="0">
              <a:lnSpc>
                <a:spcPct val="115000"/>
              </a:lnSpc>
              <a:spcBef>
                <a:spcPts val="0"/>
              </a:spcBef>
              <a:spcAft>
                <a:spcPts val="0"/>
              </a:spcAft>
              <a:buClr>
                <a:schemeClr val="dk1"/>
              </a:buClr>
              <a:buSzPts val="3800"/>
              <a:buAutoNum type="arabicPeriod"/>
            </a:pPr>
            <a:r>
              <a:rPr lang="en-US" sz="3800">
                <a:solidFill>
                  <a:schemeClr val="dk1"/>
                </a:solidFill>
              </a:rPr>
              <a:t>“If the pregnant person had access to contraception, they should not be able to have an abortion.”</a:t>
            </a:r>
            <a:endParaRPr sz="3200">
              <a:solidFill>
                <a:schemeClr val="dk1"/>
              </a:solidFill>
              <a:latin typeface="Calibri"/>
              <a:ea typeface="Calibri"/>
              <a:cs typeface="Calibri"/>
              <a:sym typeface="Calibri"/>
            </a:endParaRPr>
          </a:p>
        </p:txBody>
      </p:sp>
      <p:sp>
        <p:nvSpPr>
          <p:cNvPr id="308" name="Google Shape;308;g2dd4b94543d_0_22"/>
          <p:cNvSpPr txBox="1"/>
          <p:nvPr/>
        </p:nvSpPr>
        <p:spPr>
          <a:xfrm>
            <a:off x="683525" y="7192650"/>
            <a:ext cx="17373600" cy="878100"/>
          </a:xfrm>
          <a:prstGeom prst="rect">
            <a:avLst/>
          </a:prstGeom>
          <a:noFill/>
          <a:ln>
            <a:noFill/>
          </a:ln>
        </p:spPr>
        <p:txBody>
          <a:bodyPr spcFirstLastPara="1" wrap="square" lIns="91425" tIns="91425" rIns="91425" bIns="91425" anchor="t" anchorCtr="0">
            <a:noAutofit/>
          </a:bodyPr>
          <a:lstStyle/>
          <a:p>
            <a:pPr marL="914400" lvl="0" indent="-469900" algn="l" rtl="0">
              <a:lnSpc>
                <a:spcPct val="115000"/>
              </a:lnSpc>
              <a:spcBef>
                <a:spcPts val="1000"/>
              </a:spcBef>
              <a:spcAft>
                <a:spcPts val="0"/>
              </a:spcAft>
              <a:buClr>
                <a:schemeClr val="dk1"/>
              </a:buClr>
              <a:buSzPts val="3800"/>
              <a:buAutoNum type="arabicPeriod" startAt="2"/>
            </a:pPr>
            <a:r>
              <a:rPr lang="en-US" sz="3800">
                <a:solidFill>
                  <a:schemeClr val="dk1"/>
                </a:solidFill>
              </a:rPr>
              <a:t> “Sam needs to tell </a:t>
            </a:r>
            <a:r>
              <a:rPr lang="en-US" sz="3800" b="1">
                <a:solidFill>
                  <a:schemeClr val="dk1"/>
                </a:solidFill>
              </a:rPr>
              <a:t>her </a:t>
            </a:r>
            <a:r>
              <a:rPr lang="en-US" sz="3800">
                <a:solidFill>
                  <a:schemeClr val="dk1"/>
                </a:solidFill>
              </a:rPr>
              <a:t>parents so </a:t>
            </a:r>
            <a:r>
              <a:rPr lang="en-US" sz="3800" b="1">
                <a:solidFill>
                  <a:schemeClr val="dk1"/>
                </a:solidFill>
              </a:rPr>
              <a:t>she</a:t>
            </a:r>
            <a:r>
              <a:rPr lang="en-US" sz="3800">
                <a:solidFill>
                  <a:schemeClr val="dk1"/>
                </a:solidFill>
              </a:rPr>
              <a:t> can decide what to do.”</a:t>
            </a:r>
            <a:endParaRPr sz="3200">
              <a:solidFill>
                <a:schemeClr val="dk1"/>
              </a:solidFill>
              <a:latin typeface="Calibri"/>
              <a:ea typeface="Calibri"/>
              <a:cs typeface="Calibri"/>
              <a:sym typeface="Calibri"/>
            </a:endParaRPr>
          </a:p>
        </p:txBody>
      </p:sp>
      <p:sp>
        <p:nvSpPr>
          <p:cNvPr id="309" name="Google Shape;309;g2dd4b94543d_0_22"/>
          <p:cNvSpPr txBox="1"/>
          <p:nvPr/>
        </p:nvSpPr>
        <p:spPr>
          <a:xfrm>
            <a:off x="663850" y="8415675"/>
            <a:ext cx="17373600" cy="1536900"/>
          </a:xfrm>
          <a:prstGeom prst="rect">
            <a:avLst/>
          </a:prstGeom>
          <a:noFill/>
          <a:ln>
            <a:noFill/>
          </a:ln>
        </p:spPr>
        <p:txBody>
          <a:bodyPr spcFirstLastPara="1" wrap="square" lIns="91425" tIns="91425" rIns="91425" bIns="91425" anchor="t" anchorCtr="0">
            <a:noAutofit/>
          </a:bodyPr>
          <a:lstStyle/>
          <a:p>
            <a:pPr marL="914400" lvl="0" indent="-469900" algn="l" rtl="0">
              <a:lnSpc>
                <a:spcPct val="115000"/>
              </a:lnSpc>
              <a:spcBef>
                <a:spcPts val="1000"/>
              </a:spcBef>
              <a:spcAft>
                <a:spcPts val="0"/>
              </a:spcAft>
              <a:buClr>
                <a:schemeClr val="dk1"/>
              </a:buClr>
              <a:buSzPts val="3800"/>
              <a:buAutoNum type="arabicPeriod" startAt="3"/>
            </a:pPr>
            <a:r>
              <a:rPr lang="en-US" sz="3800">
                <a:solidFill>
                  <a:schemeClr val="dk1"/>
                </a:solidFill>
              </a:rPr>
              <a:t> “Sam is kind of weird because </a:t>
            </a:r>
            <a:r>
              <a:rPr lang="en-US" sz="3800" b="1">
                <a:solidFill>
                  <a:schemeClr val="dk1"/>
                </a:solidFill>
              </a:rPr>
              <a:t>she</a:t>
            </a:r>
            <a:r>
              <a:rPr lang="en-US" sz="3800">
                <a:solidFill>
                  <a:schemeClr val="dk1"/>
                </a:solidFill>
              </a:rPr>
              <a:t> identifies as non-binary – whatever that means.”</a:t>
            </a:r>
            <a:endParaRPr sz="3200">
              <a:solidFill>
                <a:schemeClr val="dk1"/>
              </a:solidFill>
              <a:latin typeface="Calibri"/>
              <a:ea typeface="Calibri"/>
              <a:cs typeface="Calibri"/>
              <a:sym typeface="Calibri"/>
            </a:endParaRPr>
          </a:p>
          <a:p>
            <a:pPr marL="0" lvl="0" indent="0" algn="l" rtl="0">
              <a:spcBef>
                <a:spcPts val="1000"/>
              </a:spcBef>
              <a:spcAft>
                <a:spcPts val="0"/>
              </a:spcAft>
              <a:buNone/>
            </a:pP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p:nvPr/>
        </p:nvSpPr>
        <p:spPr>
          <a:xfrm>
            <a:off x="1714500" y="966300"/>
            <a:ext cx="14859000" cy="2462700"/>
          </a:xfrm>
          <a:prstGeom prst="rect">
            <a:avLst/>
          </a:prstGeom>
          <a:noFill/>
          <a:ln>
            <a:noFill/>
          </a:ln>
        </p:spPr>
        <p:txBody>
          <a:bodyPr spcFirstLastPara="1" wrap="square" lIns="91425" tIns="45700" rIns="91425" bIns="45700" anchor="t" anchorCtr="0">
            <a:spAutoFit/>
          </a:bodyPr>
          <a:lstStyle/>
          <a:p>
            <a:pPr marL="0" marR="0" lvl="0" indent="0" algn="ctr" rtl="0">
              <a:lnSpc>
                <a:spcPct val="91666"/>
              </a:lnSpc>
              <a:spcBef>
                <a:spcPts val="0"/>
              </a:spcBef>
              <a:spcAft>
                <a:spcPts val="0"/>
              </a:spcAft>
              <a:buClr>
                <a:srgbClr val="000000"/>
              </a:buClr>
              <a:buSzPts val="9600"/>
              <a:buFont typeface="Arial"/>
              <a:buNone/>
            </a:pPr>
            <a:r>
              <a:rPr lang="en-US" sz="8400" b="0" i="0" u="none" strike="noStrike" cap="none">
                <a:solidFill>
                  <a:srgbClr val="357499"/>
                </a:solidFill>
                <a:latin typeface="Arial"/>
                <a:ea typeface="Arial"/>
                <a:cs typeface="Arial"/>
                <a:sym typeface="Arial"/>
              </a:rPr>
              <a:t>Summary/Reflections and Next Steps</a:t>
            </a:r>
            <a:endParaRPr sz="8400" b="0" i="0" u="none" strike="noStrike" cap="none">
              <a:solidFill>
                <a:srgbClr val="000000"/>
              </a:solidFill>
              <a:latin typeface="Arial"/>
              <a:ea typeface="Arial"/>
              <a:cs typeface="Arial"/>
              <a:sym typeface="Arial"/>
            </a:endParaRPr>
          </a:p>
        </p:txBody>
      </p:sp>
      <p:sp>
        <p:nvSpPr>
          <p:cNvPr id="316" name="Google Shape;316;p19"/>
          <p:cNvSpPr txBox="1"/>
          <p:nvPr/>
        </p:nvSpPr>
        <p:spPr>
          <a:xfrm>
            <a:off x="1353000" y="4584823"/>
            <a:ext cx="15582000" cy="21036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3800"/>
              <a:buFont typeface="Arial"/>
              <a:buAutoNum type="arabicPeriod"/>
            </a:pPr>
            <a:r>
              <a:rPr lang="en-US" sz="3800" b="0" i="0" u="none" strike="noStrike" cap="none">
                <a:solidFill>
                  <a:srgbClr val="000000"/>
                </a:solidFill>
                <a:latin typeface="Arial"/>
                <a:ea typeface="Arial"/>
                <a:cs typeface="Arial"/>
                <a:sym typeface="Arial"/>
              </a:rPr>
              <a:t>One thing I have learned…</a:t>
            </a:r>
            <a:endParaRPr sz="3800" b="0" i="0" u="none" strike="noStrike" cap="none">
              <a:solidFill>
                <a:srgbClr val="000000"/>
              </a:solidFill>
              <a:latin typeface="Arial"/>
              <a:ea typeface="Arial"/>
              <a:cs typeface="Arial"/>
              <a:sym typeface="Arial"/>
            </a:endParaRPr>
          </a:p>
          <a:p>
            <a:pPr marL="457200" marR="0" lvl="0" indent="-457200" algn="l" rtl="0">
              <a:lnSpc>
                <a:spcPct val="100000"/>
              </a:lnSpc>
              <a:spcBef>
                <a:spcPts val="1000"/>
              </a:spcBef>
              <a:spcAft>
                <a:spcPts val="0"/>
              </a:spcAft>
              <a:buClr>
                <a:srgbClr val="000000"/>
              </a:buClr>
              <a:buSzPts val="3800"/>
              <a:buFont typeface="Arial"/>
              <a:buAutoNum type="arabicPeriod"/>
            </a:pPr>
            <a:r>
              <a:rPr lang="en-US" sz="3800" b="0" i="0" u="none" strike="noStrike" cap="none">
                <a:solidFill>
                  <a:srgbClr val="000000"/>
                </a:solidFill>
                <a:latin typeface="Arial"/>
                <a:ea typeface="Arial"/>
                <a:cs typeface="Arial"/>
                <a:sym typeface="Arial"/>
              </a:rPr>
              <a:t>One thing I will do differently…</a:t>
            </a:r>
            <a:endParaRPr sz="3800" b="0" i="0" u="none" strike="noStrike" cap="none">
              <a:solidFill>
                <a:srgbClr val="000000"/>
              </a:solidFill>
              <a:latin typeface="Arial"/>
              <a:ea typeface="Arial"/>
              <a:cs typeface="Arial"/>
              <a:sym typeface="Arial"/>
            </a:endParaRPr>
          </a:p>
          <a:p>
            <a:pPr marL="457200" marR="0" lvl="0" indent="-457200" algn="l" rtl="0">
              <a:lnSpc>
                <a:spcPct val="100000"/>
              </a:lnSpc>
              <a:spcBef>
                <a:spcPts val="1000"/>
              </a:spcBef>
              <a:spcAft>
                <a:spcPts val="1000"/>
              </a:spcAft>
              <a:buClr>
                <a:srgbClr val="000000"/>
              </a:buClr>
              <a:buSzPts val="3800"/>
              <a:buFont typeface="Arial"/>
              <a:buAutoNum type="arabicPeriod"/>
            </a:pPr>
            <a:r>
              <a:rPr lang="en-US" sz="3800" b="0" i="0" u="none" strike="noStrike" cap="none">
                <a:solidFill>
                  <a:srgbClr val="000000"/>
                </a:solidFill>
                <a:latin typeface="Arial"/>
                <a:ea typeface="Arial"/>
                <a:cs typeface="Arial"/>
                <a:sym typeface="Arial"/>
              </a:rPr>
              <a:t>To prepare to facilitate Values Clarification conversations I will…</a:t>
            </a:r>
            <a:endParaRPr sz="38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793386" y="369778"/>
            <a:ext cx="12344400" cy="1988345"/>
          </a:xfrm>
          <a:prstGeom prst="rect">
            <a:avLst/>
          </a:prstGeom>
          <a:noFill/>
          <a:ln>
            <a:noFill/>
          </a:ln>
        </p:spPr>
        <p:txBody>
          <a:bodyPr spcFirstLastPara="1" wrap="square" lIns="137150" tIns="68575" rIns="137150" bIns="68575" anchor="ctr" anchorCtr="0">
            <a:normAutofit/>
          </a:bodyPr>
          <a:lstStyle/>
          <a:p>
            <a:pPr marL="0" marR="0" lvl="0" indent="0" algn="l" rtl="0">
              <a:lnSpc>
                <a:spcPct val="80000"/>
              </a:lnSpc>
              <a:spcBef>
                <a:spcPts val="0"/>
              </a:spcBef>
              <a:spcAft>
                <a:spcPts val="0"/>
              </a:spcAft>
              <a:buClr>
                <a:srgbClr val="1430C0"/>
              </a:buClr>
              <a:buSzPts val="6000"/>
              <a:buFont typeface="Arial"/>
              <a:buNone/>
            </a:pPr>
            <a:r>
              <a:rPr lang="en-US" sz="9600" b="0" i="0" u="none" strike="noStrike" cap="none">
                <a:solidFill>
                  <a:srgbClr val="357499"/>
                </a:solidFill>
                <a:latin typeface="Arial"/>
                <a:ea typeface="Arial"/>
                <a:cs typeface="Arial"/>
                <a:sym typeface="Arial"/>
              </a:rPr>
              <a:t>About Us</a:t>
            </a:r>
            <a:endParaRPr sz="9600" b="0" i="0" u="none" strike="noStrike" cap="none">
              <a:solidFill>
                <a:srgbClr val="357499"/>
              </a:solidFill>
              <a:latin typeface="Arial"/>
              <a:ea typeface="Arial"/>
              <a:cs typeface="Arial"/>
              <a:sym typeface="Arial"/>
            </a:endParaRPr>
          </a:p>
        </p:txBody>
      </p:sp>
      <p:sp>
        <p:nvSpPr>
          <p:cNvPr id="119" name="Google Shape;119;p4"/>
          <p:cNvSpPr txBox="1"/>
          <p:nvPr/>
        </p:nvSpPr>
        <p:spPr>
          <a:xfrm>
            <a:off x="11889249" y="9550717"/>
            <a:ext cx="6172200" cy="547688"/>
          </a:xfrm>
          <a:prstGeom prst="rect">
            <a:avLst/>
          </a:prstGeom>
          <a:noFill/>
          <a:ln>
            <a:noFill/>
          </a:ln>
        </p:spPr>
        <p:txBody>
          <a:bodyPr spcFirstLastPara="1" wrap="square" lIns="137150" tIns="68575" rIns="137150" bIns="6857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1430C0"/>
                </a:solidFill>
                <a:latin typeface="Arial"/>
                <a:ea typeface="Arial"/>
                <a:cs typeface="Arial"/>
                <a:sym typeface="Arial"/>
              </a:rPr>
              <a:t>3</a:t>
            </a:fld>
            <a:endParaRPr sz="1800" b="0" i="0" u="none" strike="noStrike" cap="none">
              <a:solidFill>
                <a:srgbClr val="1430C0"/>
              </a:solidFill>
              <a:latin typeface="Arial"/>
              <a:ea typeface="Arial"/>
              <a:cs typeface="Arial"/>
              <a:sym typeface="Arial"/>
            </a:endParaRPr>
          </a:p>
        </p:txBody>
      </p:sp>
      <p:sp>
        <p:nvSpPr>
          <p:cNvPr id="123" name="Google Shape;123;p4"/>
          <p:cNvSpPr txBox="1"/>
          <p:nvPr/>
        </p:nvSpPr>
        <p:spPr>
          <a:xfrm>
            <a:off x="10539497" y="8070272"/>
            <a:ext cx="5818800" cy="307736"/>
          </a:xfrm>
          <a:prstGeom prst="rect">
            <a:avLst/>
          </a:prstGeom>
          <a:solidFill>
            <a:srgbClr val="DDD9C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endParaRPr sz="1400" b="0" i="0" u="none" strike="noStrike" cap="none" dirty="0">
              <a:solidFill>
                <a:srgbClr val="357499"/>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g2e1768ec750_1_6"/>
          <p:cNvPicPr preferRelativeResize="0"/>
          <p:nvPr/>
        </p:nvPicPr>
        <p:blipFill>
          <a:blip r:embed="rId3">
            <a:alphaModFix amt="10000"/>
          </a:blip>
          <a:stretch>
            <a:fillRect/>
          </a:stretch>
        </p:blipFill>
        <p:spPr>
          <a:xfrm>
            <a:off x="76200" y="-76200"/>
            <a:ext cx="18135600" cy="10287001"/>
          </a:xfrm>
          <a:prstGeom prst="rect">
            <a:avLst/>
          </a:prstGeom>
          <a:noFill/>
          <a:ln>
            <a:noFill/>
          </a:ln>
        </p:spPr>
      </p:pic>
      <p:sp>
        <p:nvSpPr>
          <p:cNvPr id="323" name="Google Shape;323;g2e1768ec750_1_6"/>
          <p:cNvSpPr txBox="1">
            <a:spLocks noGrp="1"/>
          </p:cNvSpPr>
          <p:nvPr>
            <p:ph type="title"/>
          </p:nvPr>
        </p:nvSpPr>
        <p:spPr>
          <a:xfrm>
            <a:off x="3457950" y="3738000"/>
            <a:ext cx="11372100" cy="2811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000"/>
              <a:buNone/>
            </a:pPr>
            <a:r>
              <a:rPr lang="en-US" sz="13000">
                <a:solidFill>
                  <a:srgbClr val="357499"/>
                </a:solidFill>
                <a:latin typeface="Arial"/>
                <a:ea typeface="Arial"/>
                <a:cs typeface="Arial"/>
                <a:sym typeface="Arial"/>
              </a:rPr>
              <a:t>QUESTIONS?</a:t>
            </a:r>
            <a:endParaRPr sz="13000">
              <a:solidFill>
                <a:srgbClr val="357499"/>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29" name="Google Shape;329;p21"/>
          <p:cNvGrpSpPr/>
          <p:nvPr/>
        </p:nvGrpSpPr>
        <p:grpSpPr>
          <a:xfrm>
            <a:off x="439512" y="181401"/>
            <a:ext cx="17408992" cy="9472411"/>
            <a:chOff x="0" y="-28575"/>
            <a:chExt cx="4585054" cy="2494775"/>
          </a:xfrm>
        </p:grpSpPr>
        <p:sp>
          <p:nvSpPr>
            <p:cNvPr id="330" name="Google Shape;330;p21"/>
            <p:cNvSpPr/>
            <p:nvPr/>
          </p:nvSpPr>
          <p:spPr>
            <a:xfrm>
              <a:off x="0" y="0"/>
              <a:ext cx="4585054" cy="2466200"/>
            </a:xfrm>
            <a:custGeom>
              <a:avLst/>
              <a:gdLst/>
              <a:ahLst/>
              <a:cxnLst/>
              <a:rect l="l" t="t" r="r" b="b"/>
              <a:pathLst>
                <a:path w="4585054" h="2466200" extrusionOk="0">
                  <a:moveTo>
                    <a:pt x="0" y="0"/>
                  </a:moveTo>
                  <a:lnTo>
                    <a:pt x="4585054" y="0"/>
                  </a:lnTo>
                  <a:lnTo>
                    <a:pt x="4585054" y="2466200"/>
                  </a:lnTo>
                  <a:lnTo>
                    <a:pt x="0" y="2466200"/>
                  </a:lnTo>
                  <a:close/>
                </a:path>
              </a:pathLst>
            </a:custGeom>
            <a:solidFill>
              <a:srgbClr val="FDF8EC"/>
            </a:solidFill>
            <a:ln w="19050" cap="sq" cmpd="sng">
              <a:solidFill>
                <a:srgbClr val="000000"/>
              </a:solidFill>
              <a:prstDash val="solid"/>
              <a:miter lim="8000"/>
              <a:headEnd type="none" w="sm" len="sm"/>
              <a:tailEnd type="none" w="sm" len="sm"/>
            </a:ln>
          </p:spPr>
          <p:txBody>
            <a:bodyPr/>
            <a:lstStyle/>
            <a:p>
              <a:endParaRPr lang="en-US"/>
            </a:p>
          </p:txBody>
        </p:sp>
        <p:sp>
          <p:nvSpPr>
            <p:cNvPr id="331" name="Google Shape;331;p21"/>
            <p:cNvSpPr txBox="1"/>
            <p:nvPr/>
          </p:nvSpPr>
          <p:spPr>
            <a:xfrm>
              <a:off x="0" y="-28575"/>
              <a:ext cx="4585054" cy="2494775"/>
            </a:xfrm>
            <a:prstGeom prst="rect">
              <a:avLst/>
            </a:prstGeom>
            <a:noFill/>
            <a:ln>
              <a:noFill/>
            </a:ln>
          </p:spPr>
          <p:txBody>
            <a:bodyPr spcFirstLastPara="1" wrap="square" lIns="50800" tIns="50800" rIns="50800" bIns="50800" anchor="ctr" anchorCtr="0">
              <a:noAutofit/>
            </a:bodyPr>
            <a:lstStyle/>
            <a:p>
              <a:pPr marL="0" marR="0" lvl="0" indent="0" algn="ctr" rtl="0">
                <a:lnSpc>
                  <a:spcPct val="1805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2" name="Google Shape;332;p21"/>
          <p:cNvSpPr txBox="1"/>
          <p:nvPr/>
        </p:nvSpPr>
        <p:spPr>
          <a:xfrm>
            <a:off x="925562" y="755692"/>
            <a:ext cx="5450100" cy="12930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699"/>
              <a:buFont typeface="Arial"/>
              <a:buNone/>
            </a:pPr>
            <a:r>
              <a:rPr lang="en-US" sz="8400" b="0" i="0" u="none" strike="noStrike" cap="none">
                <a:solidFill>
                  <a:srgbClr val="357499"/>
                </a:solidFill>
                <a:latin typeface="Arial"/>
                <a:ea typeface="Arial"/>
                <a:cs typeface="Arial"/>
                <a:sym typeface="Arial"/>
              </a:rPr>
              <a:t>Resources</a:t>
            </a:r>
            <a:endParaRPr sz="8400" b="0" i="0" u="none" strike="noStrike" cap="none">
              <a:solidFill>
                <a:srgbClr val="000000"/>
              </a:solidFill>
              <a:latin typeface="Arial"/>
              <a:ea typeface="Arial"/>
              <a:cs typeface="Arial"/>
              <a:sym typeface="Arial"/>
            </a:endParaRPr>
          </a:p>
        </p:txBody>
      </p:sp>
      <p:sp>
        <p:nvSpPr>
          <p:cNvPr id="333" name="Google Shape;333;p21"/>
          <p:cNvSpPr/>
          <p:nvPr/>
        </p:nvSpPr>
        <p:spPr>
          <a:xfrm>
            <a:off x="16902666" y="8605859"/>
            <a:ext cx="713268" cy="652441"/>
          </a:xfrm>
          <a:custGeom>
            <a:avLst/>
            <a:gdLst/>
            <a:ahLst/>
            <a:cxnLst/>
            <a:rect l="l" t="t" r="r" b="b"/>
            <a:pathLst>
              <a:path w="6350000" h="5808472" extrusionOk="0">
                <a:moveTo>
                  <a:pt x="3445764" y="5808472"/>
                </a:moveTo>
                <a:lnTo>
                  <a:pt x="2591689" y="4954397"/>
                </a:lnTo>
                <a:lnTo>
                  <a:pt x="4037965" y="3508121"/>
                </a:lnTo>
                <a:lnTo>
                  <a:pt x="0" y="3508121"/>
                </a:lnTo>
                <a:lnTo>
                  <a:pt x="0" y="2300224"/>
                </a:lnTo>
                <a:lnTo>
                  <a:pt x="4037838" y="2300224"/>
                </a:lnTo>
                <a:lnTo>
                  <a:pt x="2591689" y="854075"/>
                </a:lnTo>
                <a:lnTo>
                  <a:pt x="3445764" y="0"/>
                </a:lnTo>
                <a:lnTo>
                  <a:pt x="6350000" y="2904236"/>
                </a:lnTo>
                <a:lnTo>
                  <a:pt x="3445764" y="5808472"/>
                </a:lnTo>
                <a:close/>
              </a:path>
            </a:pathLst>
          </a:custGeom>
          <a:solidFill>
            <a:srgbClr val="F05335"/>
          </a:solidFill>
          <a:ln>
            <a:noFill/>
          </a:ln>
        </p:spPr>
        <p:txBody>
          <a:bodyPr/>
          <a:lstStyle/>
          <a:p>
            <a:endParaRPr lang="en-US"/>
          </a:p>
        </p:txBody>
      </p:sp>
      <p:sp>
        <p:nvSpPr>
          <p:cNvPr id="334" name="Google Shape;334;p21"/>
          <p:cNvSpPr txBox="1"/>
          <p:nvPr/>
        </p:nvSpPr>
        <p:spPr>
          <a:xfrm>
            <a:off x="1304700" y="2157188"/>
            <a:ext cx="15678600" cy="6837600"/>
          </a:xfrm>
          <a:prstGeom prst="rect">
            <a:avLst/>
          </a:prstGeom>
          <a:noFill/>
          <a:ln>
            <a:noFill/>
          </a:ln>
        </p:spPr>
        <p:txBody>
          <a:bodyPr spcFirstLastPara="1" wrap="square" lIns="91425" tIns="91425" rIns="91425" bIns="91425" anchor="t" anchorCtr="0">
            <a:noAutofit/>
          </a:bodyPr>
          <a:lstStyle/>
          <a:p>
            <a:pPr marL="457200" marR="0" lvl="0" indent="-482600" algn="l" rtl="0">
              <a:lnSpc>
                <a:spcPct val="200000"/>
              </a:lnSpc>
              <a:spcBef>
                <a:spcPts val="0"/>
              </a:spcBef>
              <a:spcAft>
                <a:spcPts val="0"/>
              </a:spcAft>
              <a:buClr>
                <a:schemeClr val="dk1"/>
              </a:buClr>
              <a:buSzPts val="4000"/>
              <a:buFont typeface="Calibri"/>
              <a:buAutoNum type="arabicPeriod"/>
            </a:pPr>
            <a:r>
              <a:rPr lang="en-US" sz="4000" dirty="0">
                <a:solidFill>
                  <a:schemeClr val="dk1"/>
                </a:solidFill>
                <a:latin typeface="Calibri"/>
                <a:ea typeface="Calibri"/>
                <a:cs typeface="Calibri"/>
                <a:sym typeface="Calibri"/>
              </a:rPr>
              <a:t>Tips and Tricks for Redirection Strategies</a:t>
            </a:r>
            <a:endParaRPr sz="4000" dirty="0">
              <a:solidFill>
                <a:schemeClr val="dk1"/>
              </a:solidFill>
              <a:latin typeface="Calibri"/>
              <a:ea typeface="Calibri"/>
              <a:cs typeface="Calibri"/>
              <a:sym typeface="Calibri"/>
            </a:endParaRPr>
          </a:p>
          <a:p>
            <a:pPr marL="457200" marR="0" lvl="0" indent="-482600" algn="l" rtl="0">
              <a:lnSpc>
                <a:spcPct val="200000"/>
              </a:lnSpc>
              <a:spcBef>
                <a:spcPts val="0"/>
              </a:spcBef>
              <a:spcAft>
                <a:spcPts val="0"/>
              </a:spcAft>
              <a:buClr>
                <a:schemeClr val="dk1"/>
              </a:buClr>
              <a:buSzPts val="4000"/>
              <a:buFont typeface="Calibri"/>
              <a:buAutoNum type="arabicPeriod"/>
            </a:pPr>
            <a:r>
              <a:rPr lang="en-US" sz="4000" b="0" i="0" u="none" strike="noStrike" cap="none" dirty="0">
                <a:solidFill>
                  <a:schemeClr val="dk1"/>
                </a:solidFill>
                <a:latin typeface="Calibri"/>
                <a:ea typeface="Calibri"/>
                <a:cs typeface="Calibri"/>
                <a:sym typeface="Calibri"/>
              </a:rPr>
              <a:t>Compendium of Values Statements</a:t>
            </a:r>
            <a:endParaRPr sz="4000" b="0" i="0" u="none" strike="noStrike" cap="none" dirty="0">
              <a:solidFill>
                <a:schemeClr val="dk1"/>
              </a:solidFill>
              <a:latin typeface="Calibri"/>
              <a:ea typeface="Calibri"/>
              <a:cs typeface="Calibri"/>
              <a:sym typeface="Calibri"/>
            </a:endParaRPr>
          </a:p>
          <a:p>
            <a:pPr marL="457200" marR="0" lvl="0" indent="-482600" algn="l" rtl="0">
              <a:lnSpc>
                <a:spcPct val="200000"/>
              </a:lnSpc>
              <a:spcBef>
                <a:spcPts val="0"/>
              </a:spcBef>
              <a:spcAft>
                <a:spcPts val="0"/>
              </a:spcAft>
              <a:buClr>
                <a:schemeClr val="dk1"/>
              </a:buClr>
              <a:buSzPts val="4000"/>
              <a:buFont typeface="Calibri"/>
              <a:buAutoNum type="arabicPeriod"/>
            </a:pPr>
            <a:r>
              <a:rPr lang="en-US" sz="4000" dirty="0">
                <a:solidFill>
                  <a:schemeClr val="dk1"/>
                </a:solidFill>
                <a:latin typeface="Calibri"/>
                <a:ea typeface="Calibri"/>
                <a:cs typeface="Calibri"/>
                <a:sym typeface="Calibri"/>
              </a:rPr>
              <a:t>Icebreakers</a:t>
            </a:r>
            <a:endParaRPr sz="4000" dirty="0">
              <a:solidFill>
                <a:schemeClr val="dk1"/>
              </a:solidFill>
              <a:latin typeface="Calibri"/>
              <a:ea typeface="Calibri"/>
              <a:cs typeface="Calibri"/>
              <a:sym typeface="Calibri"/>
            </a:endParaRPr>
          </a:p>
          <a:p>
            <a:pPr marL="457200" lvl="0" indent="-482600" algn="l" rtl="0">
              <a:lnSpc>
                <a:spcPct val="200000"/>
              </a:lnSpc>
              <a:spcBef>
                <a:spcPts val="0"/>
              </a:spcBef>
              <a:spcAft>
                <a:spcPts val="0"/>
              </a:spcAft>
              <a:buClr>
                <a:schemeClr val="dk1"/>
              </a:buClr>
              <a:buSzPts val="4000"/>
              <a:buFont typeface="Calibri"/>
              <a:buAutoNum type="arabicPeriod"/>
            </a:pPr>
            <a:r>
              <a:rPr lang="en-US" sz="4000" dirty="0">
                <a:solidFill>
                  <a:schemeClr val="dk1"/>
                </a:solidFill>
                <a:latin typeface="Calibri"/>
                <a:ea typeface="Calibri"/>
                <a:cs typeface="Calibri"/>
                <a:sym typeface="Calibri"/>
              </a:rPr>
              <a:t>RHAP </a:t>
            </a:r>
            <a:r>
              <a:rPr lang="en-US" sz="40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Values Clarification Workshop </a:t>
            </a:r>
            <a:endParaRPr sz="4000" dirty="0">
              <a:solidFill>
                <a:schemeClr val="dk1"/>
              </a:solidFill>
              <a:latin typeface="Calibri"/>
              <a:ea typeface="Calibri"/>
              <a:cs typeface="Calibri"/>
              <a:sym typeface="Calibri"/>
            </a:endParaRPr>
          </a:p>
          <a:p>
            <a:pPr marL="457200" marR="0" lvl="0" indent="-482600" algn="l" rtl="0">
              <a:lnSpc>
                <a:spcPct val="200000"/>
              </a:lnSpc>
              <a:spcBef>
                <a:spcPts val="0"/>
              </a:spcBef>
              <a:spcAft>
                <a:spcPts val="0"/>
              </a:spcAft>
              <a:buClr>
                <a:schemeClr val="dk1"/>
              </a:buClr>
              <a:buSzPts val="4000"/>
              <a:buFont typeface="Calibri"/>
              <a:buAutoNum type="arabicPeriod"/>
            </a:pPr>
            <a:r>
              <a:rPr lang="en-US" sz="4000" b="0" i="0" u="none" strike="noStrike" cap="none" dirty="0">
                <a:solidFill>
                  <a:schemeClr val="dk1"/>
                </a:solidFill>
                <a:latin typeface="Calibri"/>
                <a:ea typeface="Calibri"/>
                <a:cs typeface="Calibri"/>
                <a:sym typeface="Calibri"/>
              </a:rPr>
              <a:t>Facilitation Resources</a:t>
            </a:r>
            <a:endParaRPr sz="4000" b="0" i="0" u="none" strike="noStrike" cap="none" dirty="0">
              <a:solidFill>
                <a:schemeClr val="dk1"/>
              </a:solidFill>
              <a:latin typeface="Calibri"/>
              <a:ea typeface="Calibri"/>
              <a:cs typeface="Calibri"/>
              <a:sym typeface="Calibri"/>
            </a:endParaRPr>
          </a:p>
          <a:p>
            <a:pPr marL="457200" marR="0" lvl="0" indent="-482600" algn="l" rtl="0">
              <a:lnSpc>
                <a:spcPct val="200000"/>
              </a:lnSpc>
              <a:spcBef>
                <a:spcPts val="0"/>
              </a:spcBef>
              <a:spcAft>
                <a:spcPts val="0"/>
              </a:spcAft>
              <a:buClr>
                <a:schemeClr val="dk1"/>
              </a:buClr>
              <a:buSzPts val="4000"/>
              <a:buFont typeface="Calibri"/>
              <a:buAutoNum type="arabicPeriod"/>
            </a:pPr>
            <a:r>
              <a:rPr lang="en-US" sz="4000" b="0" i="0" u="none" strike="noStrike" cap="none" dirty="0">
                <a:solidFill>
                  <a:schemeClr val="dk1"/>
                </a:solidFill>
                <a:latin typeface="Calibri"/>
                <a:ea typeface="Calibri"/>
                <a:cs typeface="Calibri"/>
                <a:sym typeface="Calibri"/>
              </a:rPr>
              <a:t>References</a:t>
            </a:r>
            <a:endParaRPr sz="4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dffd6a7739_0_0"/>
          <p:cNvSpPr txBox="1"/>
          <p:nvPr/>
        </p:nvSpPr>
        <p:spPr>
          <a:xfrm>
            <a:off x="914400" y="155577"/>
            <a:ext cx="16459200" cy="18466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212121"/>
                </a:solidFill>
                <a:latin typeface="Roboto"/>
                <a:ea typeface="Roboto"/>
                <a:cs typeface="Roboto"/>
                <a:sym typeface="Roboto"/>
              </a:rPr>
              <a:t> </a:t>
            </a:r>
            <a:endParaRPr sz="14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6699"/>
              <a:buFont typeface="Arial"/>
              <a:buNone/>
            </a:pPr>
            <a:r>
              <a:rPr lang="en-US" sz="8400" b="0" i="0" u="none" strike="noStrike" cap="none" dirty="0">
                <a:solidFill>
                  <a:srgbClr val="357499"/>
                </a:solidFill>
                <a:latin typeface="Arial"/>
                <a:ea typeface="Arial"/>
                <a:cs typeface="Arial"/>
                <a:sym typeface="Arial"/>
              </a:rPr>
              <a:t>References</a:t>
            </a:r>
            <a:r>
              <a:rPr lang="en-US" sz="4400" b="0" i="0" u="none" strike="noStrike" cap="none" dirty="0">
                <a:solidFill>
                  <a:srgbClr val="212121"/>
                </a:solidFill>
                <a:latin typeface="Arial"/>
                <a:ea typeface="Arial"/>
                <a:cs typeface="Arial"/>
                <a:sym typeface="Arial"/>
              </a:rPr>
              <a:t> </a:t>
            </a:r>
            <a:r>
              <a:rPr lang="en-US" sz="1400" b="0" i="0" u="none" strike="noStrike" cap="none" dirty="0">
                <a:solidFill>
                  <a:srgbClr val="212121"/>
                </a:solidFill>
                <a:latin typeface="Arial"/>
                <a:ea typeface="Arial"/>
                <a:cs typeface="Arial"/>
                <a:sym typeface="Arial"/>
              </a:rPr>
              <a:t> </a:t>
            </a:r>
            <a:endParaRPr sz="140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1" name="Google Shape;341;g2dffd6a7739_0_0"/>
          <p:cNvSpPr txBox="1"/>
          <p:nvPr/>
        </p:nvSpPr>
        <p:spPr>
          <a:xfrm>
            <a:off x="812100" y="1689185"/>
            <a:ext cx="16561500" cy="824325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1900" b="0" i="0" u="none" strike="noStrike" cap="none" dirty="0">
                <a:solidFill>
                  <a:schemeClr val="dk1"/>
                </a:solidFill>
                <a:latin typeface="Arial"/>
                <a:ea typeface="Arial"/>
                <a:cs typeface="Arial"/>
                <a:sym typeface="Arial"/>
              </a:rPr>
              <a:t>Turner KL, Pearson E, George A, Andersen KL. Values clarification workshops to improve abortion knowledge, attitudes and intentions: a pre-post assessment in 12 countries. </a:t>
            </a:r>
            <a:r>
              <a:rPr lang="en-US" sz="1900" b="0" i="1" u="none" strike="noStrike" cap="none" dirty="0" err="1">
                <a:solidFill>
                  <a:schemeClr val="dk1"/>
                </a:solidFill>
                <a:latin typeface="Arial"/>
                <a:ea typeface="Arial"/>
                <a:cs typeface="Arial"/>
                <a:sym typeface="Arial"/>
              </a:rPr>
              <a:t>Reprod</a:t>
            </a:r>
            <a:r>
              <a:rPr lang="en-US" sz="1900" b="0" i="1" u="none" strike="noStrike" cap="none" dirty="0">
                <a:solidFill>
                  <a:schemeClr val="dk1"/>
                </a:solidFill>
                <a:latin typeface="Arial"/>
                <a:ea typeface="Arial"/>
                <a:cs typeface="Arial"/>
                <a:sym typeface="Arial"/>
              </a:rPr>
              <a:t> Health.</a:t>
            </a:r>
            <a:r>
              <a:rPr lang="en-US" sz="1900" b="0" i="0" u="none" strike="noStrike" cap="none" dirty="0">
                <a:solidFill>
                  <a:schemeClr val="dk1"/>
                </a:solidFill>
                <a:latin typeface="Arial"/>
                <a:ea typeface="Arial"/>
                <a:cs typeface="Arial"/>
                <a:sym typeface="Arial"/>
              </a:rPr>
              <a:t> 2018; 15: 40. 2018. </a:t>
            </a:r>
            <a:r>
              <a:rPr lang="en-US" sz="1900" b="0" i="0" u="sng" strike="noStrike" cap="none" dirty="0">
                <a:solidFill>
                  <a:schemeClr val="hlink"/>
                </a:solidFill>
                <a:latin typeface="Arial"/>
                <a:ea typeface="Arial"/>
                <a:cs typeface="Arial"/>
                <a:sym typeface="Arial"/>
                <a:hlinkClick r:id="rId3"/>
              </a:rPr>
              <a:t>https://doi.org/10.1186/s12978-018-0480-0</a:t>
            </a:r>
            <a:endParaRPr sz="1900" b="0" i="0" u="none" strike="noStrike" cap="none" dirty="0">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1900" b="0" i="0" u="none" strike="noStrike" cap="none" dirty="0">
              <a:solidFill>
                <a:srgbClr val="21212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900" b="0" i="0" u="none" strike="noStrike" cap="none" dirty="0" err="1">
                <a:solidFill>
                  <a:srgbClr val="212121"/>
                </a:solidFill>
                <a:latin typeface="Arial"/>
                <a:ea typeface="Arial"/>
                <a:cs typeface="Arial"/>
                <a:sym typeface="Arial"/>
              </a:rPr>
              <a:t>Prine</a:t>
            </a:r>
            <a:r>
              <a:rPr lang="en-US" sz="1900" b="0" i="0" u="none" strike="noStrike" cap="none" dirty="0">
                <a:solidFill>
                  <a:srgbClr val="212121"/>
                </a:solidFill>
                <a:latin typeface="Arial"/>
                <a:ea typeface="Arial"/>
                <a:cs typeface="Arial"/>
                <a:sym typeface="Arial"/>
              </a:rPr>
              <a:t> L, </a:t>
            </a:r>
            <a:r>
              <a:rPr lang="en-US" sz="1900" b="0" i="0" u="none" strike="noStrike" cap="none" dirty="0" err="1">
                <a:solidFill>
                  <a:srgbClr val="212121"/>
                </a:solidFill>
                <a:latin typeface="Arial"/>
                <a:ea typeface="Arial"/>
                <a:cs typeface="Arial"/>
                <a:sym typeface="Arial"/>
              </a:rPr>
              <a:t>Lesnewski</a:t>
            </a:r>
            <a:r>
              <a:rPr lang="en-US" sz="1900" b="0" i="0" u="none" strike="noStrike" cap="none" dirty="0">
                <a:solidFill>
                  <a:srgbClr val="212121"/>
                </a:solidFill>
                <a:latin typeface="Arial"/>
                <a:ea typeface="Arial"/>
                <a:cs typeface="Arial"/>
                <a:sym typeface="Arial"/>
              </a:rPr>
              <a:t> R, Bregman R. Integrating medical abortion into a residency practice. </a:t>
            </a:r>
            <a:r>
              <a:rPr lang="en-US" sz="1900" b="0" i="1" u="none" strike="noStrike" cap="none" dirty="0">
                <a:solidFill>
                  <a:srgbClr val="212121"/>
                </a:solidFill>
                <a:latin typeface="Arial"/>
                <a:ea typeface="Arial"/>
                <a:cs typeface="Arial"/>
                <a:sym typeface="Arial"/>
              </a:rPr>
              <a:t>Fam Med.</a:t>
            </a:r>
            <a:r>
              <a:rPr lang="en-US" sz="1900" b="0" i="0" u="none" strike="noStrike" cap="none" dirty="0">
                <a:solidFill>
                  <a:srgbClr val="212121"/>
                </a:solidFill>
                <a:latin typeface="Arial"/>
                <a:ea typeface="Arial"/>
                <a:cs typeface="Arial"/>
                <a:sym typeface="Arial"/>
              </a:rPr>
              <a:t> 2003; Jul-Aug;35(7):469-71.</a:t>
            </a:r>
            <a:r>
              <a:rPr lang="en-US" sz="1900" b="0" i="0" u="none" strike="noStrike" cap="none" dirty="0">
                <a:solidFill>
                  <a:schemeClr val="dk1"/>
                </a:solidFill>
                <a:latin typeface="Arial"/>
                <a:ea typeface="Arial"/>
                <a:cs typeface="Arial"/>
                <a:sym typeface="Arial"/>
              </a:rPr>
              <a:t> </a:t>
            </a:r>
            <a:r>
              <a:rPr lang="en-US" sz="1900" b="0" i="0" u="sng" strike="noStrike" cap="none" dirty="0">
                <a:solidFill>
                  <a:schemeClr val="hlink"/>
                </a:solidFill>
                <a:latin typeface="Arial"/>
                <a:ea typeface="Arial"/>
                <a:cs typeface="Arial"/>
                <a:sym typeface="Arial"/>
                <a:hlinkClick r:id="rId4"/>
              </a:rPr>
              <a:t>https://pubmed.ncbi.nlm.nih.gov/12861455/</a:t>
            </a:r>
            <a:endParaRPr sz="1900" b="0" i="0" u="sng" strike="noStrike" cap="none" dirty="0">
              <a:solidFill>
                <a:schemeClr val="hlink"/>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1900" b="0" i="0" u="none" strike="noStrike" cap="none" dirty="0">
              <a:solidFill>
                <a:srgbClr val="21212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1900" b="0" i="0" u="none" strike="noStrike" cap="none" dirty="0" err="1">
                <a:solidFill>
                  <a:srgbClr val="212121"/>
                </a:solidFill>
                <a:latin typeface="Arial"/>
                <a:ea typeface="Arial"/>
                <a:cs typeface="Arial"/>
                <a:sym typeface="Arial"/>
              </a:rPr>
              <a:t>Guiahi</a:t>
            </a:r>
            <a:r>
              <a:rPr lang="en-US" sz="1900" b="0" i="0" u="none" strike="noStrike" cap="none" dirty="0">
                <a:solidFill>
                  <a:srgbClr val="212121"/>
                </a:solidFill>
                <a:latin typeface="Arial"/>
                <a:ea typeface="Arial"/>
                <a:cs typeface="Arial"/>
                <a:sym typeface="Arial"/>
              </a:rPr>
              <a:t> M, Wilson C, Claymore E, Simonson K, </a:t>
            </a:r>
            <a:r>
              <a:rPr lang="en-US" sz="1900" b="0" i="0" u="none" strike="noStrike" cap="none" dirty="0" err="1">
                <a:solidFill>
                  <a:srgbClr val="212121"/>
                </a:solidFill>
                <a:latin typeface="Arial"/>
                <a:ea typeface="Arial"/>
                <a:cs typeface="Arial"/>
                <a:sym typeface="Arial"/>
              </a:rPr>
              <a:t>Steinauer</a:t>
            </a:r>
            <a:r>
              <a:rPr lang="en-US" sz="1900" b="0" i="0" u="none" strike="noStrike" cap="none" dirty="0">
                <a:solidFill>
                  <a:srgbClr val="212121"/>
                </a:solidFill>
                <a:latin typeface="Arial"/>
                <a:ea typeface="Arial"/>
                <a:cs typeface="Arial"/>
                <a:sym typeface="Arial"/>
              </a:rPr>
              <a:t> J. Influence of a values clarification workshop on residents training at Catholic Hospital programs. </a:t>
            </a:r>
            <a:r>
              <a:rPr lang="en-US" sz="1900" b="0" i="1" u="none" strike="noStrike" cap="none" dirty="0">
                <a:solidFill>
                  <a:srgbClr val="212121"/>
                </a:solidFill>
                <a:latin typeface="Arial"/>
                <a:ea typeface="Arial"/>
                <a:cs typeface="Arial"/>
                <a:sym typeface="Arial"/>
              </a:rPr>
              <a:t>Contraception: X</a:t>
            </a:r>
            <a:r>
              <a:rPr lang="en-US" sz="1900" b="0" i="0" u="none" strike="noStrike" cap="none" dirty="0">
                <a:solidFill>
                  <a:srgbClr val="212121"/>
                </a:solidFill>
                <a:latin typeface="Arial"/>
                <a:ea typeface="Arial"/>
                <a:cs typeface="Arial"/>
                <a:sym typeface="Arial"/>
              </a:rPr>
              <a:t>. 2021; 3. </a:t>
            </a:r>
            <a:r>
              <a:rPr lang="en-US" sz="1900" b="0" i="0" u="sng" strike="noStrike" cap="none" dirty="0">
                <a:solidFill>
                  <a:schemeClr val="hlink"/>
                </a:solidFill>
                <a:latin typeface="Arial"/>
                <a:ea typeface="Arial"/>
                <a:cs typeface="Arial"/>
                <a:sym typeface="Arial"/>
                <a:hlinkClick r:id="rId5"/>
              </a:rPr>
              <a:t>https://doi.org/10.1016/j.conx.2021.100054</a:t>
            </a:r>
            <a:r>
              <a:rPr lang="en-US" sz="1900" b="0" i="0" u="none" strike="noStrike" cap="none" dirty="0">
                <a:solidFill>
                  <a:srgbClr val="212121"/>
                </a:solidFill>
                <a:latin typeface="Arial"/>
                <a:ea typeface="Arial"/>
                <a:cs typeface="Arial"/>
                <a:sym typeface="Arial"/>
              </a:rPr>
              <a:t> </a:t>
            </a:r>
            <a:endParaRPr sz="1900" b="0" i="0" u="none" strike="noStrike" cap="none" dirty="0">
              <a:solidFill>
                <a:srgbClr val="21212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1900" b="0" i="0" u="none" strike="noStrike" cap="none" dirty="0">
              <a:solidFill>
                <a:srgbClr val="21212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1900" b="0" i="1"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Abortion attitude transformation: </a:t>
            </a:r>
            <a:r>
              <a:rPr lang="en-US" sz="1900" i="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 Values Clarification Toolkit For Humanitarian Audiences</a:t>
            </a:r>
            <a:r>
              <a:rPr lang="en-US" sz="1900" b="0" i="1"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en-US" sz="19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Ipas. 20</a:t>
            </a:r>
            <a:r>
              <a:rPr lang="en-US" sz="19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1</a:t>
            </a:r>
            <a:r>
              <a:rPr lang="en-US" sz="19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8. </a:t>
            </a:r>
            <a:r>
              <a:rPr lang="en-US" sz="1900" b="0" i="0" u="sng" strike="noStrike" cap="none" dirty="0">
                <a:solidFill>
                  <a:schemeClr val="hlink"/>
                </a:solidFill>
                <a:latin typeface="Arial"/>
                <a:ea typeface="Arial"/>
                <a:cs typeface="Arial"/>
                <a:sym typeface="Arial"/>
                <a:hlinkClick r:id="rId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https://www.ipas.org/wp-content/uploads/2023/05/VCATHS2E18-AbortionAttitudeTransformation-humanitarian-audiences-c.pdf</a:t>
            </a:r>
            <a:r>
              <a:rPr lang="en-US" sz="19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t>
            </a:r>
            <a:endParaRPr sz="1900" b="0" i="0" u="none" strike="noStrike" cap="none" dirty="0">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1900" b="0" i="0" u="none" strike="noStrike" cap="none" dirty="0">
              <a:solidFill>
                <a:srgbClr val="21212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900" b="0" i="0" u="none" strike="noStrike" cap="none" dirty="0">
                <a:solidFill>
                  <a:srgbClr val="212121"/>
                </a:solidFill>
                <a:latin typeface="Arial"/>
                <a:ea typeface="Arial"/>
                <a:cs typeface="Arial"/>
                <a:sym typeface="Arial"/>
              </a:rPr>
              <a:t>Calm Sage. </a:t>
            </a:r>
            <a:r>
              <a:rPr lang="en-US" sz="1900" b="0" i="1" u="none" strike="noStrike" cap="none" dirty="0">
                <a:solidFill>
                  <a:srgbClr val="212121"/>
                </a:solidFill>
                <a:latin typeface="Arial"/>
                <a:ea typeface="Arial"/>
                <a:cs typeface="Arial"/>
                <a:sym typeface="Arial"/>
              </a:rPr>
              <a:t>1 Minute Breathing Exercise| Mini Meditation | Simple Breathing Exercise | One Minute Breathe Bubble. </a:t>
            </a:r>
            <a:r>
              <a:rPr lang="en-US" sz="1900" b="0" i="0" u="none" strike="noStrike" cap="none" dirty="0">
                <a:solidFill>
                  <a:srgbClr val="212121"/>
                </a:solidFill>
                <a:latin typeface="Arial"/>
                <a:ea typeface="Arial"/>
                <a:cs typeface="Arial"/>
                <a:sym typeface="Arial"/>
              </a:rPr>
              <a:t>YouTube. June 4, 2020. Accessed May 22, 2024. </a:t>
            </a:r>
            <a:r>
              <a:rPr lang="en-US" sz="1900" b="0" i="0" u="sng" strike="noStrike" cap="none" dirty="0">
                <a:solidFill>
                  <a:schemeClr val="hlink"/>
                </a:solidFill>
                <a:latin typeface="Arial"/>
                <a:ea typeface="Arial"/>
                <a:cs typeface="Arial"/>
                <a:sym typeface="Arial"/>
                <a:hlinkClick r:id="rId7"/>
              </a:rPr>
              <a:t>https://tinyurl.com/4a9s5hea</a:t>
            </a:r>
            <a:r>
              <a:rPr lang="en-US" sz="1900" b="0" i="0" u="none" strike="noStrike" cap="none" dirty="0">
                <a:solidFill>
                  <a:srgbClr val="212121"/>
                </a:solidFill>
                <a:latin typeface="Arial"/>
                <a:ea typeface="Arial"/>
                <a:cs typeface="Arial"/>
                <a:sym typeface="Arial"/>
              </a:rPr>
              <a:t> </a:t>
            </a:r>
            <a:endParaRPr sz="19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900" b="0" i="0" u="none" strike="noStrike" cap="none" dirty="0">
              <a:solidFill>
                <a:srgbClr val="21212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1900" b="0" i="1" u="none" strike="noStrike" cap="none" dirty="0">
                <a:solidFill>
                  <a:schemeClr val="dk1"/>
                </a:solidFill>
                <a:latin typeface="Arial"/>
                <a:ea typeface="Arial"/>
                <a:cs typeface="Arial"/>
                <a:sym typeface="Arial"/>
              </a:rPr>
              <a:t>Safe Abortion: Technical And Policy Guidance For Health Systems</a:t>
            </a:r>
            <a:r>
              <a:rPr lang="en-US" sz="1900" b="0" i="0" u="none" strike="noStrike" cap="none" dirty="0">
                <a:solidFill>
                  <a:schemeClr val="dk1"/>
                </a:solidFill>
                <a:latin typeface="Arial"/>
                <a:ea typeface="Arial"/>
                <a:cs typeface="Arial"/>
                <a:sym typeface="Arial"/>
              </a:rPr>
              <a:t>. World Health Organization. 2012 </a:t>
            </a:r>
            <a:endParaRPr sz="1900" b="0" i="0" u="none" strike="noStrike" cap="none" dirty="0">
              <a:solidFill>
                <a:srgbClr val="21212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1900" b="0" i="0" u="none" strike="noStrike" cap="none" dirty="0">
              <a:solidFill>
                <a:srgbClr val="21212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1900" b="0" i="0" u="none" strike="noStrike" cap="none" dirty="0">
                <a:solidFill>
                  <a:srgbClr val="212121"/>
                </a:solidFill>
                <a:latin typeface="Arial"/>
                <a:ea typeface="Arial"/>
                <a:cs typeface="Arial"/>
                <a:sym typeface="Arial"/>
              </a:rPr>
              <a:t>Values Clarification/VCAT Facilitators Training. MSI Reproductive Choices. </a:t>
            </a:r>
            <a:r>
              <a:rPr lang="en-US" sz="1900" b="0" i="0" u="none" strike="noStrike" cap="none" dirty="0">
                <a:solidFill>
                  <a:schemeClr val="dk1"/>
                </a:solidFill>
                <a:latin typeface="Arial"/>
                <a:ea typeface="Arial"/>
                <a:cs typeface="Arial"/>
                <a:sym typeface="Arial"/>
              </a:rPr>
              <a:t>Accessed May 15, 2024. </a:t>
            </a:r>
            <a:r>
              <a:rPr lang="en-US" sz="1900" b="0" i="0" u="sng" strike="noStrike" cap="none" dirty="0">
                <a:solidFill>
                  <a:schemeClr val="hlink"/>
                </a:solidFill>
                <a:latin typeface="Arial"/>
                <a:ea typeface="Arial"/>
                <a:cs typeface="Arial"/>
                <a:sym typeface="Arial"/>
                <a:hlinkClick r:id="rId8"/>
              </a:rPr>
              <a:t>https://kayaconnect.org/course/info.php?id=5040</a:t>
            </a:r>
            <a:r>
              <a:rPr lang="en-US" sz="1900" b="0" i="0" u="none" strike="noStrike" cap="none" dirty="0">
                <a:solidFill>
                  <a:schemeClr val="dk1"/>
                </a:solidFill>
                <a:latin typeface="Arial"/>
                <a:ea typeface="Arial"/>
                <a:cs typeface="Arial"/>
                <a:sym typeface="Arial"/>
              </a:rPr>
              <a:t>. </a:t>
            </a:r>
            <a:endParaRPr sz="19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1900" b="0" i="0" u="none" strike="noStrike" cap="none" dirty="0">
              <a:solidFill>
                <a:srgbClr val="21212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1900"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Harris </a:t>
            </a:r>
            <a:r>
              <a:rPr lang="en-US" sz="1900" dirty="0" err="1">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L.Shifting</a:t>
            </a:r>
            <a:r>
              <a:rPr lang="en-US" sz="1900"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Culture: Evidence-Based Messaging Recommendations for Doctors who Provide Abortion Care, September 2021.</a:t>
            </a:r>
            <a:endParaRPr sz="1900" dirty="0">
              <a:solidFill>
                <a:srgbClr val="212121"/>
              </a:solidFill>
            </a:endParaRPr>
          </a:p>
          <a:p>
            <a:pPr marL="0" marR="0" lvl="0" indent="0" algn="l" rtl="0">
              <a:lnSpc>
                <a:spcPct val="115000"/>
              </a:lnSpc>
              <a:spcBef>
                <a:spcPts val="0"/>
              </a:spcBef>
              <a:spcAft>
                <a:spcPts val="0"/>
              </a:spcAft>
              <a:buClr>
                <a:srgbClr val="000000"/>
              </a:buClr>
              <a:buSzPts val="2000"/>
              <a:buFont typeface="Arial"/>
              <a:buNone/>
            </a:pPr>
            <a:endParaRPr sz="1900" b="0" i="0" u="none" strike="noStrike" cap="none" dirty="0">
              <a:solidFill>
                <a:srgbClr val="21212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2000"/>
              <a:buFont typeface="Arial"/>
              <a:buNone/>
            </a:pPr>
            <a:r>
              <a:rPr lang="en-US" sz="1900" b="0" i="0" u="none" strike="noStrike" cap="none" dirty="0">
                <a:solidFill>
                  <a:srgbClr val="212121"/>
                </a:solidFill>
                <a:latin typeface="Arial"/>
                <a:ea typeface="Arial"/>
                <a:cs typeface="Arial"/>
                <a:sym typeface="Arial"/>
              </a:rPr>
              <a:t>Jones R, Witwer E, et al. </a:t>
            </a:r>
            <a:r>
              <a:rPr lang="en-US" sz="1900" b="0" i="0" u="none" strike="noStrike" cap="none" dirty="0">
                <a:solidFill>
                  <a:schemeClr val="dk1"/>
                </a:solidFill>
                <a:latin typeface="Arial"/>
                <a:ea typeface="Arial"/>
                <a:cs typeface="Arial"/>
                <a:sym typeface="Arial"/>
              </a:rPr>
              <a:t>Transgender abortion patients and the provision of transgender-specific care at non-hospital facilities that provide abortions. </a:t>
            </a:r>
            <a:r>
              <a:rPr lang="en-US" sz="1900" b="0" i="1" u="none" strike="noStrike" cap="none" dirty="0">
                <a:solidFill>
                  <a:schemeClr val="dk1"/>
                </a:solidFill>
                <a:latin typeface="Arial"/>
                <a:ea typeface="Arial"/>
                <a:cs typeface="Arial"/>
                <a:sym typeface="Arial"/>
              </a:rPr>
              <a:t>C</a:t>
            </a:r>
            <a:r>
              <a:rPr lang="en-US" sz="1900" b="0" i="1" u="none" strike="noStrike" cap="none" dirty="0">
                <a:solidFill>
                  <a:srgbClr val="212121"/>
                </a:solidFill>
                <a:latin typeface="Arial"/>
                <a:ea typeface="Arial"/>
                <a:cs typeface="Arial"/>
                <a:sym typeface="Arial"/>
              </a:rPr>
              <a:t>ontraception: X</a:t>
            </a:r>
            <a:r>
              <a:rPr lang="en-US" sz="1900" b="0" i="0" u="none" strike="noStrike" cap="none" dirty="0">
                <a:solidFill>
                  <a:srgbClr val="212121"/>
                </a:solidFill>
                <a:latin typeface="Arial"/>
                <a:ea typeface="Arial"/>
                <a:cs typeface="Arial"/>
                <a:sym typeface="Arial"/>
              </a:rPr>
              <a:t>. 2020; 2. </a:t>
            </a:r>
            <a:r>
              <a:rPr lang="en-US" sz="1900" b="0" i="0" u="sng" strike="noStrike" cap="none" dirty="0">
                <a:solidFill>
                  <a:schemeClr val="hlink"/>
                </a:solidFill>
                <a:latin typeface="Arial"/>
                <a:ea typeface="Arial"/>
                <a:cs typeface="Arial"/>
                <a:sym typeface="Arial"/>
                <a:hlinkClick r:id="rId9"/>
              </a:rPr>
              <a:t>https://doi.org/10.1016/j.conx.2020.100019</a:t>
            </a:r>
            <a:r>
              <a:rPr lang="en-US" sz="1900" b="0" i="0" u="none" strike="noStrike" cap="none" dirty="0">
                <a:solidFill>
                  <a:srgbClr val="212121"/>
                </a:solidFill>
                <a:latin typeface="Arial"/>
                <a:ea typeface="Arial"/>
                <a:cs typeface="Arial"/>
                <a:sym typeface="Arial"/>
              </a:rPr>
              <a:t> </a:t>
            </a:r>
            <a:endParaRPr sz="1900" b="0" i="1" u="none" strike="noStrike" cap="none" dirty="0">
              <a:solidFill>
                <a:srgbClr val="21212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e1e73ec7cf_0_16"/>
          <p:cNvSpPr txBox="1"/>
          <p:nvPr/>
        </p:nvSpPr>
        <p:spPr>
          <a:xfrm>
            <a:off x="914400" y="155577"/>
            <a:ext cx="16459200" cy="197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12121"/>
                </a:solidFill>
                <a:latin typeface="Roboto"/>
                <a:ea typeface="Roboto"/>
                <a:cs typeface="Roboto"/>
                <a:sym typeface="Roboto"/>
              </a:rPr>
              <a:t> </a:t>
            </a:r>
            <a:endParaRPr sz="1400" b="0" i="0" u="none" strike="noStrike" cap="none">
              <a:solidFill>
                <a:srgbClr val="000000"/>
              </a:solidFill>
              <a:latin typeface="Calibri"/>
              <a:ea typeface="Calibri"/>
              <a:cs typeface="Calibri"/>
              <a:sym typeface="Calibri"/>
            </a:endParaRPr>
          </a:p>
          <a:p>
            <a:pPr marL="0" marR="0" lvl="0" indent="0" algn="l" rtl="0">
              <a:lnSpc>
                <a:spcPct val="110001"/>
              </a:lnSpc>
              <a:spcBef>
                <a:spcPts val="0"/>
              </a:spcBef>
              <a:spcAft>
                <a:spcPts val="0"/>
              </a:spcAft>
              <a:buClr>
                <a:srgbClr val="000000"/>
              </a:buClr>
              <a:buSzPts val="8400"/>
              <a:buFont typeface="Arial"/>
              <a:buNone/>
            </a:pPr>
            <a:r>
              <a:rPr lang="en-US" sz="8400" b="0" i="0" u="none" strike="noStrike" cap="none">
                <a:solidFill>
                  <a:srgbClr val="357499"/>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References</a:t>
            </a:r>
            <a:r>
              <a:rPr lang="en-US" sz="4400" b="0" i="0" u="none" strike="noStrike" cap="none">
                <a:solidFill>
                  <a:srgbClr val="212121"/>
                </a:solidFill>
                <a:latin typeface="Arial"/>
                <a:ea typeface="Arial"/>
                <a:cs typeface="Arial"/>
                <a:sym typeface="Arial"/>
              </a:rPr>
              <a:t> </a:t>
            </a:r>
            <a:r>
              <a:rPr lang="en-US" sz="1400" b="0" i="0" u="none" strike="noStrike" cap="none">
                <a:solidFill>
                  <a:srgbClr val="212121"/>
                </a:solidFill>
                <a:latin typeface="Arial"/>
                <a:ea typeface="Arial"/>
                <a:cs typeface="Arial"/>
                <a:sym typeface="Arial"/>
              </a:rPr>
              <a:t> </a:t>
            </a:r>
            <a:endParaRPr sz="14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g2e1e73ec7cf_0_16"/>
          <p:cNvSpPr txBox="1"/>
          <p:nvPr/>
        </p:nvSpPr>
        <p:spPr>
          <a:xfrm>
            <a:off x="1123050" y="2350975"/>
            <a:ext cx="16143300" cy="6767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US" sz="2000" b="0" i="0" u="none" strike="noStrike" cap="none" dirty="0">
                <a:solidFill>
                  <a:srgbClr val="212121"/>
                </a:solidFill>
                <a:latin typeface="Arial"/>
                <a:ea typeface="Arial"/>
                <a:cs typeface="Arial"/>
                <a:sym typeface="Arial"/>
              </a:rPr>
              <a:t>Understanding the Training of Trainers Model. Centers for Disease Control and Prevention. Updated March 13, 2019. Accessed May 5, 2024. </a:t>
            </a:r>
            <a:r>
              <a:rPr lang="en-US" sz="2000" b="0" i="0" u="sng" strike="noStrike" cap="none" dirty="0">
                <a:solidFill>
                  <a:schemeClr val="hlink"/>
                </a:solidFill>
                <a:latin typeface="Arial"/>
                <a:ea typeface="Arial"/>
                <a:cs typeface="Arial"/>
                <a:sym typeface="Arial"/>
                <a:hlinkClick r:id="rId3"/>
              </a:rPr>
              <a:t>https://www.cdc.gov/healthyschools/tths/train_trainers_model.htm</a:t>
            </a:r>
            <a:endParaRPr sz="2000" b="0" i="0" u="sng" strike="noStrike" cap="none" dirty="0">
              <a:solidFill>
                <a:schemeClr val="hlink"/>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000" b="0" i="0" u="sng" strike="noStrike" cap="none" dirty="0">
              <a:solidFill>
                <a:schemeClr val="hlink"/>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dirty="0" err="1">
                <a:solidFill>
                  <a:srgbClr val="212121"/>
                </a:solidFill>
                <a:latin typeface="Arial"/>
                <a:ea typeface="Arial"/>
                <a:cs typeface="Arial"/>
                <a:sym typeface="Arial"/>
              </a:rPr>
              <a:t>Steinauer</a:t>
            </a:r>
            <a:r>
              <a:rPr lang="en-US" sz="2000" b="0" i="0" u="none" strike="noStrike" cap="none" dirty="0">
                <a:solidFill>
                  <a:srgbClr val="212121"/>
                </a:solidFill>
                <a:latin typeface="Arial"/>
                <a:ea typeface="Arial"/>
                <a:cs typeface="Arial"/>
                <a:sym typeface="Arial"/>
              </a:rPr>
              <a:t> J. Train the Trainer: How to Facilitate a Values Clarification Exercise. Bixby Center for Global Reproductive Health. Webinar. June 25, 2010. Accessed May 15, 2024.</a:t>
            </a:r>
            <a:endParaRPr sz="2000" b="0" i="0" u="none" strike="noStrike" cap="none" dirty="0">
              <a:solidFill>
                <a:srgbClr val="212121"/>
              </a:solidFill>
              <a:latin typeface="Arial"/>
              <a:ea typeface="Arial"/>
              <a:cs typeface="Arial"/>
              <a:sym typeface="Arial"/>
            </a:endParaRPr>
          </a:p>
          <a:p>
            <a:pPr marL="457200" marR="0" lvl="0" indent="0" algn="l" rtl="0">
              <a:lnSpc>
                <a:spcPct val="115000"/>
              </a:lnSpc>
              <a:spcBef>
                <a:spcPts val="0"/>
              </a:spcBef>
              <a:spcAft>
                <a:spcPts val="0"/>
              </a:spcAft>
              <a:buClr>
                <a:schemeClr val="dk1"/>
              </a:buClr>
              <a:buSzPts val="1100"/>
              <a:buFont typeface="Arial"/>
              <a:buNone/>
            </a:pPr>
            <a:r>
              <a:rPr lang="en-US" sz="2000" b="0" i="0" u="none" strike="noStrike" cap="none" dirty="0">
                <a:solidFill>
                  <a:srgbClr val="212121"/>
                </a:solidFill>
                <a:latin typeface="Arial"/>
                <a:ea typeface="Arial"/>
                <a:cs typeface="Arial"/>
                <a:sym typeface="Arial"/>
              </a:rPr>
              <a:t>  </a:t>
            </a:r>
            <a:endParaRPr sz="2000" b="0" i="0" u="none" strike="noStrike" cap="none" dirty="0">
              <a:solidFill>
                <a:srgbClr val="212121"/>
              </a:solidFill>
              <a:latin typeface="Arial"/>
              <a:ea typeface="Arial"/>
              <a:cs typeface="Arial"/>
              <a:sym typeface="Arial"/>
            </a:endParaRPr>
          </a:p>
          <a:p>
            <a:pPr marL="0" lvl="0" indent="0" algn="l" rtl="0">
              <a:lnSpc>
                <a:spcPct val="115000"/>
              </a:lnSpc>
              <a:spcBef>
                <a:spcPts val="0"/>
              </a:spcBef>
              <a:spcAft>
                <a:spcPts val="0"/>
              </a:spcAft>
              <a:buClr>
                <a:schemeClr val="dk1"/>
              </a:buClr>
              <a:buSzPts val="2000"/>
              <a:buFont typeface="Arial"/>
              <a:buNone/>
            </a:pPr>
            <a:r>
              <a:rPr lang="en-US" sz="2000" dirty="0">
                <a:solidFill>
                  <a:srgbClr val="212121"/>
                </a:solidFill>
              </a:rPr>
              <a:t>Harris L, Having Difficult Conversations. RHAP Virtual Learning Collaborative. </a:t>
            </a:r>
            <a:r>
              <a:rPr lang="en-US" sz="2000"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April 2024. </a:t>
            </a:r>
            <a:endParaRPr sz="2000" b="0" i="0" u="none" strike="noStrike" cap="none" dirty="0">
              <a:solidFill>
                <a:srgbClr val="21212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500"/>
              <a:buFont typeface="Arial"/>
              <a:buNone/>
            </a:pPr>
            <a:endParaRPr sz="2000" b="0" i="0" u="none" strike="noStrike" cap="none" dirty="0">
              <a:solidFill>
                <a:srgbClr val="21212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500"/>
              <a:buFont typeface="Arial"/>
              <a:buNone/>
            </a:pPr>
            <a:r>
              <a:rPr lang="en-US" sz="2000" b="0" i="0" u="none" strike="noStrike" cap="none" dirty="0">
                <a:solidFill>
                  <a:srgbClr val="212121"/>
                </a:solidFill>
                <a:latin typeface="Arial"/>
                <a:ea typeface="Arial"/>
                <a:cs typeface="Arial"/>
                <a:sym typeface="Arial"/>
              </a:rPr>
              <a:t>C</a:t>
            </a:r>
            <a:r>
              <a:rPr lang="en-US" sz="2000" b="0" i="0" u="none" strike="noStrike" cap="none" dirty="0">
                <a:solidFill>
                  <a:schemeClr val="dk1"/>
                </a:solidFill>
                <a:latin typeface="Arial"/>
                <a:ea typeface="Arial"/>
                <a:cs typeface="Arial"/>
                <a:sym typeface="Arial"/>
              </a:rPr>
              <a:t>hallenging Patient Encounters Digital Module: Family Planning and Abortion. </a:t>
            </a:r>
            <a:r>
              <a:rPr lang="en-US" sz="2000" b="0" i="0" u="none" strike="noStrike" cap="none" dirty="0">
                <a:solidFill>
                  <a:srgbClr val="212121"/>
                </a:solidFill>
                <a:latin typeface="Arial"/>
                <a:ea typeface="Arial"/>
                <a:cs typeface="Arial"/>
                <a:sym typeface="Arial"/>
              </a:rPr>
              <a:t>Innovating Education in Reproductive Health, Bixby Center for Reproductive Health, UCSF. </a:t>
            </a:r>
            <a:r>
              <a:rPr lang="en-US" sz="2000" b="0" i="0" u="none" strike="noStrike" cap="none" dirty="0">
                <a:solidFill>
                  <a:schemeClr val="dk1"/>
                </a:solidFill>
                <a:latin typeface="Arial"/>
                <a:ea typeface="Arial"/>
                <a:cs typeface="Arial"/>
                <a:sym typeface="Arial"/>
              </a:rPr>
              <a:t>Accessed April 28, 2024. </a:t>
            </a:r>
            <a:r>
              <a:rPr lang="en-US" sz="2000" b="0" i="0" u="sng" strike="noStrike" cap="none" dirty="0">
                <a:solidFill>
                  <a:schemeClr val="hlink"/>
                </a:solidFill>
                <a:latin typeface="Arial"/>
                <a:ea typeface="Arial"/>
                <a:cs typeface="Arial"/>
                <a:sym typeface="Arial"/>
                <a:hlinkClick r:id="rId4"/>
              </a:rPr>
              <a:t>https://www.innovating-education.org/learning-module/values-clarification/</a:t>
            </a:r>
            <a:endParaRPr sz="20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5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dirty="0">
                <a:solidFill>
                  <a:schemeClr val="dk1"/>
                </a:solidFill>
                <a:latin typeface="Arial"/>
                <a:ea typeface="Arial"/>
                <a:cs typeface="Arial"/>
                <a:sym typeface="Arial"/>
              </a:rPr>
              <a:t>The Abortion Option: A Values Clarification Guide for Health Care Professionals. National Abortion Federation. 2005. Accessed April 15, 2024. </a:t>
            </a:r>
            <a:r>
              <a:rPr lang="en-US" sz="2000" b="0" i="0" u="sng" strike="noStrike" cap="none" dirty="0">
                <a:solidFill>
                  <a:schemeClr val="hlink"/>
                </a:solidFill>
                <a:latin typeface="Arial"/>
                <a:ea typeface="Arial"/>
                <a:cs typeface="Arial"/>
                <a:sym typeface="Arial"/>
                <a:hlinkClick r:id="rId5"/>
              </a:rPr>
              <a:t>https://prochoice.org/wp-content/uploads/abortion_option.pdf</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Turner KL, Chapman Page K. Abortion attitude transformation: A values clarification toolkit for global audiences. Ipas. 2008</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Turner KL, Chapman Page K, Smith D, </a:t>
            </a:r>
            <a:r>
              <a:rPr lang="en-US" sz="2000" dirty="0" err="1">
                <a:solidFill>
                  <a:schemeClr val="dk1"/>
                </a:solidFill>
              </a:rPr>
              <a:t>Börjesson</a:t>
            </a:r>
            <a:r>
              <a:rPr lang="en-US" sz="2000" dirty="0">
                <a:solidFill>
                  <a:schemeClr val="dk1"/>
                </a:solidFill>
              </a:rPr>
              <a:t> E, Villa L. Abortion attitude transformation: Activities adapted for young women. Ipas. 2011</a:t>
            </a:r>
            <a:endParaRPr sz="2000" dirty="0">
              <a:solidFill>
                <a:schemeClr val="dk1"/>
              </a:solidFill>
            </a:endParaRPr>
          </a:p>
          <a:p>
            <a:pPr marL="457200" marR="0" lvl="0" indent="0" algn="l" rtl="0">
              <a:lnSpc>
                <a:spcPct val="115000"/>
              </a:lnSpc>
              <a:spcBef>
                <a:spcPts val="1200"/>
              </a:spcBef>
              <a:spcAft>
                <a:spcPts val="1200"/>
              </a:spcAft>
              <a:buClr>
                <a:srgbClr val="000000"/>
              </a:buClr>
              <a:buSzPts val="1500"/>
              <a:buFont typeface="Arial"/>
              <a:buNone/>
            </a:pPr>
            <a:endParaRPr sz="2000" b="0" i="0" u="none" strike="noStrike" cap="none" dirty="0">
              <a:solidFill>
                <a:srgbClr val="21212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2"/>
        <p:cNvGrpSpPr/>
        <p:nvPr/>
      </p:nvGrpSpPr>
      <p:grpSpPr>
        <a:xfrm>
          <a:off x="0" y="0"/>
          <a:ext cx="0" cy="0"/>
          <a:chOff x="0" y="0"/>
          <a:chExt cx="0" cy="0"/>
        </a:xfrm>
      </p:grpSpPr>
      <p:sp>
        <p:nvSpPr>
          <p:cNvPr id="353" name="Google Shape;353;p22"/>
          <p:cNvSpPr txBox="1"/>
          <p:nvPr/>
        </p:nvSpPr>
        <p:spPr>
          <a:xfrm>
            <a:off x="1625372" y="5926900"/>
            <a:ext cx="15037257" cy="2871573"/>
          </a:xfrm>
          <a:prstGeom prst="rect">
            <a:avLst/>
          </a:prstGeom>
          <a:noFill/>
          <a:ln>
            <a:noFill/>
          </a:ln>
        </p:spPr>
        <p:txBody>
          <a:bodyPr spcFirstLastPara="1" wrap="square" lIns="0" tIns="0" rIns="0" bIns="0" anchor="t" anchorCtr="0">
            <a:spAutoFit/>
          </a:bodyPr>
          <a:lstStyle/>
          <a:p>
            <a:pPr marL="0" marR="0" lvl="0" indent="0" algn="ctr" rtl="0">
              <a:lnSpc>
                <a:spcPct val="109980"/>
              </a:lnSpc>
              <a:spcBef>
                <a:spcPts val="0"/>
              </a:spcBef>
              <a:spcAft>
                <a:spcPts val="0"/>
              </a:spcAft>
              <a:buClr>
                <a:srgbClr val="000000"/>
              </a:buClr>
              <a:buSzPts val="4108"/>
              <a:buFont typeface="Arial"/>
              <a:buNone/>
            </a:pPr>
            <a:r>
              <a:rPr lang="en-US" sz="4108" b="0" i="0" u="none" strike="noStrike" cap="none">
                <a:solidFill>
                  <a:srgbClr val="000000"/>
                </a:solidFill>
                <a:latin typeface="Arial"/>
                <a:ea typeface="Arial"/>
                <a:cs typeface="Arial"/>
                <a:sym typeface="Arial"/>
              </a:rPr>
              <a:t>Our work is about </a:t>
            </a:r>
            <a:r>
              <a:rPr lang="en-US" sz="4108" b="0" i="0" u="none" strike="noStrike" cap="none">
                <a:solidFill>
                  <a:srgbClr val="357499"/>
                </a:solidFill>
                <a:latin typeface="Arial"/>
                <a:ea typeface="Arial"/>
                <a:cs typeface="Arial"/>
                <a:sym typeface="Arial"/>
              </a:rPr>
              <a:t>building power</a:t>
            </a:r>
            <a:r>
              <a:rPr lang="en-US" sz="4108" b="0" i="0" u="none" strike="noStrike" cap="none">
                <a:solidFill>
                  <a:srgbClr val="000000"/>
                </a:solidFill>
                <a:latin typeface="Arial"/>
                <a:ea typeface="Arial"/>
                <a:cs typeface="Arial"/>
                <a:sym typeface="Arial"/>
              </a:rPr>
              <a:t> among primary care clinicians to </a:t>
            </a:r>
            <a:r>
              <a:rPr lang="en-US" sz="4108" b="0" i="0" u="none" strike="noStrike" cap="none">
                <a:solidFill>
                  <a:srgbClr val="357499"/>
                </a:solidFill>
                <a:latin typeface="Arial"/>
                <a:ea typeface="Arial"/>
                <a:cs typeface="Arial"/>
                <a:sym typeface="Arial"/>
              </a:rPr>
              <a:t>protect and expand access to care in their communities</a:t>
            </a:r>
            <a:r>
              <a:rPr lang="en-US" sz="4108" b="0" i="0" u="none" strike="noStrike" cap="none">
                <a:solidFill>
                  <a:srgbClr val="000000"/>
                </a:solidFill>
                <a:latin typeface="Arial"/>
                <a:ea typeface="Arial"/>
                <a:cs typeface="Arial"/>
                <a:sym typeface="Arial"/>
              </a:rPr>
              <a:t> so patients can exercise their reproductive autonomy, get the services they need and want, when they want them and in a place/with a clinician </a:t>
            </a:r>
            <a:r>
              <a:rPr lang="en-US" sz="4108" b="0" i="0" u="none" strike="noStrike" cap="none">
                <a:solidFill>
                  <a:srgbClr val="357499"/>
                </a:solidFill>
                <a:latin typeface="Arial"/>
                <a:ea typeface="Arial"/>
                <a:cs typeface="Arial"/>
                <a:sym typeface="Arial"/>
              </a:rPr>
              <a:t>they know and trust.</a:t>
            </a:r>
            <a:endParaRPr sz="1400" b="0" i="0" u="none" strike="noStrike" cap="none">
              <a:solidFill>
                <a:srgbClr val="000000"/>
              </a:solidFill>
              <a:latin typeface="Arial"/>
              <a:ea typeface="Arial"/>
              <a:cs typeface="Arial"/>
              <a:sym typeface="Arial"/>
            </a:endParaRPr>
          </a:p>
        </p:txBody>
      </p:sp>
      <p:sp>
        <p:nvSpPr>
          <p:cNvPr id="354" name="Google Shape;354;p22"/>
          <p:cNvSpPr/>
          <p:nvPr/>
        </p:nvSpPr>
        <p:spPr>
          <a:xfrm>
            <a:off x="6093279" y="2625269"/>
            <a:ext cx="6101441" cy="2518231"/>
          </a:xfrm>
          <a:custGeom>
            <a:avLst/>
            <a:gdLst/>
            <a:ahLst/>
            <a:cxnLst/>
            <a:rect l="l" t="t" r="r" b="b"/>
            <a:pathLst>
              <a:path w="6101441" h="2518231" extrusionOk="0">
                <a:moveTo>
                  <a:pt x="0" y="0"/>
                </a:moveTo>
                <a:lnTo>
                  <a:pt x="6101442" y="0"/>
                </a:lnTo>
                <a:lnTo>
                  <a:pt x="6101442" y="2518231"/>
                </a:lnTo>
                <a:lnTo>
                  <a:pt x="0" y="2518231"/>
                </a:lnTo>
                <a:lnTo>
                  <a:pt x="0" y="0"/>
                </a:lnTo>
                <a:close/>
              </a:path>
            </a:pathLst>
          </a:custGeom>
          <a:blipFill rotWithShape="1">
            <a:blip r:embed="rId3">
              <a:alphaModFix/>
            </a:blip>
            <a:stretch>
              <a:fillRect/>
            </a:stretch>
          </a:blipFill>
          <a:ln>
            <a:noFill/>
          </a:ln>
        </p:spPr>
        <p:txBody>
          <a:bodyPr/>
          <a:lstStyle/>
          <a:p>
            <a:endParaRPr lang="en-US"/>
          </a:p>
        </p:txBody>
      </p:sp>
      <p:sp>
        <p:nvSpPr>
          <p:cNvPr id="355" name="Google Shape;355;p22"/>
          <p:cNvSpPr txBox="1"/>
          <p:nvPr/>
        </p:nvSpPr>
        <p:spPr>
          <a:xfrm>
            <a:off x="1028700" y="1315215"/>
            <a:ext cx="12463931" cy="95959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699"/>
              <a:buFont typeface="Arial"/>
              <a:buNone/>
            </a:pPr>
            <a:r>
              <a:rPr lang="en-US" sz="6699" b="0" i="0" u="none" strike="noStrike" cap="none">
                <a:solidFill>
                  <a:srgbClr val="357499"/>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p:nvPr/>
        </p:nvSpPr>
        <p:spPr>
          <a:xfrm>
            <a:off x="4302825" y="601725"/>
            <a:ext cx="91440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91666"/>
              </a:lnSpc>
              <a:spcBef>
                <a:spcPts val="0"/>
              </a:spcBef>
              <a:spcAft>
                <a:spcPts val="0"/>
              </a:spcAft>
              <a:buClr>
                <a:srgbClr val="000000"/>
              </a:buClr>
              <a:buSzPts val="9600"/>
              <a:buFont typeface="Arial"/>
              <a:buNone/>
            </a:pPr>
            <a:r>
              <a:rPr lang="en-US" sz="9600" b="0" i="0" u="none" strike="noStrike" cap="none">
                <a:solidFill>
                  <a:srgbClr val="357499"/>
                </a:solidFill>
                <a:latin typeface="Arial"/>
                <a:ea typeface="Arial"/>
                <a:cs typeface="Arial"/>
                <a:sym typeface="Arial"/>
              </a:rPr>
              <a:t>Objectives</a:t>
            </a:r>
            <a:endParaRPr sz="1400" b="0" i="0" u="none" strike="noStrike" cap="none">
              <a:solidFill>
                <a:srgbClr val="000000"/>
              </a:solidFill>
              <a:latin typeface="Arial"/>
              <a:ea typeface="Arial"/>
              <a:cs typeface="Arial"/>
              <a:sym typeface="Arial"/>
            </a:endParaRPr>
          </a:p>
        </p:txBody>
      </p:sp>
      <p:sp>
        <p:nvSpPr>
          <p:cNvPr id="129" name="Google Shape;129;p5"/>
          <p:cNvSpPr txBox="1"/>
          <p:nvPr/>
        </p:nvSpPr>
        <p:spPr>
          <a:xfrm>
            <a:off x="733200" y="2048625"/>
            <a:ext cx="16821600" cy="672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900"/>
              <a:buFont typeface="Arial"/>
              <a:buNone/>
            </a:pPr>
            <a:r>
              <a:rPr lang="en-US" sz="3800" b="0" i="0" u="none" strike="noStrike" cap="none">
                <a:solidFill>
                  <a:schemeClr val="dk1"/>
                </a:solidFill>
                <a:latin typeface="Arial"/>
                <a:ea typeface="Arial"/>
                <a:cs typeface="Arial"/>
                <a:sym typeface="Arial"/>
              </a:rPr>
              <a:t>After this workshop, participants will be able to:</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360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Obtain and/or improve group facilitation skills to create a safe space for conversations about abortion</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100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Evaluate their current facilitation skills and identify areas for improvement </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1000"/>
              </a:spcBef>
              <a:spcAft>
                <a:spcPts val="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Identify their beliefs and attitudes towards providing sexual and reproductive health, including abortion care</a:t>
            </a:r>
            <a:endParaRPr sz="3800" b="0" i="0" u="none" strike="noStrike" cap="none">
              <a:solidFill>
                <a:schemeClr val="dk1"/>
              </a:solidFill>
              <a:latin typeface="Arial"/>
              <a:ea typeface="Arial"/>
              <a:cs typeface="Arial"/>
              <a:sym typeface="Arial"/>
            </a:endParaRPr>
          </a:p>
          <a:p>
            <a:pPr marL="457200" marR="0" lvl="0" indent="-457200" algn="l" rtl="0">
              <a:lnSpc>
                <a:spcPct val="100000"/>
              </a:lnSpc>
              <a:spcBef>
                <a:spcPts val="1000"/>
              </a:spcBef>
              <a:spcAft>
                <a:spcPts val="1000"/>
              </a:spcAft>
              <a:buClr>
                <a:schemeClr val="dk1"/>
              </a:buClr>
              <a:buSzPts val="3800"/>
              <a:buFont typeface="Arial"/>
              <a:buChar char="●"/>
            </a:pPr>
            <a:r>
              <a:rPr lang="en-US" sz="3800" b="0" i="0" u="none" strike="noStrike" cap="none">
                <a:solidFill>
                  <a:schemeClr val="dk1"/>
                </a:solidFill>
                <a:latin typeface="Arial"/>
                <a:ea typeface="Arial"/>
                <a:cs typeface="Arial"/>
                <a:sym typeface="Arial"/>
              </a:rPr>
              <a:t>Begin and/or continue the life-long process of self-reflection to separate personal beliefs from professional responsibility to provide patient-centered SRH care</a:t>
            </a:r>
            <a:endParaRPr sz="3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3981300" y="332225"/>
            <a:ext cx="10325400" cy="2111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9600">
                <a:solidFill>
                  <a:srgbClr val="357499"/>
                </a:solidFill>
                <a:latin typeface="Arial"/>
                <a:ea typeface="Arial"/>
                <a:cs typeface="Arial"/>
                <a:sym typeface="Arial"/>
              </a:rPr>
              <a:t>Group Norms</a:t>
            </a:r>
            <a:endParaRPr/>
          </a:p>
        </p:txBody>
      </p:sp>
      <p:sp>
        <p:nvSpPr>
          <p:cNvPr id="135" name="Google Shape;135;p7"/>
          <p:cNvSpPr txBox="1">
            <a:spLocks noGrp="1"/>
          </p:cNvSpPr>
          <p:nvPr>
            <p:ph type="body" idx="1"/>
          </p:nvPr>
        </p:nvSpPr>
        <p:spPr>
          <a:xfrm>
            <a:off x="1811225" y="2725200"/>
            <a:ext cx="6102900" cy="6159900"/>
          </a:xfrm>
          <a:prstGeom prst="rect">
            <a:avLst/>
          </a:prstGeom>
          <a:noFill/>
          <a:ln>
            <a:noFill/>
          </a:ln>
        </p:spPr>
        <p:txBody>
          <a:bodyPr spcFirstLastPara="1" wrap="square" lIns="91425" tIns="45700" rIns="91425" bIns="45700" anchor="t" anchorCtr="0">
            <a:normAutofit lnSpcReduction="20000"/>
          </a:bodyPr>
          <a:lstStyle/>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Keep this session confidential</a:t>
            </a:r>
            <a:endParaRPr sz="3800">
              <a:latin typeface="Arial"/>
              <a:ea typeface="Arial"/>
              <a:cs typeface="Arial"/>
              <a:sym typeface="Arial"/>
            </a:endParaRPr>
          </a:p>
          <a:p>
            <a:pPr marL="914400" lvl="1" indent="-469900" algn="l" rtl="0">
              <a:lnSpc>
                <a:spcPct val="100000"/>
              </a:lnSpc>
              <a:spcBef>
                <a:spcPts val="0"/>
              </a:spcBef>
              <a:spcAft>
                <a:spcPts val="0"/>
              </a:spcAft>
              <a:buSzPts val="3800"/>
              <a:buChar char="○"/>
            </a:pPr>
            <a:r>
              <a:rPr lang="en-US" sz="3800">
                <a:latin typeface="Arial"/>
                <a:ea typeface="Arial"/>
                <a:cs typeface="Arial"/>
                <a:sym typeface="Arial"/>
              </a:rPr>
              <a:t>Lessons leave, stories stay</a:t>
            </a:r>
            <a:endParaRPr sz="3800">
              <a:latin typeface="Arial"/>
              <a:ea typeface="Arial"/>
              <a:cs typeface="Arial"/>
              <a:sym typeface="Arial"/>
            </a:endParaRPr>
          </a:p>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One mic/one diva</a:t>
            </a:r>
            <a:endParaRPr sz="3800">
              <a:latin typeface="Arial"/>
              <a:ea typeface="Arial"/>
              <a:cs typeface="Arial"/>
              <a:sym typeface="Arial"/>
            </a:endParaRPr>
          </a:p>
          <a:p>
            <a:pPr marL="914400" lvl="1" indent="-469900" algn="l" rtl="0">
              <a:lnSpc>
                <a:spcPct val="100000"/>
              </a:lnSpc>
              <a:spcBef>
                <a:spcPts val="0"/>
              </a:spcBef>
              <a:spcAft>
                <a:spcPts val="0"/>
              </a:spcAft>
              <a:buSzPts val="3800"/>
              <a:buChar char="○"/>
            </a:pPr>
            <a:r>
              <a:rPr lang="en-US" sz="3800">
                <a:latin typeface="Arial"/>
                <a:ea typeface="Arial"/>
                <a:cs typeface="Arial"/>
                <a:sym typeface="Arial"/>
              </a:rPr>
              <a:t>Avoid interrupting</a:t>
            </a:r>
            <a:endParaRPr sz="3800">
              <a:latin typeface="Arial"/>
              <a:ea typeface="Arial"/>
              <a:cs typeface="Arial"/>
              <a:sym typeface="Arial"/>
            </a:endParaRPr>
          </a:p>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Engage in active listening</a:t>
            </a:r>
            <a:endParaRPr sz="3800">
              <a:latin typeface="Arial"/>
              <a:ea typeface="Arial"/>
              <a:cs typeface="Arial"/>
              <a:sym typeface="Arial"/>
            </a:endParaRPr>
          </a:p>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Pipe up/pipe down</a:t>
            </a:r>
            <a:endParaRPr sz="3800">
              <a:latin typeface="Arial"/>
              <a:ea typeface="Arial"/>
              <a:cs typeface="Arial"/>
              <a:sym typeface="Arial"/>
            </a:endParaRPr>
          </a:p>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Lean into discomfort </a:t>
            </a:r>
            <a:endParaRPr sz="3800">
              <a:latin typeface="Arial"/>
              <a:ea typeface="Arial"/>
              <a:cs typeface="Arial"/>
              <a:sym typeface="Arial"/>
            </a:endParaRPr>
          </a:p>
          <a:p>
            <a:pPr marL="914400" lvl="1" indent="-469900" algn="l" rtl="0">
              <a:lnSpc>
                <a:spcPct val="100000"/>
              </a:lnSpc>
              <a:spcBef>
                <a:spcPts val="0"/>
              </a:spcBef>
              <a:spcAft>
                <a:spcPts val="0"/>
              </a:spcAft>
              <a:buSzPts val="3800"/>
              <a:buChar char="○"/>
            </a:pPr>
            <a:r>
              <a:rPr lang="en-US" sz="3800">
                <a:latin typeface="Arial"/>
                <a:ea typeface="Arial"/>
                <a:cs typeface="Arial"/>
                <a:sym typeface="Arial"/>
              </a:rPr>
              <a:t>Agree to disagree</a:t>
            </a:r>
            <a:endParaRPr sz="3800">
              <a:latin typeface="Arial"/>
              <a:ea typeface="Arial"/>
              <a:cs typeface="Arial"/>
              <a:sym typeface="Arial"/>
            </a:endParaRPr>
          </a:p>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Cameras on</a:t>
            </a:r>
            <a:endParaRPr sz="3800">
              <a:latin typeface="Arial"/>
              <a:ea typeface="Arial"/>
              <a:cs typeface="Arial"/>
              <a:sym typeface="Arial"/>
            </a:endParaRPr>
          </a:p>
          <a:p>
            <a:pPr marL="0" lvl="0" indent="0" algn="l" rtl="0">
              <a:lnSpc>
                <a:spcPct val="100000"/>
              </a:lnSpc>
              <a:spcBef>
                <a:spcPts val="560"/>
              </a:spcBef>
              <a:spcAft>
                <a:spcPts val="0"/>
              </a:spcAft>
              <a:buSzPts val="2800"/>
              <a:buNone/>
            </a:pPr>
            <a:endParaRPr sz="3200">
              <a:latin typeface="Arial"/>
              <a:ea typeface="Arial"/>
              <a:cs typeface="Arial"/>
              <a:sym typeface="Arial"/>
            </a:endParaRPr>
          </a:p>
        </p:txBody>
      </p:sp>
      <p:sp>
        <p:nvSpPr>
          <p:cNvPr id="136" name="Google Shape;136;p7"/>
          <p:cNvSpPr txBox="1">
            <a:spLocks noGrp="1"/>
          </p:cNvSpPr>
          <p:nvPr>
            <p:ph type="body" idx="2"/>
          </p:nvPr>
        </p:nvSpPr>
        <p:spPr>
          <a:xfrm>
            <a:off x="10739750" y="2725200"/>
            <a:ext cx="6414600" cy="61599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Respectful communication</a:t>
            </a:r>
            <a:endParaRPr sz="3800">
              <a:solidFill>
                <a:srgbClr val="F05335"/>
              </a:solidFill>
              <a:latin typeface="Arial"/>
              <a:ea typeface="Arial"/>
              <a:cs typeface="Arial"/>
              <a:sym typeface="Arial"/>
            </a:endParaRPr>
          </a:p>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Non-judgmental</a:t>
            </a:r>
            <a:endParaRPr sz="3800">
              <a:latin typeface="Arial"/>
              <a:ea typeface="Arial"/>
              <a:cs typeface="Arial"/>
              <a:sym typeface="Arial"/>
            </a:endParaRPr>
          </a:p>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Embrace empathy</a:t>
            </a:r>
            <a:endParaRPr sz="3800">
              <a:latin typeface="Arial"/>
              <a:ea typeface="Arial"/>
              <a:cs typeface="Arial"/>
              <a:sym typeface="Arial"/>
            </a:endParaRPr>
          </a:p>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Assume best intentions</a:t>
            </a:r>
            <a:endParaRPr sz="3800">
              <a:latin typeface="Arial"/>
              <a:ea typeface="Arial"/>
              <a:cs typeface="Arial"/>
              <a:sym typeface="Arial"/>
            </a:endParaRPr>
          </a:p>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Show kindness and compassion</a:t>
            </a:r>
            <a:endParaRPr sz="3800">
              <a:latin typeface="Arial"/>
              <a:ea typeface="Arial"/>
              <a:cs typeface="Arial"/>
              <a:sym typeface="Arial"/>
            </a:endParaRPr>
          </a:p>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The right to pass</a:t>
            </a:r>
            <a:endParaRPr sz="3800">
              <a:latin typeface="Arial"/>
              <a:ea typeface="Arial"/>
              <a:cs typeface="Arial"/>
              <a:sym typeface="Arial"/>
            </a:endParaRPr>
          </a:p>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Use “pregnant person” </a:t>
            </a:r>
            <a:endParaRPr sz="3800">
              <a:latin typeface="Arial"/>
              <a:ea typeface="Arial"/>
              <a:cs typeface="Arial"/>
              <a:sym typeface="Arial"/>
            </a:endParaRPr>
          </a:p>
          <a:p>
            <a:pPr marL="457200" lvl="0" indent="-457200" algn="l" rtl="0">
              <a:lnSpc>
                <a:spcPct val="100000"/>
              </a:lnSpc>
              <a:spcBef>
                <a:spcPts val="0"/>
              </a:spcBef>
              <a:spcAft>
                <a:spcPts val="0"/>
              </a:spcAft>
              <a:buSzPts val="3800"/>
              <a:buChar char="●"/>
            </a:pPr>
            <a:r>
              <a:rPr lang="en-US" sz="3800">
                <a:latin typeface="Arial"/>
                <a:ea typeface="Arial"/>
                <a:cs typeface="Arial"/>
                <a:sym typeface="Arial"/>
              </a:rPr>
              <a:t>Responses should shed light and not hate</a:t>
            </a:r>
            <a:endParaRPr sz="3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dd934804e7_0_10"/>
          <p:cNvSpPr txBox="1"/>
          <p:nvPr/>
        </p:nvSpPr>
        <p:spPr>
          <a:xfrm>
            <a:off x="1561130" y="1146935"/>
            <a:ext cx="146442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3" name="Google Shape;143;g2dd934804e7_0_10"/>
          <p:cNvSpPr txBox="1"/>
          <p:nvPr/>
        </p:nvSpPr>
        <p:spPr>
          <a:xfrm>
            <a:off x="2895600" y="2101184"/>
            <a:ext cx="12496800" cy="267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8400" b="1" i="0" u="none" strike="noStrike" cap="none">
                <a:solidFill>
                  <a:srgbClr val="357499"/>
                </a:solidFill>
                <a:latin typeface="Arial"/>
                <a:ea typeface="Arial"/>
                <a:cs typeface="Arial"/>
                <a:sym typeface="Arial"/>
              </a:rPr>
              <a:t>Values Clarification is not a Training…</a:t>
            </a:r>
            <a:endParaRPr sz="8400" b="1" i="0" u="none" strike="noStrike" cap="none">
              <a:solidFill>
                <a:schemeClr val="dk1"/>
              </a:solidFill>
              <a:latin typeface="Calibri"/>
              <a:ea typeface="Calibri"/>
              <a:cs typeface="Calibri"/>
              <a:sym typeface="Calibri"/>
            </a:endParaRPr>
          </a:p>
        </p:txBody>
      </p:sp>
      <p:sp>
        <p:nvSpPr>
          <p:cNvPr id="144" name="Google Shape;144;g2dd934804e7_0_10"/>
          <p:cNvSpPr txBox="1"/>
          <p:nvPr/>
        </p:nvSpPr>
        <p:spPr>
          <a:xfrm>
            <a:off x="2895600" y="6301425"/>
            <a:ext cx="13309800" cy="151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9600"/>
              <a:buFont typeface="Arial"/>
              <a:buNone/>
            </a:pPr>
            <a:r>
              <a:rPr lang="en-US" sz="8400" b="1" i="0" u="none" strike="noStrike" cap="none">
                <a:solidFill>
                  <a:srgbClr val="357499"/>
                </a:solidFill>
                <a:latin typeface="Calibri"/>
                <a:ea typeface="Calibri"/>
                <a:cs typeface="Calibri"/>
                <a:sym typeface="Calibri"/>
              </a:rPr>
              <a:t>It is a Conversation</a:t>
            </a:r>
            <a:endParaRPr sz="8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p:nvPr/>
        </p:nvSpPr>
        <p:spPr>
          <a:xfrm>
            <a:off x="1088775" y="675775"/>
            <a:ext cx="161871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0" i="0" u="none" strike="noStrike" cap="none">
                <a:solidFill>
                  <a:srgbClr val="357499"/>
                </a:solidFill>
                <a:latin typeface="Arial"/>
                <a:ea typeface="Arial"/>
                <a:cs typeface="Arial"/>
                <a:sym typeface="Arial"/>
              </a:rPr>
              <a:t>      </a:t>
            </a:r>
            <a:r>
              <a:rPr lang="en-US" sz="8400" b="0" i="0" u="none" strike="noStrike" cap="none">
                <a:solidFill>
                  <a:srgbClr val="357499"/>
                </a:solidFill>
                <a:latin typeface="Arial"/>
                <a:ea typeface="Arial"/>
                <a:cs typeface="Arial"/>
                <a:sym typeface="Arial"/>
              </a:rPr>
              <a:t>What Is Values Clarification?</a:t>
            </a:r>
            <a:endParaRPr sz="8400" b="0" i="0" u="none" strike="noStrike" cap="none">
              <a:solidFill>
                <a:srgbClr val="357499"/>
              </a:solidFill>
              <a:latin typeface="Arial"/>
              <a:ea typeface="Arial"/>
              <a:cs typeface="Arial"/>
              <a:sym typeface="Arial"/>
            </a:endParaRPr>
          </a:p>
        </p:txBody>
      </p:sp>
      <p:sp>
        <p:nvSpPr>
          <p:cNvPr id="151" name="Google Shape;151;p9"/>
          <p:cNvSpPr txBox="1"/>
          <p:nvPr/>
        </p:nvSpPr>
        <p:spPr>
          <a:xfrm>
            <a:off x="856275" y="2419050"/>
            <a:ext cx="16652100" cy="665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800" b="0" i="0" u="none" strike="noStrike" cap="none">
                <a:solidFill>
                  <a:schemeClr val="dk1"/>
                </a:solidFill>
                <a:latin typeface="Arial"/>
                <a:ea typeface="Arial"/>
                <a:cs typeface="Arial"/>
                <a:sym typeface="Arial"/>
              </a:rPr>
              <a:t>Abortion values clarification workshops are conducted with abortion providers, trainers, policymakers and other stakeholders to mitigate the effects of abortion stigma and increase provision of and access to abortion care. </a:t>
            </a:r>
            <a:endParaRPr sz="3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3600"/>
              <a:buFont typeface="Arial"/>
              <a:buNone/>
            </a:pPr>
            <a:endParaRPr sz="3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800" b="0" i="0" u="none" strike="noStrike" cap="none">
                <a:solidFill>
                  <a:srgbClr val="000000"/>
                </a:solidFill>
                <a:latin typeface="Arial"/>
                <a:ea typeface="Arial"/>
                <a:cs typeface="Arial"/>
                <a:sym typeface="Arial"/>
              </a:rPr>
              <a:t>Values clarification is a process that helps us to:</a:t>
            </a:r>
            <a:endParaRPr sz="38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3600"/>
              <a:buFont typeface="Arial"/>
              <a:buNone/>
            </a:pPr>
            <a:endParaRPr sz="3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800"/>
              <a:buFont typeface="Arial"/>
              <a:buChar char="●"/>
            </a:pPr>
            <a:r>
              <a:rPr lang="en-US" sz="3800" b="0" i="0" u="none" strike="noStrike" cap="none">
                <a:solidFill>
                  <a:srgbClr val="000000"/>
                </a:solidFill>
                <a:latin typeface="Arial"/>
                <a:ea typeface="Arial"/>
                <a:cs typeface="Arial"/>
                <a:sym typeface="Arial"/>
              </a:rPr>
              <a:t>Examine our basic moral reasoning to identify the values that we find most meaningful and important</a:t>
            </a:r>
            <a:endParaRPr sz="3800" b="0" i="0" u="none" strike="noStrike" cap="none">
              <a:solidFill>
                <a:srgbClr val="000000"/>
              </a:solidFill>
              <a:latin typeface="Arial"/>
              <a:ea typeface="Arial"/>
              <a:cs typeface="Arial"/>
              <a:sym typeface="Arial"/>
            </a:endParaRPr>
          </a:p>
          <a:p>
            <a:pPr marL="457200" marR="0" lvl="0" indent="-457200" algn="l" rtl="0">
              <a:lnSpc>
                <a:spcPct val="100000"/>
              </a:lnSpc>
              <a:spcBef>
                <a:spcPts val="1000"/>
              </a:spcBef>
              <a:spcAft>
                <a:spcPts val="0"/>
              </a:spcAft>
              <a:buClr>
                <a:srgbClr val="000000"/>
              </a:buClr>
              <a:buSzPts val="3800"/>
              <a:buFont typeface="Arial"/>
              <a:buChar char="●"/>
            </a:pPr>
            <a:r>
              <a:rPr lang="en-US" sz="3800" b="0" i="0" u="none" strike="noStrike" cap="none">
                <a:solidFill>
                  <a:srgbClr val="000000"/>
                </a:solidFill>
                <a:latin typeface="Arial"/>
                <a:ea typeface="Arial"/>
                <a:cs typeface="Arial"/>
                <a:sym typeface="Arial"/>
              </a:rPr>
              <a:t>Identify when core values conflict with assumptions or actions that may be informed by social norms and other external influences</a:t>
            </a:r>
            <a:endParaRPr sz="3800" b="0" i="0" u="none" strike="noStrike" cap="none">
              <a:solidFill>
                <a:srgbClr val="000000"/>
              </a:solidFill>
              <a:latin typeface="Arial"/>
              <a:ea typeface="Arial"/>
              <a:cs typeface="Arial"/>
              <a:sym typeface="Arial"/>
            </a:endParaRPr>
          </a:p>
        </p:txBody>
      </p:sp>
      <p:sp>
        <p:nvSpPr>
          <p:cNvPr id="152" name="Google Shape;152;p9"/>
          <p:cNvSpPr txBox="1"/>
          <p:nvPr/>
        </p:nvSpPr>
        <p:spPr>
          <a:xfrm>
            <a:off x="13300450" y="9347500"/>
            <a:ext cx="4219500" cy="778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(Turner, et al. 2018)</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p:nvPr/>
        </p:nvSpPr>
        <p:spPr>
          <a:xfrm>
            <a:off x="1683050" y="2203575"/>
            <a:ext cx="146442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59" name="Google Shape;159;p2"/>
          <p:cNvSpPr txBox="1"/>
          <p:nvPr/>
        </p:nvSpPr>
        <p:spPr>
          <a:xfrm>
            <a:off x="1683050" y="2573025"/>
            <a:ext cx="15737400" cy="5474400"/>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1000"/>
              </a:spcBef>
              <a:spcAft>
                <a:spcPts val="0"/>
              </a:spcAft>
              <a:buClr>
                <a:schemeClr val="dk1"/>
              </a:buClr>
              <a:buSzPts val="3800"/>
              <a:buFont typeface="Calibri"/>
              <a:buChar char="●"/>
            </a:pPr>
            <a:r>
              <a:rPr lang="en-US" sz="3800" b="0" i="0" u="none" strike="noStrike" cap="none">
                <a:solidFill>
                  <a:schemeClr val="dk1"/>
                </a:solidFill>
                <a:latin typeface="Calibri"/>
                <a:ea typeface="Calibri"/>
                <a:cs typeface="Calibri"/>
                <a:sym typeface="Calibri"/>
              </a:rPr>
              <a:t>Values clarification helps us examine individual beliefs and attitudes that support or get in the way of providing patient-centered care   </a:t>
            </a:r>
            <a:endParaRPr sz="38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3800"/>
              <a:buFont typeface="Arial"/>
              <a:buNone/>
            </a:pPr>
            <a:endParaRPr sz="3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dk1"/>
              </a:buClr>
              <a:buSzPts val="3800"/>
              <a:buFont typeface="Calibri"/>
              <a:buChar char="●"/>
            </a:pPr>
            <a:r>
              <a:rPr lang="en-US" sz="3800" b="0" i="0" u="none" strike="noStrike" cap="none">
                <a:solidFill>
                  <a:schemeClr val="dk1"/>
                </a:solidFill>
                <a:latin typeface="Calibri"/>
                <a:ea typeface="Calibri"/>
                <a:cs typeface="Calibri"/>
                <a:sym typeface="Calibri"/>
              </a:rPr>
              <a:t>Values Clarification is a dialogue that helps us to develop self-awareness about how our values can impact our work with patients and colleagues   </a:t>
            </a:r>
            <a:endParaRPr sz="38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3800"/>
              <a:buFont typeface="Arial"/>
              <a:buNone/>
            </a:pPr>
            <a:endParaRPr sz="3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dk1"/>
              </a:buClr>
              <a:buSzPts val="3800"/>
              <a:buFont typeface="Calibri"/>
              <a:buChar char="●"/>
            </a:pPr>
            <a:r>
              <a:rPr lang="en-US" sz="3800" b="0" i="0" u="none" strike="noStrike" cap="none">
                <a:solidFill>
                  <a:schemeClr val="dk1"/>
                </a:solidFill>
                <a:latin typeface="Calibri"/>
                <a:ea typeface="Calibri"/>
                <a:cs typeface="Calibri"/>
                <a:sym typeface="Calibri"/>
              </a:rPr>
              <a:t>Values Clarification is a life-long process and not a one-off training</a:t>
            </a:r>
            <a:endParaRPr sz="3800" b="0" i="0" u="none" strike="noStrike" cap="none">
              <a:solidFill>
                <a:srgbClr val="000000"/>
              </a:solidFill>
              <a:latin typeface="Arial"/>
              <a:ea typeface="Arial"/>
              <a:cs typeface="Arial"/>
              <a:sym typeface="Arial"/>
            </a:endParaRPr>
          </a:p>
          <a:p>
            <a:pPr marL="571500" marR="0" lvl="0" indent="-342900" algn="l" rtl="0">
              <a:lnSpc>
                <a:spcPct val="100000"/>
              </a:lnSpc>
              <a:spcBef>
                <a:spcPts val="100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160" name="Google Shape;160;p2"/>
          <p:cNvSpPr txBox="1"/>
          <p:nvPr/>
        </p:nvSpPr>
        <p:spPr>
          <a:xfrm>
            <a:off x="910500" y="599025"/>
            <a:ext cx="164670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357499"/>
                </a:solidFill>
                <a:latin typeface="Arial"/>
                <a:ea typeface="Arial"/>
                <a:cs typeface="Arial"/>
                <a:sym typeface="Arial"/>
              </a:rPr>
              <a:t>      </a:t>
            </a:r>
            <a:r>
              <a:rPr lang="en-US" sz="8400" b="0" i="0" u="none" strike="noStrike" cap="none">
                <a:solidFill>
                  <a:srgbClr val="357499"/>
                </a:solidFill>
                <a:latin typeface="Arial"/>
                <a:ea typeface="Arial"/>
                <a:cs typeface="Arial"/>
                <a:sym typeface="Arial"/>
              </a:rPr>
              <a:t>What Is Values Clarification?</a:t>
            </a:r>
            <a:endParaRPr sz="4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p:nvPr/>
        </p:nvSpPr>
        <p:spPr>
          <a:xfrm>
            <a:off x="804448" y="436548"/>
            <a:ext cx="16221600" cy="184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5700" b="0" i="0" u="none" strike="noStrike" cap="none">
                <a:solidFill>
                  <a:srgbClr val="357499"/>
                </a:solidFill>
                <a:latin typeface="Arial"/>
                <a:ea typeface="Arial"/>
                <a:cs typeface="Arial"/>
                <a:sym typeface="Arial"/>
              </a:rPr>
              <a:t>Values Clarification Workshops in </a:t>
            </a:r>
            <a:endParaRPr sz="5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5700" b="0" i="0" u="none" strike="noStrike" cap="none">
                <a:solidFill>
                  <a:srgbClr val="357499"/>
                </a:solidFill>
                <a:latin typeface="Arial"/>
                <a:ea typeface="Arial"/>
                <a:cs typeface="Arial"/>
                <a:sym typeface="Arial"/>
              </a:rPr>
              <a:t>Catholic Hospital Settings</a:t>
            </a:r>
            <a:endParaRPr sz="5700" b="0" i="0" u="none" strike="noStrike" cap="none">
              <a:solidFill>
                <a:schemeClr val="dk1"/>
              </a:solidFill>
              <a:latin typeface="Calibri"/>
              <a:ea typeface="Calibri"/>
              <a:cs typeface="Calibri"/>
              <a:sym typeface="Calibri"/>
            </a:endParaRPr>
          </a:p>
        </p:txBody>
      </p:sp>
      <p:sp>
        <p:nvSpPr>
          <p:cNvPr id="167" name="Google Shape;167;p10"/>
          <p:cNvSpPr txBox="1"/>
          <p:nvPr/>
        </p:nvSpPr>
        <p:spPr>
          <a:xfrm>
            <a:off x="1033194" y="2706350"/>
            <a:ext cx="16221600" cy="698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Between 2018 and 2019, researchers provided a values clarification workshop to 47 OB/GYN residents at five Catholic residency programs that did not provide abortion training.   The authors found that:  </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a:p>
            <a:pPr marL="457200" marR="0" lvl="6" indent="-457200" algn="l" rtl="0">
              <a:lnSpc>
                <a:spcPct val="100000"/>
              </a:lnSpc>
              <a:spcBef>
                <a:spcPts val="0"/>
              </a:spcBef>
              <a:spcAft>
                <a:spcPts val="0"/>
              </a:spcAft>
              <a:buClr>
                <a:srgbClr val="000000"/>
              </a:buClr>
              <a:buSzPts val="3800"/>
              <a:buFont typeface="Noto Sans Symbols"/>
              <a:buChar char="●"/>
            </a:pPr>
            <a:r>
              <a:rPr lang="en-US" sz="3800" b="0" i="0" u="none" strike="noStrike" cap="none">
                <a:solidFill>
                  <a:srgbClr val="000000"/>
                </a:solidFill>
                <a:latin typeface="Arial"/>
                <a:ea typeface="Arial"/>
                <a:cs typeface="Arial"/>
                <a:sym typeface="Arial"/>
              </a:rPr>
              <a:t>“Values Clarification is a tool for residents to discuss abortion care, and acknowledge that training in many settings is not sufficient.”</a:t>
            </a:r>
            <a:endParaRPr sz="3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000000"/>
              </a:solidFill>
              <a:latin typeface="Arial"/>
              <a:ea typeface="Arial"/>
              <a:cs typeface="Arial"/>
              <a:sym typeface="Arial"/>
            </a:endParaRPr>
          </a:p>
          <a:p>
            <a:pPr marL="457200" marR="0" lvl="6" indent="-457200" algn="l" rtl="0">
              <a:lnSpc>
                <a:spcPct val="100000"/>
              </a:lnSpc>
              <a:spcBef>
                <a:spcPts val="0"/>
              </a:spcBef>
              <a:spcAft>
                <a:spcPts val="0"/>
              </a:spcAft>
              <a:buClr>
                <a:srgbClr val="000000"/>
              </a:buClr>
              <a:buSzPts val="3800"/>
              <a:buFont typeface="Noto Sans Symbols"/>
              <a:buChar char="●"/>
            </a:pPr>
            <a:r>
              <a:rPr lang="en-US" sz="3800" b="0" i="0" u="none" strike="noStrike" cap="none">
                <a:solidFill>
                  <a:srgbClr val="000000"/>
                </a:solidFill>
                <a:latin typeface="Arial"/>
                <a:ea typeface="Arial"/>
                <a:cs typeface="Arial"/>
                <a:sym typeface="Arial"/>
              </a:rPr>
              <a:t>As as a result of the values workshop implemented, there was a change in attitudes related to acceptability and morality about abortion scenarios that the authors thought may lead to unmeasured reductions in abortion stigma that may consciously or unconsciously have a negative impact with patients/clients</a:t>
            </a:r>
            <a:endParaRPr sz="3800" b="0" i="0" u="none" strike="noStrike" cap="none">
              <a:solidFill>
                <a:srgbClr val="000000"/>
              </a:solidFill>
              <a:latin typeface="Arial"/>
              <a:ea typeface="Arial"/>
              <a:cs typeface="Arial"/>
              <a:sym typeface="Arial"/>
            </a:endParaRPr>
          </a:p>
        </p:txBody>
      </p:sp>
      <p:sp>
        <p:nvSpPr>
          <p:cNvPr id="168" name="Google Shape;168;p10"/>
          <p:cNvSpPr txBox="1"/>
          <p:nvPr/>
        </p:nvSpPr>
        <p:spPr>
          <a:xfrm>
            <a:off x="13124050" y="9373000"/>
            <a:ext cx="4357200" cy="533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(Guiahi, et al. 2021)</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6835</Words>
  <Application>Microsoft Macintosh PowerPoint</Application>
  <PresentationFormat>Custom</PresentationFormat>
  <Paragraphs>640</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Noto Sans Symbols</vt:lpstr>
      <vt:lpstr>Roboto</vt:lpstr>
      <vt:lpstr>Arial</vt:lpstr>
      <vt:lpstr>Office Theme</vt:lpstr>
      <vt:lpstr>PowerPoint Presentation</vt:lpstr>
      <vt:lpstr>PowerPoint Presentation</vt:lpstr>
      <vt:lpstr>PowerPoint Presentation</vt:lpstr>
      <vt:lpstr>PowerPoint Presentation</vt:lpstr>
      <vt:lpstr>Group Norms</vt:lpstr>
      <vt:lpstr>PowerPoint Presentation</vt:lpstr>
      <vt:lpstr>PowerPoint Presentation</vt:lpstr>
      <vt:lpstr>PowerPoint Presentation</vt:lpstr>
      <vt:lpstr>PowerPoint Presentation</vt:lpstr>
      <vt:lpstr>Model Activity:  Agree/Disagree</vt:lpstr>
      <vt:lpstr>PowerPoint Presentation</vt:lpstr>
      <vt:lpstr>Agree/Disagree Statements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Gender and Abortion</vt:lpstr>
      <vt:lpstr>Model Activity: Case Reflection</vt:lpstr>
      <vt:lpstr>Case Study - Sam</vt:lpstr>
      <vt:lpstr>PowerPoint Presentation</vt:lpstr>
      <vt:lpstr>PowerPoint Presentation</vt:lpstr>
      <vt:lpstr>QUESTIONS?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created xsi:type="dcterms:W3CDTF">2006-08-16T00:00:00Z</dcterms:created>
  <dcterms:modified xsi:type="dcterms:W3CDTF">2024-08-07T13:29:19Z</dcterms:modified>
</cp:coreProperties>
</file>