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ink/ink22.xml" ContentType="application/inkml+xml"/>
  <Override PartName="/ppt/notesSlides/notesSlide30.xml" ContentType="application/vnd.openxmlformats-officedocument.presentationml.notesSlide+xml"/>
  <Override PartName="/ppt/ink/ink2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7.xml" ContentType="application/inkml+xml"/>
  <Override PartName="/ppt/notesSlides/notesSlide37.xml" ContentType="application/vnd.openxmlformats-officedocument.presentationml.notesSlide+xml"/>
  <Override PartName="/ppt/ink/ink28.xml" ContentType="application/inkml+xml"/>
  <Override PartName="/ppt/notesSlides/notesSlide38.xml" ContentType="application/vnd.openxmlformats-officedocument.presentationml.notesSlide+xml"/>
  <Override PartName="/ppt/ink/ink2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0.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3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2.xml" ContentType="application/inkml+xml"/>
  <Override PartName="/ppt/notesSlides/notesSlide45.xml" ContentType="application/vnd.openxmlformats-officedocument.presentationml.notesSlide+xml"/>
  <Override PartName="/ppt/ink/ink33.xml" ContentType="application/inkml+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6.xml" ContentType="application/inkml+xml"/>
  <Override PartName="/ppt/notesSlides/notesSlide50.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63" r:id="rId8"/>
    <p:sldId id="464" r:id="rId9"/>
    <p:sldId id="465" r:id="rId10"/>
    <p:sldId id="460" r:id="rId11"/>
    <p:sldId id="374" r:id="rId12"/>
    <p:sldId id="376" r:id="rId13"/>
    <p:sldId id="424" r:id="rId14"/>
    <p:sldId id="425" r:id="rId15"/>
    <p:sldId id="426" r:id="rId16"/>
    <p:sldId id="427" r:id="rId17"/>
    <p:sldId id="468"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9" r:id="rId32"/>
    <p:sldId id="438" r:id="rId33"/>
    <p:sldId id="439" r:id="rId34"/>
    <p:sldId id="440" r:id="rId35"/>
    <p:sldId id="441" r:id="rId36"/>
    <p:sldId id="466" r:id="rId37"/>
    <p:sldId id="467" r:id="rId38"/>
    <p:sldId id="445" r:id="rId39"/>
    <p:sldId id="446" r:id="rId40"/>
    <p:sldId id="447" r:id="rId41"/>
    <p:sldId id="448" r:id="rId42"/>
    <p:sldId id="449" r:id="rId43"/>
    <p:sldId id="450" r:id="rId44"/>
    <p:sldId id="451" r:id="rId45"/>
    <p:sldId id="452" r:id="rId46"/>
    <p:sldId id="457" r:id="rId47"/>
    <p:sldId id="288" r:id="rId48"/>
    <p:sldId id="458" r:id="rId49"/>
    <p:sldId id="454" r:id="rId50"/>
    <p:sldId id="297"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53962"/>
  </p:normalViewPr>
  <p:slideViewPr>
    <p:cSldViewPr snapToGrid="0" snapToObjects="1">
      <p:cViewPr varScale="1">
        <p:scale>
          <a:sx n="24" d="100"/>
          <a:sy n="24" d="100"/>
        </p:scale>
        <p:origin x="21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0"/>
                  </a:ext>
                </a:extLst>
              </a:rPr>
              <a:t>Faso</a:t>
            </a:r>
            <a:r>
              <a:rPr lang="en-US" dirty="0"/>
              <a:t>, MD.</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 </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p:txBody>
      </p:sp>
    </p:spTree>
    <p:extLst>
      <p:ext uri="{BB962C8B-B14F-4D97-AF65-F5344CB8AC3E}">
        <p14:creationId xmlns:p14="http://schemas.microsoft.com/office/powerpoint/2010/main" val="331417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a:t>
            </a:r>
            <a:r>
              <a:rPr lang="en-US"/>
              <a:t>Family Planning</a:t>
            </a:r>
          </a:p>
          <a:p>
            <a:endParaRPr lang="en-US" dirty="0"/>
          </a:p>
          <a:p>
            <a:r>
              <a:rPr lang="en-US" dirty="0"/>
              <a:t>https://</a:t>
            </a:r>
            <a:r>
              <a:rPr lang="en-US" dirty="0" err="1"/>
              <a:t>societyfp.org</a:t>
            </a:r>
            <a:r>
              <a:rPr lang="en-US" dirty="0"/>
              <a:t>/clinical-guidance/</a:t>
            </a:r>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p:txBody>
      </p:sp>
    </p:spTree>
    <p:extLst>
      <p:ext uri="{BB962C8B-B14F-4D97-AF65-F5344CB8AC3E}">
        <p14:creationId xmlns:p14="http://schemas.microsoft.com/office/powerpoint/2010/main" val="21935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4" Type="http://schemas.openxmlformats.org/officeDocument/2006/relationships/image" Target="../media/image21.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customXml" Target="../ink/ink33.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5.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6.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tx1"/>
                </a:solidFill>
                <a:latin typeface="Calibri"/>
                <a:ea typeface="Calibri"/>
                <a:cs typeface="Calibri"/>
                <a:sym typeface="Calibri"/>
              </a:rPr>
              <a:t>Source</a:t>
            </a:r>
            <a:r>
              <a:rPr lang="en-US" sz="1400" dirty="0">
                <a:solidFill>
                  <a:schemeClr val="tx1"/>
                </a:solidFill>
                <a:latin typeface="Calibri"/>
                <a:ea typeface="Calibri"/>
                <a:cs typeface="Calibri"/>
                <a:sym typeface="Calibri"/>
              </a:rPr>
              <a:t>: https://</a:t>
            </a:r>
            <a:r>
              <a:rPr lang="en-US" sz="1400" dirty="0" err="1">
                <a:solidFill>
                  <a:schemeClr val="tx1"/>
                </a:solidFill>
                <a:latin typeface="Calibri"/>
                <a:ea typeface="Calibri"/>
                <a:cs typeface="Calibri"/>
                <a:sym typeface="Calibri"/>
              </a:rPr>
              <a:t>states.guttmacher.org</a:t>
            </a:r>
            <a:r>
              <a:rPr lang="en-US" sz="1400" dirty="0">
                <a:solidFill>
                  <a:schemeClr val="tx1"/>
                </a:solidFill>
                <a:latin typeface="Calibri"/>
                <a:ea typeface="Calibri"/>
                <a:cs typeface="Calibri"/>
                <a:sym typeface="Calibri"/>
              </a:rPr>
              <a:t>/policies/</a:t>
            </a:r>
            <a:endParaRPr sz="1800" dirty="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tx1"/>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tx1"/>
              </a:buClr>
            </a:pPr>
            <a:r>
              <a:rPr lang="en-US" sz="5400" b="0" dirty="0">
                <a:solidFill>
                  <a:schemeClr val="tx1"/>
                </a:solidFill>
                <a:latin typeface="+mn-lt"/>
              </a:rPr>
              <a:t> Physicians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Advanced Practice Clinicians (nurse practitioners, certified nurse midwives, physician assistants)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Complex Family Planning certification NOT NECESSARY to provide safe abortion care</a:t>
            </a:r>
          </a:p>
          <a:p>
            <a:pPr marL="228600" lvl="0" indent="-50800">
              <a:lnSpc>
                <a:spcPct val="100000"/>
              </a:lnSpc>
              <a:spcBef>
                <a:spcPts val="1000"/>
              </a:spcBef>
              <a:buClr>
                <a:schemeClr val="tx1"/>
              </a:buClr>
              <a:buNone/>
            </a:pPr>
            <a:endParaRPr lang="en-US" sz="5400" b="0" dirty="0">
              <a:solidFill>
                <a:schemeClr val="tx1"/>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D181D4E0-12A4-CDF9-5863-FB6FDFC3FFF5}"/>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nvGraphicFramePr>
        <p:xfrm>
          <a:off x="1798381" y="2104151"/>
          <a:ext cx="21397042" cy="11123655"/>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3"/>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843720">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lang="en-US" dirty="0">
                        <a:solidFill>
                          <a:schemeClr val="accent3"/>
                        </a:solidFill>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alpha val="50000"/>
                      </a:schemeClr>
                    </a:solidFill>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28306400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chemeClr val="tx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/photos/Wh-Gj7ADV6s (by Omar Lopez on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 by Omar Lopez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a:t>
            </a:r>
            <a:r>
              <a:rPr lang="en-US" sz="1000" dirty="0" err="1">
                <a:solidFill>
                  <a:schemeClr val="tx1"/>
                </a:solidFill>
                <a:latin typeface="+mn-lt"/>
                <a:ea typeface="Calibri"/>
                <a:cs typeface="Calibri"/>
                <a:sym typeface="Calibri"/>
              </a:rPr>
              <a:t>unsplash.com</a:t>
            </a:r>
            <a:r>
              <a:rPr lang="en-US" sz="1000" dirty="0">
                <a:solidFill>
                  <a:schemeClr val="tx1"/>
                </a:solidFill>
                <a:latin typeface="+mn-lt"/>
                <a:ea typeface="Calibri"/>
                <a:cs typeface="Calibri"/>
                <a:sym typeface="Calibri"/>
              </a:rPr>
              <a:t>/photos/a8cWVqHa0nA by Omar Lopez on </a:t>
            </a:r>
            <a:r>
              <a:rPr lang="en-US" sz="1000" dirty="0" err="1">
                <a:solidFill>
                  <a:schemeClr val="tx1"/>
                </a:solidFill>
                <a:latin typeface="+mn-lt"/>
                <a:ea typeface="Calibri"/>
                <a:cs typeface="Calibri"/>
                <a:sym typeface="Calibri"/>
              </a:rPr>
              <a:t>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515184"/>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Yolanda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1845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Same Day: estrogen/progestin pill, patch, ring, implant, progestin-only pill, barrier methods</a:t>
            </a:r>
          </a:p>
          <a:p>
            <a:pPr marL="0" indent="0">
              <a:lnSpc>
                <a:spcPct val="100000"/>
              </a:lnSpc>
              <a:spcBef>
                <a:spcPts val="0"/>
              </a:spcBef>
              <a:buNone/>
            </a:pPr>
            <a:r>
              <a:rPr lang="en-US" sz="5400" b="0" dirty="0">
                <a:solidFill>
                  <a:schemeClr val="tx1"/>
                </a:solidFill>
              </a:rPr>
              <a:t>- Same Day: DMPA injection (may decrease mifepristone effectiveness)</a:t>
            </a:r>
          </a:p>
          <a:p>
            <a:pPr marL="0" indent="0">
              <a:lnSpc>
                <a:spcPct val="100000"/>
              </a:lnSpc>
              <a:spcBef>
                <a:spcPts val="1000"/>
              </a:spcBef>
              <a:buClr>
                <a:schemeClr val="dk1"/>
              </a:buClr>
              <a:buNone/>
            </a:pPr>
            <a:r>
              <a:rPr lang="en-US" sz="5400" b="0" dirty="0">
                <a:solidFill>
                  <a:schemeClr val="tx1"/>
                </a:solidFill>
              </a:rPr>
              <a:t>- 4 Days After Misoprostol: IUD</a:t>
            </a:r>
          </a:p>
          <a:p>
            <a:pPr marL="0" indent="0">
              <a:lnSpc>
                <a:spcPct val="100000"/>
              </a:lnSpc>
              <a:spcBef>
                <a:spcPts val="1000"/>
              </a:spcBef>
              <a:buClr>
                <a:schemeClr val="dk1"/>
              </a:buClr>
              <a:buNone/>
            </a:pPr>
            <a:r>
              <a:rPr lang="en-US" sz="5400" b="0" dirty="0">
                <a:solidFill>
                  <a:schemeClr val="tx1"/>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Assure completion: 4 cardinal questions</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b="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693420" indent="-685800">
              <a:lnSpc>
                <a:spcPct val="80000"/>
              </a:lnSpc>
              <a:spcBef>
                <a:spcPts val="0"/>
              </a:spcBef>
              <a:buClr>
                <a:schemeClr val="tx1"/>
              </a:buClr>
            </a:pPr>
            <a:r>
              <a:rPr lang="en-US" sz="5400" b="0" dirty="0">
                <a:solidFill>
                  <a:schemeClr val="tx1"/>
                </a:solidFill>
                <a:latin typeface="+mn-lt"/>
              </a:rPr>
              <a:t>Mail order pharmacy</a:t>
            </a:r>
          </a:p>
          <a:p>
            <a:pPr marL="1226820" lvl="1" indent="-685800">
              <a:lnSpc>
                <a:spcPct val="80000"/>
              </a:lnSpc>
              <a:spcBef>
                <a:spcPts val="0"/>
              </a:spcBef>
              <a:buClr>
                <a:schemeClr val="tx1"/>
              </a:buClr>
            </a:pPr>
            <a:r>
              <a:rPr lang="en-US" sz="5400" b="0" dirty="0" err="1">
                <a:solidFill>
                  <a:schemeClr val="tx1"/>
                </a:solidFill>
                <a:latin typeface="+mn-lt"/>
              </a:rPr>
              <a:t>HoneyBee</a:t>
            </a:r>
            <a:r>
              <a:rPr lang="en-US" sz="5400" b="0" dirty="0">
                <a:solidFill>
                  <a:schemeClr val="tx1"/>
                </a:solidFill>
                <a:latin typeface="+mn-lt"/>
              </a:rPr>
              <a:t>, American Mail Order Pharmacy, Manifest</a:t>
            </a:r>
          </a:p>
          <a:p>
            <a:pPr marL="693420" indent="-685800">
              <a:lnSpc>
                <a:spcPct val="80000"/>
              </a:lnSpc>
              <a:spcBef>
                <a:spcPts val="0"/>
              </a:spcBef>
              <a:buClr>
                <a:schemeClr val="tx1"/>
              </a:buClr>
            </a:pPr>
            <a:r>
              <a:rPr lang="en-US" sz="5400" b="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a:t>
            </a:r>
            <a:r>
              <a:rPr lang="en-US" sz="1000" dirty="0" err="1">
                <a:solidFill>
                  <a:schemeClr val="tx1"/>
                </a:solidFill>
              </a:rPr>
              <a:t>genderphotos.vice.com</a:t>
            </a:r>
            <a:r>
              <a:rPr lang="en-US" sz="1000" dirty="0">
                <a:solidFill>
                  <a:schemeClr val="tx1"/>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With medications, menstrual extraction, botanicals, herbs, other methods</a:t>
            </a:r>
          </a:p>
          <a:p>
            <a:pPr marL="228600" lvl="0" indent="-254000">
              <a:lnSpc>
                <a:spcPct val="100000"/>
              </a:lnSpc>
              <a:spcBef>
                <a:spcPts val="1000"/>
              </a:spcBef>
              <a:buClr>
                <a:schemeClr val="tx2"/>
              </a:buClr>
            </a:pPr>
            <a:r>
              <a:rPr lang="en-US" sz="5400" b="0" dirty="0">
                <a:solidFill>
                  <a:schemeClr val="tx1"/>
                </a:solidFill>
                <a:latin typeface="+mn-lt"/>
              </a:rPr>
              <a:t> Medication Abortion: an abortion with medicines provided by a clinician in-clinic or via telemedicine</a:t>
            </a:r>
          </a:p>
          <a:p>
            <a:pPr marL="228600" lvl="0" indent="-254000">
              <a:lnSpc>
                <a:spcPct val="100000"/>
              </a:lnSpc>
              <a:spcBef>
                <a:spcPts val="1000"/>
              </a:spcBef>
              <a:buClr>
                <a:schemeClr val="tx2"/>
              </a:buClr>
            </a:pPr>
            <a:r>
              <a:rPr lang="en-US" sz="5400" b="0" dirty="0">
                <a:solidFill>
                  <a:schemeClr val="tx1"/>
                </a:solidFill>
                <a:latin typeface="+mn-lt"/>
              </a:rPr>
              <a:t> 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1"/>
              </a:buClr>
            </a:pPr>
            <a:r>
              <a:rPr lang="en-US" b="0" dirty="0">
                <a:solidFill>
                  <a:schemeClr val="tx1"/>
                </a:solidFill>
                <a:latin typeface="+mn-lt"/>
              </a:rPr>
              <a:t> Increase in demand for SMA during COVID-19 pandemic and after Dobbs</a:t>
            </a:r>
          </a:p>
          <a:p>
            <a:pPr marL="228600" lvl="0" indent="-228600">
              <a:lnSpc>
                <a:spcPct val="100000"/>
              </a:lnSpc>
              <a:spcBef>
                <a:spcPts val="0"/>
              </a:spcBef>
              <a:buClr>
                <a:schemeClr val="tx1"/>
              </a:buClr>
            </a:pPr>
            <a:r>
              <a:rPr lang="en-US" b="0" dirty="0">
                <a:solidFill>
                  <a:schemeClr val="tx1"/>
                </a:solidFill>
                <a:latin typeface="+mn-lt"/>
              </a:rPr>
              <a:t> Higher prevalence among black women &amp; Hispanic women compared to white women</a:t>
            </a:r>
          </a:p>
          <a:p>
            <a:pPr marL="228600" lvl="0" indent="-228600">
              <a:lnSpc>
                <a:spcPct val="100000"/>
              </a:lnSpc>
              <a:spcBef>
                <a:spcPts val="1000"/>
              </a:spcBef>
              <a:buClr>
                <a:schemeClr val="tx1"/>
              </a:buClr>
            </a:pPr>
            <a:endParaRPr lang="en-US" b="0" dirty="0">
              <a:solidFill>
                <a:schemeClr val="tx1"/>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tx1"/>
              </a:buClr>
              <a:buFont typeface="Arial" panose="020B0604020202020204" pitchFamily="34" charset="0"/>
              <a:buChar char="•"/>
            </a:pPr>
            <a:r>
              <a:rPr lang="en-US" sz="5600" b="0"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b="0" dirty="0">
                <a:solidFill>
                  <a:schemeClr val="tx1"/>
                </a:solidFill>
              </a:rPr>
              <a:t>Self-sourcing abortion pills has made SMA much safer than ever before</a:t>
            </a:r>
          </a:p>
          <a:p>
            <a:pPr>
              <a:spcBef>
                <a:spcPts val="1000"/>
              </a:spcBef>
              <a:buClr>
                <a:schemeClr val="tx2"/>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a:t>
            </a:r>
            <a:r>
              <a:rPr lang="en-US" b="0" dirty="0" err="1">
                <a:solidFill>
                  <a:schemeClr val="tx1"/>
                </a:solidFill>
              </a:rPr>
              <a:t>mife</a:t>
            </a:r>
            <a:r>
              <a:rPr lang="en-US" b="0" dirty="0">
                <a:solidFill>
                  <a:schemeClr val="tx1"/>
                </a:solidFill>
              </a:rPr>
              <a:t>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2082" y="94016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2083" y="7246559"/>
            <a:ext cx="4050365" cy="5169037"/>
          </a:xfrm>
          <a:prstGeom prst="rect">
            <a:avLst/>
          </a:prstGeom>
        </p:spPr>
      </p:pic>
    </p:spTree>
    <p:extLst>
      <p:ext uri="{BB962C8B-B14F-4D97-AF65-F5344CB8AC3E}">
        <p14:creationId xmlns:p14="http://schemas.microsoft.com/office/powerpoint/2010/main" val="57082602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Part of a larger web of criminalization</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always on patients, reported by health care workers</a:t>
            </a:r>
          </a:p>
          <a:p>
            <a:pPr marL="1692275" lvl="1" indent="-488950">
              <a:spcBef>
                <a:spcPts val="0"/>
              </a:spcBef>
              <a:buClr>
                <a:schemeClr val="tx2"/>
              </a:buClr>
            </a:pPr>
            <a:r>
              <a:rPr lang="en-US" sz="5400" b="0" dirty="0">
                <a:solidFill>
                  <a:schemeClr val="tx1"/>
                </a:solidFill>
                <a:latin typeface="+mn-lt"/>
                <a:ea typeface="Calibri"/>
                <a:cs typeface="Calibri"/>
                <a:sym typeface="Calibri"/>
              </a:rPr>
              <a:t>Health care workers not criminalized despite clear HIPAA violations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a:t>
            </a:r>
            <a:r>
              <a:rPr lang="en-US" sz="1000" dirty="0">
                <a:solidFill>
                  <a:schemeClr val="tx1"/>
                </a:solidFill>
                <a:latin typeface="Calibri"/>
                <a:ea typeface="Calibri"/>
                <a:cs typeface="Calibri"/>
                <a:sym typeface="Calibri"/>
              </a:rPr>
              <a:t>https://</a:t>
            </a:r>
            <a:r>
              <a:rPr lang="en-US" sz="1000" dirty="0" err="1">
                <a:solidFill>
                  <a:schemeClr val="tx1"/>
                </a:solidFill>
                <a:latin typeface="Calibri"/>
                <a:ea typeface="Calibri"/>
                <a:cs typeface="Calibri"/>
                <a:sym typeface="Calibri"/>
              </a:rPr>
              <a:t>www.interruptingcriminalization.com</a:t>
            </a:r>
            <a:r>
              <a:rPr lang="en-US" sz="1000" dirty="0">
                <a:solidFill>
                  <a:schemeClr val="tx1"/>
                </a:solidFill>
                <a:latin typeface="Calibri"/>
                <a:ea typeface="Calibri"/>
                <a:cs typeface="Calibri"/>
                <a:sym typeface="Calibri"/>
              </a:rPr>
              <a:t>/decriminalize-abortion </a:t>
            </a:r>
            <a:endParaRPr lang="en-US" sz="1000" dirty="0">
              <a:solidFill>
                <a:schemeClr val="tx1"/>
              </a:solidFill>
            </a:endParaRPr>
          </a:p>
          <a:p>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a:t>
            </a:r>
          </a:p>
          <a:p>
            <a:pPr marL="685800" fontAlgn="base">
              <a:lnSpc>
                <a:spcPct val="100000"/>
              </a:lnSpc>
            </a:pPr>
            <a:r>
              <a:rPr lang="en-US" sz="5400" dirty="0">
                <a:solidFill>
                  <a:schemeClr val="bg2"/>
                </a:solidFill>
                <a:latin typeface="+mn-lt"/>
              </a:rPr>
              <a:t>1) mifepristone and misoprostol, and </a:t>
            </a:r>
          </a:p>
          <a:p>
            <a:pPr marL="685800" fontAlgn="base">
              <a:lnSpc>
                <a:spcPct val="100000"/>
              </a:lnSpc>
            </a:pPr>
            <a:r>
              <a:rPr lang="en-US" sz="5400" dirty="0">
                <a:solidFill>
                  <a:schemeClr val="bg2"/>
                </a:solidFill>
                <a:latin typeface="+mn-lt"/>
              </a:rPr>
              <a:t>2) misoprostol alone</a:t>
            </a:r>
          </a:p>
          <a:p>
            <a:pPr marL="685800" fontAlgn="base">
              <a:lnSpc>
                <a:spcPct val="100000"/>
              </a:lnSpc>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marL="685800" indent="-685800" fontAlgn="base">
              <a:lnSpc>
                <a:spcPct val="100000"/>
              </a:lnSpc>
              <a:buFont typeface="Arial" panose="020B0604020202020204" pitchFamily="34" charset="0"/>
              <a:buChar char="•"/>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tx1"/>
                </a:solidFill>
                <a:latin typeface="+mn-lt"/>
              </a:rPr>
              <a:t>Image Source: </a:t>
            </a:r>
            <a:r>
              <a:rPr lang="en-US" sz="1000" b="1" dirty="0" err="1">
                <a:solidFill>
                  <a:schemeClr val="tx1"/>
                </a:solidFill>
                <a:latin typeface="+mn-lt"/>
              </a:rPr>
              <a:t>Abortiononourownterms.org</a:t>
            </a:r>
            <a:endParaRPr lang="en-US" sz="1000" b="1"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SMA if they prefer</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u="sng" dirty="0">
                <a:solidFill>
                  <a:schemeClr val="tx1"/>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tx1"/>
                </a:solidFill>
                <a:latin typeface="+mn-lt"/>
              </a:rPr>
              <a:t> </a:t>
            </a:r>
          </a:p>
          <a:p>
            <a:pPr marL="2020887" lvl="1" indent="-685800">
              <a:lnSpc>
                <a:spcPct val="100000"/>
              </a:lnSpc>
              <a:spcBef>
                <a:spcPts val="500"/>
              </a:spcBef>
              <a:buClr>
                <a:schemeClr val="tx2"/>
              </a:buClr>
            </a:pPr>
            <a:r>
              <a:rPr lang="en-US" sz="5400" b="0" dirty="0">
                <a:solidFill>
                  <a:schemeClr val="tx1"/>
                </a:solidFill>
                <a:latin typeface="+mn-lt"/>
              </a:rPr>
              <a:t>(844-868-2812)</a:t>
            </a:r>
          </a:p>
          <a:p>
            <a:pPr marL="854075" indent="-685800">
              <a:lnSpc>
                <a:spcPct val="7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solidFill>
                  <a:schemeClr val="bg2"/>
                </a:solidFill>
              </a:rPr>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bg2"/>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Professional liability insurance</a:t>
            </a:r>
            <a:endParaRPr lang="en-US" sz="5400" b="0" dirty="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a:t>
            </a:r>
            <a:r>
              <a:rPr lang="en-US" sz="1000" dirty="0" err="1">
                <a:solidFill>
                  <a:schemeClr val="tx2"/>
                </a:solidFill>
              </a:rPr>
              <a:t>familymedicine.uw.edu</a:t>
            </a:r>
            <a:r>
              <a:rPr lang="en-US" sz="1000" dirty="0">
                <a:solidFill>
                  <a:schemeClr val="tx2"/>
                </a:solidFill>
              </a:rPr>
              <a:t>/</a:t>
            </a:r>
            <a:r>
              <a:rPr lang="en-US" sz="1000" dirty="0" err="1">
                <a:solidFill>
                  <a:schemeClr val="tx2"/>
                </a:solidFill>
              </a:rPr>
              <a:t>accessdelivered</a:t>
            </a:r>
            <a:r>
              <a:rPr lang="en-US" sz="1000" dirty="0">
                <a:solidFill>
                  <a:schemeClr val="tx2"/>
                </a:solidFill>
              </a:rPr>
              <a:t>/.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a:t>
            </a:r>
            <a:r>
              <a:rPr lang="en-US" sz="1000" dirty="0" err="1">
                <a:solidFill>
                  <a:schemeClr val="tx2"/>
                </a:solidFill>
              </a:rPr>
              <a:t>Obstet</a:t>
            </a:r>
            <a:r>
              <a:rPr lang="en-US" sz="1000" dirty="0">
                <a:solidFill>
                  <a:schemeClr val="tx2"/>
                </a:solidFill>
              </a:rPr>
              <a: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a:t>
            </a:r>
            <a:r>
              <a:rPr lang="en-US" sz="1000" dirty="0" err="1">
                <a:solidFill>
                  <a:schemeClr val="tx2"/>
                </a:solidFill>
              </a:rPr>
              <a:t>www.kff.org</a:t>
            </a:r>
            <a:r>
              <a:rPr lang="en-US" sz="1000" dirty="0">
                <a:solidFill>
                  <a:schemeClr val="tx2"/>
                </a:solidFill>
              </a:rPr>
              <a:t>/</a:t>
            </a:r>
            <a:r>
              <a:rPr lang="en-US" sz="1000" dirty="0" err="1">
                <a:solidFill>
                  <a:schemeClr val="tx2"/>
                </a:solidFill>
              </a:rPr>
              <a:t>womens</a:t>
            </a:r>
            <a:r>
              <a:rPr lang="en-US" sz="1000" dirty="0">
                <a:solidFill>
                  <a:schemeClr val="tx2"/>
                </a:solidFill>
              </a:rPr>
              <a:t>-health-policy/slide/state-restrictions-on-telehealth-abortion/. Published 2021. Accessed May 19, 2022.</a:t>
            </a:r>
          </a:p>
          <a:p>
            <a:pPr lvl="0"/>
            <a:r>
              <a:rPr lang="en-US" sz="1000" dirty="0">
                <a:solidFill>
                  <a:schemeClr val="tx2"/>
                </a:solidFill>
              </a:rPr>
              <a:t>An Overview of Abortion Laws. Guttmacher Institute. https://</a:t>
            </a:r>
            <a:r>
              <a:rPr lang="en-US" sz="1000" dirty="0" err="1">
                <a:solidFill>
                  <a:schemeClr val="tx2"/>
                </a:solidFill>
              </a:rPr>
              <a:t>www.guttmacher.org</a:t>
            </a:r>
            <a:r>
              <a:rPr lang="en-US" sz="1000" dirty="0">
                <a:solidFill>
                  <a:schemeClr val="tx2"/>
                </a:solidFill>
              </a:rPr>
              <a:t>/state-policy/explore/overview-abortion-laws.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a:t>
            </a:r>
            <a:r>
              <a:rPr lang="en-US" sz="1000" dirty="0" err="1">
                <a:solidFill>
                  <a:schemeClr val="tx2"/>
                </a:solidFill>
              </a:rPr>
              <a:t>Dzuba</a:t>
            </a:r>
            <a:r>
              <a:rPr lang="en-US" sz="1000" dirty="0">
                <a:solidFill>
                  <a:schemeClr val="tx2"/>
                </a:solidFill>
              </a:rPr>
              <a:t>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a:t>
            </a:r>
            <a:r>
              <a:rPr lang="en-US" sz="1000" dirty="0" err="1">
                <a:solidFill>
                  <a:schemeClr val="tx2"/>
                </a:solidFill>
              </a:rPr>
              <a:t>Coyaji</a:t>
            </a:r>
            <a:r>
              <a:rPr lang="en-US" sz="1000" dirty="0">
                <a:solidFill>
                  <a:schemeClr val="tx2"/>
                </a:solidFill>
              </a:rPr>
              <a:t>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a:t>
            </a:r>
            <a:r>
              <a:rPr lang="en-US" sz="1000" dirty="0" err="1">
                <a:solidFill>
                  <a:schemeClr val="tx2"/>
                </a:solidFill>
              </a:rPr>
              <a:t>Winikoff</a:t>
            </a:r>
            <a:r>
              <a:rPr lang="en-US" sz="1000" dirty="0">
                <a:solidFill>
                  <a:schemeClr val="tx2"/>
                </a:solidFill>
              </a:rPr>
              <a:t>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a:t>
            </a:r>
            <a:r>
              <a:rPr lang="en-US" sz="1000" dirty="0" err="1">
                <a:solidFill>
                  <a:schemeClr val="tx2"/>
                </a:solidFill>
              </a:rPr>
              <a:t>Winikoff</a:t>
            </a:r>
            <a:r>
              <a:rPr lang="en-US" sz="1000" dirty="0">
                <a:solidFill>
                  <a:schemeClr val="tx2"/>
                </a:solidFill>
              </a:rPr>
              <a:t>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a:t>
            </a:r>
            <a:r>
              <a:rPr lang="en-US" sz="1000" dirty="0" err="1">
                <a:solidFill>
                  <a:schemeClr val="tx2"/>
                </a:solidFill>
              </a:rPr>
              <a:t>Coyaji</a:t>
            </a:r>
            <a:r>
              <a:rPr lang="en-US" sz="1000" dirty="0">
                <a:solidFill>
                  <a:schemeClr val="tx2"/>
                </a:solidFill>
              </a:rPr>
              <a:t>, S. </a:t>
            </a:r>
            <a:r>
              <a:rPr lang="en-US" sz="1000" dirty="0" err="1">
                <a:solidFill>
                  <a:schemeClr val="tx2"/>
                </a:solidFill>
              </a:rPr>
              <a:t>Ambardekar</a:t>
            </a:r>
            <a:r>
              <a:rPr lang="en-US" sz="1000" dirty="0">
                <a:solidFill>
                  <a:schemeClr val="tx2"/>
                </a:solidFill>
              </a:rPr>
              <a:t>, E. Westheimer, B. </a:t>
            </a:r>
            <a:r>
              <a:rPr lang="en-US" sz="1000" dirty="0" err="1">
                <a:solidFill>
                  <a:schemeClr val="tx2"/>
                </a:solidFill>
              </a:rPr>
              <a:t>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a:t>
            </a:r>
            <a:r>
              <a:rPr lang="en-US" sz="1000" dirty="0" err="1">
                <a:solidFill>
                  <a:schemeClr val="tx2"/>
                </a:solidFill>
              </a:rPr>
              <a:t>Sanhueza</a:t>
            </a:r>
            <a:r>
              <a:rPr lang="en-US" sz="1000" dirty="0">
                <a:solidFill>
                  <a:schemeClr val="tx2"/>
                </a:solidFill>
              </a:rPr>
              <a:t> P, Hernandez EML, </a:t>
            </a:r>
            <a:r>
              <a:rPr lang="en-US" sz="1000" dirty="0" err="1">
                <a:solidFill>
                  <a:schemeClr val="tx2"/>
                </a:solidFill>
              </a:rPr>
              <a:t>Bousieguez</a:t>
            </a:r>
            <a:r>
              <a:rPr lang="en-US" sz="1000" dirty="0">
                <a:solidFill>
                  <a:schemeClr val="tx2"/>
                </a:solidFill>
              </a:rPr>
              <a:t> M, </a:t>
            </a:r>
            <a:r>
              <a:rPr lang="en-US" sz="1000" dirty="0" err="1">
                <a:solidFill>
                  <a:schemeClr val="tx2"/>
                </a:solidFill>
              </a:rPr>
              <a:t>Dzuba</a:t>
            </a:r>
            <a:r>
              <a:rPr lang="en-US" sz="1000" dirty="0">
                <a:solidFill>
                  <a:schemeClr val="tx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a:t>
            </a:r>
            <a:r>
              <a:rPr lang="en-US" sz="1000" dirty="0" err="1">
                <a:solidFill>
                  <a:schemeClr val="tx2"/>
                </a:solidFill>
              </a:rPr>
              <a:t>www.reproductiveaccess.org</a:t>
            </a:r>
            <a:r>
              <a:rPr lang="en-US" sz="1000" dirty="0">
                <a:solidFill>
                  <a:schemeClr val="tx2"/>
                </a:solidFill>
              </a:rPr>
              <a:t>/resource/contraceptive-pearls-post-abortion-contraception/.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t>
            </a:r>
            <a:r>
              <a:rPr lang="en-US" sz="1000" dirty="0" err="1">
                <a:solidFill>
                  <a:schemeClr val="tx2"/>
                </a:solidFill>
              </a:rPr>
              <a:t>Ambardekar</a:t>
            </a:r>
            <a:r>
              <a:rPr lang="en-US" sz="1000" dirty="0">
                <a:solidFill>
                  <a:schemeClr val="tx2"/>
                </a:solidFill>
              </a:rPr>
              <a:t>, H. Bracken, V. </a:t>
            </a:r>
            <a:r>
              <a:rPr lang="en-US" sz="1000" dirty="0" err="1">
                <a:solidFill>
                  <a:schemeClr val="tx2"/>
                </a:solidFill>
              </a:rPr>
              <a:t>Raote</a:t>
            </a:r>
            <a:r>
              <a:rPr lang="en-US" sz="1000" dirty="0">
                <a:solidFill>
                  <a:schemeClr val="tx2"/>
                </a:solidFill>
              </a:rPr>
              <a:t>, A. </a:t>
            </a:r>
            <a:r>
              <a:rPr lang="en-US" sz="1000" dirty="0" err="1">
                <a:solidFill>
                  <a:schemeClr val="tx2"/>
                </a:solidFill>
              </a:rPr>
              <a:t>Mandlekar</a:t>
            </a:r>
            <a:r>
              <a:rPr lang="en-US" sz="1000" dirty="0">
                <a:solidFill>
                  <a:schemeClr val="tx2"/>
                </a:solidFill>
              </a:rPr>
              <a:t>, B. </a:t>
            </a:r>
            <a:r>
              <a:rPr lang="en-US" sz="1000" dirty="0" err="1">
                <a:solidFill>
                  <a:schemeClr val="tx2"/>
                </a:solidFill>
              </a:rPr>
              <a:t>Winikoff</a:t>
            </a:r>
            <a:r>
              <a:rPr lang="en-US" sz="1000" dirty="0">
                <a:solidFill>
                  <a:schemeClr val="tx2"/>
                </a:solidFill>
              </a:rPr>
              <a:t>. Are two doses of misoprostol after mifepristone for early abortion better than one? </a:t>
            </a:r>
            <a:r>
              <a:rPr lang="en-US" sz="1000" i="1" dirty="0">
                <a:solidFill>
                  <a:schemeClr val="tx2"/>
                </a:solidFill>
              </a:rPr>
              <a:t>British Journal of Obstetrics and </a:t>
            </a:r>
            <a:r>
              <a:rPr lang="en-US" sz="1000" i="1" dirty="0" err="1">
                <a:solidFill>
                  <a:schemeClr val="tx2"/>
                </a:solidFill>
              </a:rPr>
              <a:t>Gynaecology</a:t>
            </a:r>
            <a:r>
              <a:rPr lang="en-US" sz="1000" dirty="0">
                <a:solidFill>
                  <a:schemeClr val="tx2"/>
                </a:solidFill>
              </a:rPr>
              <a:t>, (Mar 2007), 114 (3), pp. 271–278. </a:t>
            </a:r>
          </a:p>
          <a:p>
            <a:pPr lvl="0"/>
            <a:r>
              <a:rPr lang="en-US" sz="1000" dirty="0" err="1">
                <a:solidFill>
                  <a:schemeClr val="tx2"/>
                </a:solidFill>
              </a:rPr>
              <a:t>Creinin</a:t>
            </a:r>
            <a:r>
              <a:rPr lang="en-US" sz="1000" dirty="0">
                <a:solidFill>
                  <a:schemeClr val="tx2"/>
                </a:solidFill>
              </a:rPr>
              <a:t> MD, Fox MC, Teal S, Chen A, Schaff EA, </a:t>
            </a:r>
            <a:r>
              <a:rPr lang="en-US" sz="1000" dirty="0" err="1">
                <a:solidFill>
                  <a:schemeClr val="tx2"/>
                </a:solidFill>
              </a:rPr>
              <a:t>Meyn</a:t>
            </a:r>
            <a:r>
              <a:rPr lang="en-US" sz="1000" dirty="0">
                <a:solidFill>
                  <a:schemeClr val="tx2"/>
                </a:solidFill>
              </a:rPr>
              <a:t>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a:t>
            </a:r>
            <a:r>
              <a:rPr lang="en-US" sz="1000" dirty="0" err="1">
                <a:solidFill>
                  <a:schemeClr val="tx2"/>
                </a:solidFill>
              </a:rPr>
              <a:t>www.reproductiveaccess.org</a:t>
            </a:r>
            <a:r>
              <a:rPr lang="en-US" sz="1000" dirty="0">
                <a:solidFill>
                  <a:schemeClr val="tx2"/>
                </a:solidFill>
              </a:rPr>
              <a:t>/resource/early-abortion-options/.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a:t>
            </a:r>
            <a:r>
              <a:rPr lang="en-US" sz="1000" dirty="0" err="1">
                <a:solidFill>
                  <a:schemeClr val="tx2"/>
                </a:solidFill>
              </a:rPr>
              <a:t>Chien</a:t>
            </a:r>
            <a:r>
              <a:rPr lang="en-US" sz="1000" dirty="0">
                <a:solidFill>
                  <a:schemeClr val="tx2"/>
                </a:solidFill>
              </a:rPr>
              <a:t> P, Thomson M, </a:t>
            </a:r>
            <a:r>
              <a:rPr lang="en-US" sz="1000" dirty="0" err="1">
                <a:solidFill>
                  <a:schemeClr val="tx2"/>
                </a:solidFill>
              </a:rPr>
              <a:t>Kosseim</a:t>
            </a:r>
            <a:r>
              <a:rPr lang="en-US" sz="1000" dirty="0">
                <a:solidFill>
                  <a:schemeClr val="tx2"/>
                </a:solidFill>
              </a:rPr>
              <a:t> ML. </a:t>
            </a:r>
            <a:r>
              <a:rPr lang="en-US" sz="1000" dirty="0" err="1">
                <a:solidFill>
                  <a:schemeClr val="tx2"/>
                </a:solidFill>
              </a:rPr>
              <a:t>Randomised</a:t>
            </a:r>
            <a:r>
              <a:rPr lang="en-US" sz="1000" dirty="0">
                <a:solidFill>
                  <a:schemeClr val="tx2"/>
                </a:solidFill>
              </a:rPr>
              <a:t> controlled trial comparing efficacy of same day administration of mifepristone and misoprostol for termination of pregnancy with the standard 36- to 48-hour protocol. </a:t>
            </a:r>
            <a:r>
              <a:rPr lang="en-US" sz="1000" i="1" dirty="0" err="1">
                <a:solidFill>
                  <a:schemeClr val="tx2"/>
                </a:solidFill>
              </a:rPr>
              <a:t>Bjog</a:t>
            </a:r>
            <a:r>
              <a:rPr lang="en-US" sz="1000" i="1" dirty="0">
                <a:solidFill>
                  <a:schemeClr val="tx2"/>
                </a:solidFill>
              </a:rPr>
              <a:t>.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a:t>
            </a:r>
            <a:r>
              <a:rPr lang="en-US" sz="1000" dirty="0" err="1">
                <a:solidFill>
                  <a:schemeClr val="tx2"/>
                </a:solidFill>
              </a:rPr>
              <a:t>www.reproductiveaccess.org</a:t>
            </a:r>
            <a:r>
              <a:rPr lang="en-US" sz="1000" dirty="0">
                <a:solidFill>
                  <a:schemeClr val="tx2"/>
                </a:solidFill>
              </a:rPr>
              <a:t>/resource/indications-sonography-medication-abortion/.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a:t>
            </a:r>
            <a:r>
              <a:rPr lang="en-US" sz="1000" dirty="0" err="1">
                <a:solidFill>
                  <a:schemeClr val="tx2"/>
                </a:solidFill>
              </a:rPr>
              <a:t>www.guttmacher.org</a:t>
            </a:r>
            <a:r>
              <a:rPr lang="en-US" sz="1000" dirty="0">
                <a:solidFill>
                  <a:schemeClr val="tx2"/>
                </a:solidFill>
              </a:rPr>
              <a:t>/report/characteristics-us-abortion-patients-2014.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a:t>
            </a:r>
            <a:r>
              <a:rPr lang="en-US" sz="1000" dirty="0" err="1">
                <a:solidFill>
                  <a:schemeClr val="tx2"/>
                </a:solidFill>
              </a:rPr>
              <a:t>www.guttmacher.org</a:t>
            </a:r>
            <a:r>
              <a:rPr lang="en-US" sz="1000" dirty="0">
                <a:solidFill>
                  <a:schemeClr val="tx2"/>
                </a:solidFill>
              </a:rPr>
              <a:t>/article/2022/02/medication-abortion-now-accounts-more-half-all-us-abortions. Published 2022. Accessed May 18, 2022.</a:t>
            </a:r>
          </a:p>
          <a:p>
            <a:pPr lvl="0"/>
            <a:r>
              <a:rPr lang="en-US" sz="1000" dirty="0">
                <a:solidFill>
                  <a:schemeClr val="tx2"/>
                </a:solidFill>
              </a:rPr>
              <a:t>Kapp N, </a:t>
            </a:r>
            <a:r>
              <a:rPr lang="en-US" sz="1000" dirty="0" err="1">
                <a:solidFill>
                  <a:schemeClr val="tx2"/>
                </a:solidFill>
              </a:rPr>
              <a:t>Eckersberger</a:t>
            </a:r>
            <a:r>
              <a:rPr lang="en-US" sz="1000" dirty="0">
                <a:solidFill>
                  <a:schemeClr val="tx2"/>
                </a:solidFill>
              </a:rPr>
              <a:t> E, </a:t>
            </a:r>
            <a:r>
              <a:rPr lang="en-US" sz="1000" dirty="0" err="1">
                <a:solidFill>
                  <a:schemeClr val="tx2"/>
                </a:solidFill>
              </a:rPr>
              <a:t>Lavelanet</a:t>
            </a:r>
            <a:r>
              <a:rPr lang="en-US" sz="1000" dirty="0">
                <a:solidFill>
                  <a:schemeClr val="tx2"/>
                </a:solidFill>
              </a:rPr>
              <a:t> A, Rodriguez MI. Medical abortion in the late first trimester: a systematic review. Contraception. 2019;99(2):77-86. </a:t>
            </a:r>
            <a:r>
              <a:rPr lang="en-US" sz="1000" dirty="0" err="1">
                <a:solidFill>
                  <a:schemeClr val="tx2"/>
                </a:solidFill>
              </a:rPr>
              <a:t>doi</a:t>
            </a:r>
            <a:r>
              <a:rPr lang="en-US" sz="1000" dirty="0">
                <a:solidFill>
                  <a:schemeClr val="tx2"/>
                </a:solidFill>
              </a:rPr>
              <a:t>: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a:t>
            </a:r>
            <a:r>
              <a:rPr lang="en-US" sz="850" dirty="0" err="1">
                <a:solidFill>
                  <a:schemeClr val="tx2"/>
                </a:solidFill>
              </a:rPr>
              <a:t>www.guttmacher.org</a:t>
            </a:r>
            <a:r>
              <a:rPr lang="en-US" sz="850" dirty="0">
                <a:solidFill>
                  <a:schemeClr val="tx2"/>
                </a:solidFill>
              </a:rPr>
              <a:t>/evidence-you-can-use/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a:t>
            </a:r>
            <a:r>
              <a:rPr lang="en-US" sz="850" dirty="0" err="1">
                <a:solidFill>
                  <a:schemeClr val="tx2"/>
                </a:solidFill>
              </a:rPr>
              <a:t>www.guttmacher.org</a:t>
            </a:r>
            <a:r>
              <a:rPr lang="en-US" sz="850" dirty="0">
                <a:solidFill>
                  <a:schemeClr val="tx2"/>
                </a:solidFill>
              </a:rPr>
              <a:t>/state-policy/explore/medication-abortion.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a:t>
            </a:r>
            <a:r>
              <a:rPr lang="en-US" sz="850" dirty="0" err="1">
                <a:solidFill>
                  <a:schemeClr val="tx2"/>
                </a:solidFill>
              </a:rPr>
              <a:t>Winikoff</a:t>
            </a:r>
            <a:r>
              <a:rPr lang="en-US" sz="850" dirty="0">
                <a:solidFill>
                  <a:schemeClr val="tx2"/>
                </a:solidFill>
              </a:rPr>
              <a:t>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err="1">
                <a:solidFill>
                  <a:schemeClr val="tx2"/>
                </a:solidFill>
              </a:rPr>
              <a:t>Moseson</a:t>
            </a:r>
            <a:r>
              <a:rPr lang="en-US" sz="850" dirty="0">
                <a:solidFill>
                  <a:schemeClr val="tx2"/>
                </a:solidFill>
              </a:rPr>
              <a:t> H, Bullard K, </a:t>
            </a:r>
            <a:r>
              <a:rPr lang="en-US" sz="850" dirty="0" err="1">
                <a:solidFill>
                  <a:schemeClr val="tx2"/>
                </a:solidFill>
              </a:rPr>
              <a:t>Cisternas</a:t>
            </a:r>
            <a:r>
              <a:rPr lang="en-US" sz="850" dirty="0">
                <a:solidFill>
                  <a:schemeClr val="tx2"/>
                </a:solidFill>
              </a:rPr>
              <a:t> C, Grosso B, Vera V, </a:t>
            </a:r>
            <a:r>
              <a:rPr lang="en-US" sz="850" dirty="0" err="1">
                <a:solidFill>
                  <a:schemeClr val="tx2"/>
                </a:solidFill>
              </a:rPr>
              <a:t>Gerdts</a:t>
            </a:r>
            <a:r>
              <a:rPr lang="en-US" sz="850" dirty="0">
                <a:solidFill>
                  <a:schemeClr val="tx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tx2"/>
                </a:solidFill>
              </a:rPr>
              <a:t>Moseson</a:t>
            </a:r>
            <a:r>
              <a:rPr lang="en-US" sz="850" dirty="0">
                <a:solidFill>
                  <a:schemeClr val="tx2"/>
                </a:solidFill>
              </a:rPr>
              <a:t> H, Herold S, </a:t>
            </a:r>
            <a:r>
              <a:rPr lang="en-US" sz="850" dirty="0" err="1">
                <a:solidFill>
                  <a:schemeClr val="tx2"/>
                </a:solidFill>
              </a:rPr>
              <a:t>Filippa</a:t>
            </a:r>
            <a:r>
              <a:rPr lang="en-US" sz="850" dirty="0">
                <a:solidFill>
                  <a:schemeClr val="tx2"/>
                </a:solidFill>
              </a:rPr>
              <a:t> S, Barr-Walker J, Baum SE, </a:t>
            </a:r>
            <a:r>
              <a:rPr lang="en-US" sz="850" dirty="0" err="1">
                <a:solidFill>
                  <a:schemeClr val="tx2"/>
                </a:solidFill>
              </a:rPr>
              <a:t>Gerdts</a:t>
            </a:r>
            <a:r>
              <a:rPr lang="en-US" sz="850" dirty="0">
                <a:solidFill>
                  <a:schemeClr val="tx2"/>
                </a:solidFill>
              </a:rPr>
              <a:t> C. Self-managed abortion: A systematic scoping review. Best </a:t>
            </a:r>
            <a:r>
              <a:rPr lang="en-US" sz="850" dirty="0" err="1">
                <a:solidFill>
                  <a:schemeClr val="tx2"/>
                </a:solidFill>
              </a:rPr>
              <a:t>Pract</a:t>
            </a:r>
            <a:r>
              <a:rPr lang="en-US" sz="850" dirty="0">
                <a:solidFill>
                  <a:schemeClr val="tx2"/>
                </a:solidFill>
              </a:rPr>
              <a:t> Res Clin </a:t>
            </a:r>
            <a:r>
              <a:rPr lang="en-US" sz="850" dirty="0" err="1">
                <a:solidFill>
                  <a:schemeClr val="tx2"/>
                </a:solidFill>
              </a:rPr>
              <a:t>Obstet</a:t>
            </a:r>
            <a:r>
              <a:rPr lang="en-US" sz="850" dirty="0">
                <a:solidFill>
                  <a:schemeClr val="tx2"/>
                </a:solidFill>
              </a:rPr>
              <a:t> </a:t>
            </a:r>
            <a:r>
              <a:rPr lang="en-US" sz="850" dirty="0" err="1">
                <a:solidFill>
                  <a:schemeClr val="tx2"/>
                </a:solidFill>
              </a:rPr>
              <a:t>Gynaecol</a:t>
            </a:r>
            <a:r>
              <a:rPr lang="en-US" sz="850" dirty="0">
                <a:solidFill>
                  <a:schemeClr val="tx2"/>
                </a:solidFill>
              </a:rPr>
              <a:t>. 2020;63:87-110. doi:10.1016/j.bpobgyn.2019.08.002</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a:t>
            </a:r>
            <a:r>
              <a:rPr lang="en-US" sz="850" dirty="0" err="1">
                <a:solidFill>
                  <a:schemeClr val="tx2"/>
                </a:solidFill>
              </a:rPr>
              <a:t>doi.org</a:t>
            </a:r>
            <a:r>
              <a:rPr lang="en-US" sz="850" dirty="0">
                <a:solidFill>
                  <a:schemeClr val="tx2"/>
                </a:solidFill>
              </a:rPr>
              <a:t>/10.1186/s12978-020-01016-4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a:t>
            </a:r>
            <a:r>
              <a:rPr lang="en-US" sz="850" dirty="0" err="1">
                <a:solidFill>
                  <a:schemeClr val="tx2"/>
                </a:solidFill>
              </a:rPr>
              <a:t>doi.org</a:t>
            </a:r>
            <a:r>
              <a:rPr lang="en-US" sz="850" dirty="0">
                <a:solidFill>
                  <a:schemeClr val="tx2"/>
                </a:solidFill>
              </a:rPr>
              <a:t>/10.17226/24950.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/education/</a:t>
            </a:r>
            <a:r>
              <a:rPr lang="en-US" sz="850" dirty="0" err="1">
                <a:solidFill>
                  <a:schemeClr val="tx2"/>
                </a:solidFill>
              </a:rPr>
              <a:t>rhedi</a:t>
            </a:r>
            <a:r>
              <a:rPr lang="en-US" sz="850" dirty="0">
                <a:solidFill>
                  <a:schemeClr val="tx2"/>
                </a:solidFill>
              </a:rPr>
              <a:t>-curriculum/patient-centered-pregnancy-options-counseling/.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a:t>
            </a:r>
            <a:r>
              <a:rPr lang="en-US" sz="850" dirty="0" err="1">
                <a:solidFill>
                  <a:schemeClr val="tx2"/>
                </a:solidFill>
              </a:rPr>
              <a:t>Barar</a:t>
            </a:r>
            <a:r>
              <a:rPr lang="en-US" sz="850" dirty="0">
                <a:solidFill>
                  <a:schemeClr val="tx2"/>
                </a:solidFill>
              </a:rPr>
              <a:t> R, et al. Accuracy of self-assessment of gestational duration among people seeking abortion [published online ahead of print, 2021 Dec 17]. </a:t>
            </a:r>
            <a:r>
              <a:rPr lang="en-US" sz="850" i="1" dirty="0">
                <a:solidFill>
                  <a:schemeClr val="tx2"/>
                </a:solidFill>
              </a:rPr>
              <a:t>Am J </a:t>
            </a:r>
            <a:r>
              <a:rPr lang="en-US" sz="850" i="1" dirty="0" err="1">
                <a:solidFill>
                  <a:schemeClr val="tx2"/>
                </a:solidFill>
              </a:rPr>
              <a:t>Obstet</a:t>
            </a:r>
            <a:r>
              <a:rPr lang="en-US" sz="850" i="1" dirty="0">
                <a:solidFill>
                  <a:schemeClr val="tx2"/>
                </a:solidFill>
              </a:rPr>
              <a: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a:t>
            </a:r>
            <a:r>
              <a:rPr lang="en-US" sz="850" dirty="0" err="1">
                <a:solidFill>
                  <a:schemeClr val="tx2"/>
                </a:solidFill>
              </a:rPr>
              <a:t>Obstet</a:t>
            </a:r>
            <a:r>
              <a:rPr lang="en-US" sz="850" dirty="0">
                <a:solidFill>
                  <a:schemeClr val="tx2"/>
                </a:solidFill>
              </a:rPr>
              <a: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a:t>
            </a:r>
            <a:r>
              <a:rPr lang="en-US" sz="850" dirty="0" err="1">
                <a:solidFill>
                  <a:schemeClr val="tx2"/>
                </a:solidFill>
              </a:rPr>
              <a:t>Pietzmeier</a:t>
            </a:r>
            <a:r>
              <a:rPr lang="en-US" sz="850" dirty="0">
                <a:solidFill>
                  <a:schemeClr val="tx2"/>
                </a:solidFill>
              </a:rPr>
              <a:t>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a:t>
            </a:r>
            <a:r>
              <a:rPr lang="en-US" sz="850" dirty="0" err="1">
                <a:solidFill>
                  <a:schemeClr val="tx2"/>
                </a:solidFill>
              </a:rPr>
              <a:t>doi</a:t>
            </a:r>
            <a:r>
              <a:rPr lang="en-US" sz="850" dirty="0">
                <a:solidFill>
                  <a:schemeClr val="tx2"/>
                </a:solidFill>
              </a:rPr>
              <a:t>: 10.1097/JPN.0000000000000560</a:t>
            </a:r>
          </a:p>
          <a:p>
            <a:pPr lvl="0"/>
            <a:r>
              <a:rPr lang="en-US" sz="850" dirty="0">
                <a:solidFill>
                  <a:schemeClr val="tx2"/>
                </a:solidFill>
              </a:rPr>
              <a:t>Schaff EA,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Franks P, Gore BZ, </a:t>
            </a:r>
            <a:r>
              <a:rPr lang="en-US" sz="850" dirty="0" err="1">
                <a:solidFill>
                  <a:schemeClr val="tx2"/>
                </a:solidFill>
              </a:rPr>
              <a:t>Poppema</a:t>
            </a:r>
            <a:r>
              <a:rPr lang="en-US" sz="850" dirty="0">
                <a:solidFill>
                  <a:schemeClr val="tx2"/>
                </a:solidFill>
              </a:rPr>
              <a:t> S. Low-dose mifepristone 200 mg and vaginal misoprostol for abortion. Contraception. Jan 1999;59(1):1-6. </a:t>
            </a:r>
          </a:p>
          <a:p>
            <a:pPr lvl="0"/>
            <a:r>
              <a:rPr lang="en-US" sz="850" dirty="0">
                <a:solidFill>
                  <a:schemeClr val="tx2"/>
                </a:solidFill>
              </a:rPr>
              <a:t>Schaff EA, Fielding SL,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a:t>
            </a:r>
            <a:r>
              <a:rPr lang="en-US" sz="850" dirty="0" err="1">
                <a:solidFill>
                  <a:schemeClr val="tx2"/>
                </a:solidFill>
              </a:rPr>
              <a:t>Jacot</a:t>
            </a:r>
            <a:r>
              <a:rPr lang="en-US" sz="850" dirty="0">
                <a:solidFill>
                  <a:schemeClr val="tx2"/>
                </a:solidFill>
              </a:rPr>
              <a:t>, E. </a:t>
            </a:r>
            <a:r>
              <a:rPr lang="en-US" sz="850" dirty="0" err="1">
                <a:solidFill>
                  <a:schemeClr val="tx2"/>
                </a:solidFill>
              </a:rPr>
              <a:t>Guilbert</a:t>
            </a:r>
            <a:r>
              <a:rPr lang="en-US" sz="850" dirty="0">
                <a:solidFill>
                  <a:schemeClr val="tx2"/>
                </a:solidFill>
              </a:rPr>
              <a:t>, S. Dunn, W.R. Sheldon, B. </a:t>
            </a:r>
            <a:r>
              <a:rPr lang="en-US" sz="850" dirty="0" err="1">
                <a:solidFill>
                  <a:schemeClr val="tx2"/>
                </a:solidFill>
              </a:rPr>
              <a:t>Winikoff</a:t>
            </a:r>
            <a:r>
              <a:rPr lang="en-US" sz="850" dirty="0">
                <a:solidFill>
                  <a:schemeClr val="tx2"/>
                </a:solidFill>
              </a:rPr>
              <a:t>. Regimens of misoprostol with mifepristone for early medical abortion: a </a:t>
            </a:r>
            <a:r>
              <a:rPr lang="en-US" sz="850" dirty="0" err="1">
                <a:solidFill>
                  <a:schemeClr val="tx2"/>
                </a:solidFill>
              </a:rPr>
              <a:t>randomised</a:t>
            </a:r>
            <a:r>
              <a:rPr lang="en-US" sz="850" dirty="0">
                <a:solidFill>
                  <a:schemeClr val="tx2"/>
                </a:solidFill>
              </a:rPr>
              <a:t> trial. </a:t>
            </a:r>
            <a:r>
              <a:rPr lang="en-US" sz="850" i="1" dirty="0">
                <a:solidFill>
                  <a:schemeClr val="tx2"/>
                </a:solidFill>
              </a:rPr>
              <a:t>British Journal of Obstetrics and </a:t>
            </a:r>
            <a:r>
              <a:rPr lang="en-US" sz="850" i="1" dirty="0" err="1">
                <a:solidFill>
                  <a:schemeClr val="tx2"/>
                </a:solidFill>
              </a:rPr>
              <a:t>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a:t>
            </a:r>
            <a:r>
              <a:rPr lang="en-US" sz="850" dirty="0" err="1">
                <a:solidFill>
                  <a:schemeClr val="tx2"/>
                </a:solidFill>
              </a:rPr>
              <a:t>www.kff.org</a:t>
            </a:r>
            <a:r>
              <a:rPr lang="en-US" sz="850" dirty="0">
                <a:solidFill>
                  <a:schemeClr val="tx2"/>
                </a:solidFill>
              </a:rPr>
              <a:t>/infographic/the-availability-and-use-of-medication-abortion-care/. Published 2021. Accessed May 18, 2022.</a:t>
            </a:r>
          </a:p>
          <a:p>
            <a:pPr lvl="0"/>
            <a:r>
              <a:rPr lang="en-US" sz="850" dirty="0">
                <a:solidFill>
                  <a:schemeClr val="tx2"/>
                </a:solidFill>
              </a:rPr>
              <a:t>Ultrasound-as-Needed Protocol for Medication Abortion.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/limited-ultrasound-protocol-for-medication-abortion/. Published 2022. Accessed May 19, 2022.</a:t>
            </a:r>
          </a:p>
          <a:p>
            <a:pPr lvl="0"/>
            <a:r>
              <a:rPr lang="en-US" sz="850" dirty="0">
                <a:solidFill>
                  <a:schemeClr val="tx2"/>
                </a:solidFill>
              </a:rPr>
              <a:t>Unintended Pregnancy in the United States. Guttmacher Institute. https://</a:t>
            </a:r>
            <a:r>
              <a:rPr lang="en-US" sz="850" dirty="0" err="1">
                <a:solidFill>
                  <a:schemeClr val="tx2"/>
                </a:solidFill>
              </a:rPr>
              <a:t>www.guttmacher.org</a:t>
            </a:r>
            <a:r>
              <a:rPr lang="en-US" sz="850" dirty="0">
                <a:solidFill>
                  <a:schemeClr val="tx2"/>
                </a:solidFill>
              </a:rPr>
              <a:t>/fact-sheet/unintended-pregnancy-united-states.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a:t>
            </a:r>
            <a:r>
              <a:rPr lang="en-US" sz="850" i="1" dirty="0" err="1">
                <a:solidFill>
                  <a:schemeClr val="tx2"/>
                </a:solidFill>
              </a:rPr>
              <a:t>Obstet</a:t>
            </a:r>
            <a:r>
              <a:rPr lang="en-US" sz="850" i="1" dirty="0">
                <a:solidFill>
                  <a:schemeClr val="tx2"/>
                </a:solidFill>
              </a:rPr>
              <a: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a:t>
            </a:r>
            <a:r>
              <a:rPr lang="en-US" sz="850" dirty="0" err="1">
                <a:solidFill>
                  <a:schemeClr val="tx2"/>
                </a:solidFill>
              </a:rPr>
              <a:t>Battistelli</a:t>
            </a:r>
            <a:r>
              <a:rPr lang="en-US" sz="850" dirty="0">
                <a:solidFill>
                  <a:schemeClr val="tx2"/>
                </a:solidFill>
              </a:rPr>
              <a:t>, M. F., &amp; </a:t>
            </a:r>
            <a:r>
              <a:rPr lang="en-US" sz="850" dirty="0" err="1">
                <a:solidFill>
                  <a:schemeClr val="tx2"/>
                </a:solidFill>
              </a:rPr>
              <a:t>Drey</a:t>
            </a:r>
            <a:r>
              <a:rPr lang="en-US" sz="850" dirty="0">
                <a:solidFill>
                  <a:schemeClr val="tx2"/>
                </a:solidFill>
              </a:rPr>
              <a:t>,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https://doi-org.unh.idm.oclc.org/10.2105/AJPH.2012.301159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err="1">
                <a:solidFill>
                  <a:schemeClr val="tx2"/>
                </a:solidFill>
              </a:rPr>
              <a:t>Winikoff</a:t>
            </a:r>
            <a:r>
              <a:rPr lang="en-US" sz="850" dirty="0">
                <a:solidFill>
                  <a:schemeClr val="tx2"/>
                </a:solidFill>
              </a:rPr>
              <a:t>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03732" y="12780549"/>
            <a:ext cx="500940"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dirty="0"/>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698857"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+1 234 567 8910</a:t>
            </a:r>
            <a:endParaRPr lang="en-US" sz="9600" dirty="0">
              <a:solidFill>
                <a:schemeClr val="tx2"/>
              </a:solidFill>
            </a:endParaRPr>
          </a:p>
          <a:p>
            <a:pPr hangingPunct="1">
              <a:lnSpc>
                <a:spcPct val="100000"/>
              </a:lnSpc>
            </a:pPr>
            <a:endParaRPr lang="en-US" sz="3600" dirty="0">
              <a:solidFill>
                <a:schemeClr val="tx2"/>
              </a:solidFill>
            </a:endParaRPr>
          </a:p>
          <a:p>
            <a:pPr hangingPunct="1">
              <a:lnSpc>
                <a:spcPct val="100000"/>
              </a:lnSpc>
            </a:pPr>
            <a:endParaRPr lang="en-US" sz="3600" dirty="0">
              <a:solidFill>
                <a:schemeClr val="tx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Reproductive Health Access Project</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New York, NY 10025</a:t>
            </a:r>
            <a:endParaRPr lang="en-US" sz="9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193" y="951711"/>
            <a:ext cx="16181614" cy="11812578"/>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740832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1902509"/>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744843"/>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518729" cy="10358816"/>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www.kff.org</a:t>
            </a:r>
            <a:r>
              <a:rPr lang="en-US" sz="1400" dirty="0">
                <a:solidFill>
                  <a:schemeClr val="tx1"/>
                </a:solidFill>
              </a:rPr>
              <a:t>/</a:t>
            </a:r>
            <a:r>
              <a:rPr lang="en-US" sz="1400" dirty="0" err="1">
                <a:solidFill>
                  <a:schemeClr val="tx1"/>
                </a:solidFill>
              </a:rPr>
              <a:t>womens</a:t>
            </a:r>
            <a:r>
              <a:rPr lang="en-US" sz="1400" dirty="0">
                <a:solidFill>
                  <a:schemeClr val="tx1"/>
                </a:solidFill>
              </a:rPr>
              <a:t>-health-policy/dashboard/abortion-in-the-u-s-dashboard/</a:t>
            </a:r>
          </a:p>
        </p:txBody>
      </p:sp>
    </p:spTree>
    <p:extLst>
      <p:ext uri="{BB962C8B-B14F-4D97-AF65-F5344CB8AC3E}">
        <p14:creationId xmlns:p14="http://schemas.microsoft.com/office/powerpoint/2010/main" val="372186588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3309</TotalTime>
  <Words>30592</Words>
  <Application>Microsoft Macintosh PowerPoint</Application>
  <PresentationFormat>Custom</PresentationFormat>
  <Paragraphs>1577</Paragraphs>
  <Slides>51</Slides>
  <Notes>50</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76</cp:revision>
  <dcterms:modified xsi:type="dcterms:W3CDTF">2024-10-16T18:41:57Z</dcterms:modified>
</cp:coreProperties>
</file>