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ink/ink3.xml" ContentType="application/inkml+xml"/>
  <Override PartName="/ppt/ink/ink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5.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6.xml" ContentType="application/inkml+xml"/>
  <Override PartName="/ppt/notesSlides/notesSlide12.xml" ContentType="application/vnd.openxmlformats-officedocument.presentationml.notesSlide+xml"/>
  <Override PartName="/ppt/ink/ink7.xml" ContentType="application/inkml+xml"/>
  <Override PartName="/ppt/notesSlides/notesSlide13.xml" ContentType="application/vnd.openxmlformats-officedocument.presentationml.notesSlide+xml"/>
  <Override PartName="/ppt/ink/ink8.xml" ContentType="application/inkml+xml"/>
  <Override PartName="/ppt/notesSlides/notesSlide14.xml" ContentType="application/vnd.openxmlformats-officedocument.presentationml.notesSlide+xml"/>
  <Override PartName="/ppt/ink/ink9.xml" ContentType="application/inkml+xml"/>
  <Override PartName="/ppt/notesSlides/notesSlide15.xml" ContentType="application/vnd.openxmlformats-officedocument.presentationml.notesSlide+xml"/>
  <Override PartName="/ppt/ink/ink10.xml" ContentType="application/inkml+xml"/>
  <Override PartName="/ppt/notesSlides/notesSlide16.xml" ContentType="application/vnd.openxmlformats-officedocument.presentationml.notesSlide+xml"/>
  <Override PartName="/ppt/ink/ink11.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2.xml" ContentType="application/inkml+xml"/>
  <Override PartName="/ppt/notesSlides/notesSlide20.xml" ContentType="application/vnd.openxmlformats-officedocument.presentationml.notesSlide+xml"/>
  <Override PartName="/ppt/ink/ink13.xml" ContentType="application/inkml+xml"/>
  <Override PartName="/ppt/notesSlides/notesSlide21.xml" ContentType="application/vnd.openxmlformats-officedocument.presentationml.notesSlide+xml"/>
  <Override PartName="/ppt/ink/ink14.xml" ContentType="application/inkml+xml"/>
  <Override PartName="/ppt/notesSlides/notesSlide22.xml" ContentType="application/vnd.openxmlformats-officedocument.presentationml.notesSlide+xml"/>
  <Override PartName="/ppt/ink/ink15.xml" ContentType="application/inkml+xml"/>
  <Override PartName="/ppt/notesSlides/notesSlide23.xml" ContentType="application/vnd.openxmlformats-officedocument.presentationml.notesSlide+xml"/>
  <Override PartName="/ppt/ink/ink16.xml" ContentType="application/inkml+xml"/>
  <Override PartName="/ppt/notesSlides/notesSlide24.xml" ContentType="application/vnd.openxmlformats-officedocument.presentationml.notesSlide+xml"/>
  <Override PartName="/ppt/ink/ink17.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8.xml" ContentType="application/inkml+xml"/>
  <Override PartName="/ppt/notesSlides/notesSlide27.xml" ContentType="application/vnd.openxmlformats-officedocument.presentationml.notesSlide+xml"/>
  <Override PartName="/ppt/ink/ink19.xml" ContentType="application/inkml+xml"/>
  <Override PartName="/ppt/notesSlides/notesSlide28.xml" ContentType="application/vnd.openxmlformats-officedocument.presentationml.notesSlide+xml"/>
  <Override PartName="/ppt/ink/ink20.xml" ContentType="application/inkml+xml"/>
  <Override PartName="/ppt/notesSlides/notesSlide29.xml" ContentType="application/vnd.openxmlformats-officedocument.presentationml.notesSlide+xml"/>
  <Override PartName="/ppt/ink/ink21.xml" ContentType="application/inkml+xml"/>
  <Override PartName="/ppt/notesSlides/notesSlide30.xml" ContentType="application/vnd.openxmlformats-officedocument.presentationml.notesSlide+xml"/>
  <Override PartName="/ppt/ink/ink22.xml" ContentType="application/inkml+xml"/>
  <Override PartName="/ppt/notesSlides/notesSlide31.xml" ContentType="application/vnd.openxmlformats-officedocument.presentationml.notesSlide+xml"/>
  <Override PartName="/ppt/ink/ink23.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24.xml" ContentType="application/inkml+xml"/>
  <Override PartName="/ppt/notesSlides/notesSlide34.xml" ContentType="application/vnd.openxmlformats-officedocument.presentationml.notesSlide+xml"/>
  <Override PartName="/ppt/ink/ink25.xml" ContentType="application/inkml+xml"/>
  <Override PartName="/ppt/notesSlides/notesSlide35.xml" ContentType="application/vnd.openxmlformats-officedocument.presentationml.notesSlide+xml"/>
  <Override PartName="/ppt/ink/ink26.xml" ContentType="application/inkml+xml"/>
  <Override PartName="/ppt/tags/tag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27.xml" ContentType="application/inkml+xml"/>
  <Override PartName="/ppt/notesSlides/notesSlide38.xml" ContentType="application/vnd.openxmlformats-officedocument.presentationml.notesSlide+xml"/>
  <Override PartName="/ppt/ink/ink28.xml" ContentType="application/inkml+xml"/>
  <Override PartName="/ppt/notesSlides/notesSlide39.xml" ContentType="application/vnd.openxmlformats-officedocument.presentationml.notesSlide+xml"/>
  <Override PartName="/ppt/ink/ink29.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30.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31.xml" ContentType="application/inkml+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32.xml" ContentType="application/inkml+xml"/>
  <Override PartName="/ppt/notesSlides/notesSlide46.xml" ContentType="application/vnd.openxmlformats-officedocument.presentationml.notesSlide+xml"/>
  <Override PartName="/ppt/ink/ink33.xml" ContentType="application/inkml+xml"/>
  <Override PartName="/ppt/notesSlides/notesSlide47.xml" ContentType="application/vnd.openxmlformats-officedocument.presentationml.notesSlide+xml"/>
  <Override PartName="/ppt/ink/ink34.xml" ContentType="application/inkml+xml"/>
  <Override PartName="/ppt/notesSlides/notesSlide48.xml" ContentType="application/vnd.openxmlformats-officedocument.presentationml.notesSlide+xml"/>
  <Override PartName="/ppt/ink/ink35.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ink/ink36.xml" ContentType="application/inkml+xml"/>
  <Override PartName="/ppt/notesSlides/notesSlide51.xml" ContentType="application/vnd.openxmlformats-officedocument.presentationml.notesSlide+xml"/>
  <Override PartName="/ppt/ink/ink3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256" r:id="rId2"/>
    <p:sldId id="418" r:id="rId3"/>
    <p:sldId id="417" r:id="rId4"/>
    <p:sldId id="257" r:id="rId5"/>
    <p:sldId id="419" r:id="rId6"/>
    <p:sldId id="420" r:id="rId7"/>
    <p:sldId id="421" r:id="rId8"/>
    <p:sldId id="410" r:id="rId9"/>
    <p:sldId id="407" r:id="rId10"/>
    <p:sldId id="460" r:id="rId11"/>
    <p:sldId id="374" r:id="rId12"/>
    <p:sldId id="376" r:id="rId13"/>
    <p:sldId id="258" r:id="rId14"/>
    <p:sldId id="425" r:id="rId15"/>
    <p:sldId id="426" r:id="rId16"/>
    <p:sldId id="427" r:id="rId17"/>
    <p:sldId id="456" r:id="rId18"/>
    <p:sldId id="429" r:id="rId19"/>
    <p:sldId id="354" r:id="rId20"/>
    <p:sldId id="355" r:id="rId21"/>
    <p:sldId id="430" r:id="rId22"/>
    <p:sldId id="431" r:id="rId23"/>
    <p:sldId id="432" r:id="rId24"/>
    <p:sldId id="433" r:id="rId25"/>
    <p:sldId id="462" r:id="rId26"/>
    <p:sldId id="459" r:id="rId27"/>
    <p:sldId id="434" r:id="rId28"/>
    <p:sldId id="435" r:id="rId29"/>
    <p:sldId id="436" r:id="rId30"/>
    <p:sldId id="437" r:id="rId31"/>
    <p:sldId id="463" r:id="rId32"/>
    <p:sldId id="438" r:id="rId33"/>
    <p:sldId id="439" r:id="rId34"/>
    <p:sldId id="440" r:id="rId35"/>
    <p:sldId id="441" r:id="rId36"/>
    <p:sldId id="443" r:id="rId37"/>
    <p:sldId id="444" r:id="rId38"/>
    <p:sldId id="445" r:id="rId39"/>
    <p:sldId id="446" r:id="rId40"/>
    <p:sldId id="447" r:id="rId41"/>
    <p:sldId id="461" r:id="rId42"/>
    <p:sldId id="449" r:id="rId43"/>
    <p:sldId id="450" r:id="rId44"/>
    <p:sldId id="451" r:id="rId45"/>
    <p:sldId id="452" r:id="rId46"/>
    <p:sldId id="289" r:id="rId47"/>
    <p:sldId id="288" r:id="rId48"/>
    <p:sldId id="457" r:id="rId49"/>
    <p:sldId id="454" r:id="rId50"/>
    <p:sldId id="455" r:id="rId51"/>
    <p:sldId id="285" r:id="rId5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3" clrIdx="0">
    <p:extLst>
      <p:ext uri="{19B8F6BF-5375-455C-9EA6-DF929625EA0E}">
        <p15:presenceInfo xmlns:p15="http://schemas.microsoft.com/office/powerpoint/2012/main" userId="d0ed21eec0bf8544" providerId="Windows Live"/>
      </p:ext>
    </p:extLst>
  </p:cmAuthor>
  <p:cmAuthor id="2" name="Microsoft Office User" initials="MOU" lastIdx="1"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5B6F"/>
    <a:srgbClr val="30769B"/>
    <a:srgbClr val="B0B938"/>
    <a:srgbClr val="EBCB38"/>
    <a:srgbClr val="EBCC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7"/>
    <p:restoredTop sz="71756"/>
  </p:normalViewPr>
  <p:slideViewPr>
    <p:cSldViewPr snapToGrid="0" snapToObjects="1">
      <p:cViewPr varScale="1">
        <p:scale>
          <a:sx n="36" d="100"/>
          <a:sy n="36" d="100"/>
        </p:scale>
        <p:origin x="1984" y="216"/>
      </p:cViewPr>
      <p:guideLst/>
    </p:cSldViewPr>
  </p:slideViewPr>
  <p:notesTextViewPr>
    <p:cViewPr>
      <p:scale>
        <a:sx n="1" d="1"/>
        <a:sy n="1" d="1"/>
      </p:scale>
      <p:origin x="0" y="-236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8027,'313'-17'0,"0"1"0,0 0 0,-1-1 0,-24 5 0,-2 0 0,-2 2 0,-2 1 0,-5 2 0,-3 2 0,0 1 0,2-1 0,2 1 0,-2 1 0,3 0 0,5-1 0,13 0 0,5-1 0,2 1 0,4 0-454,13 0 1,4 0 0,2 1 0,6-1 0,-52 1 0,4 1 0,2-1 0,5 0 0,4 1 453,-24 1 0,5 0 0,2 0 0,4 1 0,3-1 0,3 1 0,22-1 0,4 1 0,3 0 0,3 0 0,6-1 0,5 1-127,-14 0 1,6-1 0,4 0 0,4 0 0,2 1-1,0-1 1,0 0 0,-37 1 0,2 0 0,0-1-1,1 1 1,1 0 0,-1 0 0,1 0 0,1 0 126,2 0 0,2-1 0,0 1 0,-1 0 0,2 0 0,-1 0 0,0 0 0,0 1 0,0-1 0,-2 1 0,1 0 0,0 0 0,0 0 0,0 0 0,-1 0 0,0 1-40,1-1 1,-1 1 0,0-1 0,0 1 0,0 0 0,-2 0-1,-1 0 1,-2 0 0,30 1 0,-2 0 0,-1 0 0,-1 1-1,-2-1 1,-4 1 0,-4 0 39,-21 0 0,-3 0 0,-4 0 0,-2 0 0,1 0 0,1 0 0,3 1 0,7-1 0,4 0 0,0 0 0,1 0 0,-2 0 0,-3 0 0,-5 0-72,21 0 0,-3 0 0,-3-1 1,-4 1-1,-4 0 0,-3 1 1,33 2-1,-5 1 0,-5 1 1,-1 0-1,0 1 0,-6 2 1,-1 0-1,1 0 0,0-1 1,1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8027,'278'-15'0,"-2"1"0,1 0 0,1-1 0,-23 4 0,-2 1 0,-3 1 0,2 1 0,-9 2 0,1 2 0,-2 0 0,3 0 0,0 0 0,2 1 0,-1 0 0,5 0 0,13 0 0,3-2 0,3 2 0,1-1-454,15 0 1,1 1 0,3 0 0,5 0 0,-45 1 0,2-1 0,2 1 0,4 0 0,4 0 453,-21 1 0,4 0 0,2 0 0,4 1 0,3-1 0,1 1 0,22-1 0,1 1 0,3 0 0,4 0 0,5 0 0,3-1-127,-11 1 1,5-1 0,4 1 0,3-1 0,2 0-1,-1 1 1,1-1 0,-32 1 0,-1-1 0,3 1-1,-1 0 1,2 0 0,-1 0 0,1 0 0,-1 0 126,4 0 0,2-1 0,-2 1 0,1 0 0,0 0 0,1 0 0,-1 0 0,-1 1 0,1-1 0,-1 1 0,0 0 0,0-1 0,0 1 0,0 0 0,0 0 0,0 1-40,-2-1 1,2 0 0,-1 1 0,1-1 0,-1 1 0,-1-1-1,-2 1 1,-1 0 0,26 1 0,-1 0 0,-1-1 0,-2 2-1,-1-1 1,-4 0 0,-1 0 39,-21 1 0,-3-1 0,-3 1 0,-1 0 0,0-1 0,1 1 0,3 0 0,6-1 0,3 1 0,3 0 0,-3-1 0,0 1 0,-3 0 0,-5-1-72,19 1 0,-2-1 0,-4 0 1,-2 0-1,-4 1 0,-2 0 1,28 2-1,-5 1 0,-3 1 1,-1 0-1,0 1 0,-6 2 1,-1-1-1,2 0 0,0 1 1,-1-1-1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8027,'269'-15'0,"-1"1"0,-1 0 0,2-1 0,-22 4 0,-2 1 0,-3 1 0,2 1 0,-9 2 0,1 2 0,-1 0 0,2 0 0,0 0 0,1 1 0,0 0 0,6 0 0,11 0 0,3-2 0,3 2 0,2-1-454,14 0 1,0 1 0,4 0 0,4 0 0,-43 1 0,2-1 0,2 1 0,3 0 0,5 0 453,-21 1 0,4 0 0,3 0 0,2 1 0,4-1 0,1 1 0,21-1 0,1 1 0,3 0 0,4 0 0,4 0 0,4-1-127,-11 1 1,5-1 0,3 1 0,4-1 0,1 0-1,0 1 1,1-1 0,-33 1 0,1-1 0,3 1-1,-2 0 1,3 0 0,-2 0 0,2 0 0,-2 0 126,4 0 0,2-1 0,-2 1 0,2 0 0,-1 0 0,1 0 0,-1 0 0,0 1 0,0-1 0,-1 1 0,1 0 0,-1-1 0,0 1 0,0 0 0,1 0 0,-1 1-40,-1-1 1,1 0 0,-1 1 0,1-1 0,-1 1 0,0-1-1,-2 1 1,-2 0 0,26 1 0,-2 0 0,0-1 0,-2 2-1,-1-1 1,-5 0 0,0 0 39,-20 1 0,-3-1 0,-3 1 0,-2 0 0,1-1 0,1 1 0,2 0 0,7-1 0,3 1 0,2 0 0,-3-1 0,1 1 0,-4 0 0,-4-1-72,18 1 0,-2-1 0,-3 0 1,-3 0-1,-4 1 0,-1 0 1,26 2-1,-4 1 0,-3 1 1,-1 0-1,-1 1 0,-4 2 1,-2-1-1,2 0 0,0 1 1,-1-1-1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6T19:17:34.708"/>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8027,'224'-17'0,"-1"1"0,1 0 0,-1-1 0,-17 5 0,-2 0 0,-2 2 0,0 1 0,-4 2 0,-3 2 0,1 1 0,1-1 0,2 1 0,-2 1 0,3 0 0,2-1 0,10 0 0,4-1 0,1 1 0,3 0-454,10 0 1,2 0 0,1 1 0,5-1 0,-37 1 0,2 1 0,2-1 0,4 0 0,2 1 453,-16 1 0,2 0 0,2 0 0,4 1 0,1-1 0,3 1 0,15-1 0,3 1 0,2 0 0,2 0 0,5-1 0,3 1-127,-10 0 1,4-1 0,4 0 0,2 0 0,1 1-1,1-1 1,0 0 0,-27 1 0,1 0 0,1-1-1,0 1 1,1 0 0,0 0 0,0 0 0,0 0 126,2 0 0,2-1 0,-1 1 0,1 0 0,0 0 0,-1 0 0,1 0 0,-1 1 0,1-1 0,-2 1 0,1 0 0,0 0 0,-1 0 0,1 0 0,0 0 0,-1 1-40,0-1 1,1 1 0,-1-1 0,0 1 0,0 0 0,-1 0-1,-1 0 1,-2 0 0,22 1 0,-1 0 0,-1 0 0,-1 1-1,-2-1 1,-2 1 0,-2 0 39,-16 0 0,-3 0 0,-2 0 0,-1 0 0,0 0 0,1 0 0,2 1 0,5-1 0,3 0 0,1 0 0,0 0 0,-2 0 0,-2 0 0,-4 0-72,16 0 0,-3 0 0,-2-1 1,-2 1-1,-3 0 0,-3 1 1,24 2-1,-4 1 0,-3 1 1,-1 0-1,0 1 0,-4 2 1,-1 0-1,2 0 0,-1-1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8027,'425'-17'0,"0"1"0,0 0 0,-2-1 0,-33 5 0,-1 0 0,-4 2 0,-1 1 0,-10 2 0,-1 2 0,-1 1 0,3-1 0,1 1 0,-1 1 0,3 0 0,7-1 0,20 0 0,4-1 0,4 1 0,5 0-454,17 0 1,7 0 0,2 1 0,7-1 0,-69 1 0,5 1 0,1-1 0,8 0 0,6 1 453,-32 1 0,5 0 0,3 0 0,7 1 0,4-1 0,3 1 0,29-1 0,8 1 0,1 0 0,7 0 0,7-1 0,7 1-127,-20 0 1,8-1 0,7 0 0,3 0 0,5 1-1,-1-1 1,1 0 0,-52 1 0,4 0 0,0-1-1,2 1 1,-1 0 0,1 0 0,1 0 0,1 0 126,3 0 0,1-1 0,2 1 0,-1 0 0,0 0 0,1 0 0,-2 0 0,3 1 0,-3-1 0,-1 1 0,2 0 0,-1 0 0,-1 0 0,1 0 0,-1 0 0,0 1-40,0-1 1,0 1 0,0-1 0,-1 1 0,1 0 0,-3 0-1,-3 0 1,-1 0 0,41 1 0,-3 0 0,-1 0 0,-3 1-1,-3-1 1,-3 1 0,-6 0 39,-29 0 0,-5 0 0,-4 0 0,-3 0 0,2 0 0,-1 0 0,6 1 0,9-1 0,6 0 0,0 0 0,1 0 0,-4 0 0,-2 0 0,-9 0-72,30 0 0,-3 0 0,-6-1 1,-5 1-1,-5 0 0,-4 1 1,44 2-1,-7 1 0,-6 1 1,-1 0-1,0 1 0,-9 2 1,-1 0-1,2 0 0,0-1 1,-1 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8027,'269'-17'0,"-2"1"0,2 0 0,-2-1 0,-20 5 0,-2 0 0,-2 2 0,0 1 0,-6 2 0,-2 2 0,0 1 0,1-1 0,2 1 0,-1 1 0,2 0 0,4-1 0,12 0 0,4-1 0,2 1 0,2 0-454,13 0 1,2 0 0,3 1 0,4-1 0,-44 1 0,3 1 0,2-1 0,4 0 0,4 1 453,-21 1 0,4 0 0,2 0 0,4 1 0,2-1 0,3 1 0,19-1 0,3 1 0,2 0 0,4 0 0,4-1 0,4 1-127,-11 0 1,4-1 0,5 0 0,2 0 0,3 1-1,-1-1 1,0 0 0,-31 1 0,1 0 0,1-1-1,-1 1 1,2 0 0,0 0 0,0 0 0,1 0 126,1 0 0,2-1 0,1 1 0,-1 0 0,0 0 0,1 0 0,-1 0 0,0 1 0,0-1 0,-1 1 0,1 0 0,-1 0 0,0 0 0,1 0 0,-2 0 0,1 1-40,0-1 1,0 1 0,-1-1 0,1 1 0,0 0 0,-2 0-1,-2 0 1,-1 0 0,27 1 0,-3 0 0,0 0 0,-2 1-1,-2-1 1,-2 1 0,-3 0 39,-20 0 0,-2 0 0,-3 0 0,-1 0 0,0 0 0,1 0 0,2 1 0,7-1 0,3 0 0,1 0 0,-1 0 0,-1 0 0,-2 0 0,-5 0-72,19 0 0,-4 0 0,-2-1 1,-3 1-1,-3 0 0,-4 1 1,29 2-1,-5 1 0,-3 1 1,-2 0-1,1 1 0,-5 2 1,-2 0-1,2 0 0,-1-1 1,1 1-1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8027,'269'-17'0,"-2"1"0,2 0 0,-2-1 0,-20 5 0,-2 0 0,-2 2 0,0 1 0,-6 2 0,-2 2 0,0 1 0,1-1 0,2 1 0,-1 1 0,2 0 0,4-1 0,12 0 0,4-1 0,2 1 0,2 0-454,13 0 1,2 0 0,3 1 0,4-1 0,-44 1 0,3 1 0,2-1 0,4 0 0,4 1 453,-21 1 0,4 0 0,2 0 0,4 1 0,2-1 0,3 1 0,19-1 0,3 1 0,2 0 0,4 0 0,4-1 0,4 1-127,-11 0 1,4-1 0,5 0 0,2 0 0,3 1-1,-1-1 1,0 0 0,-31 1 0,1 0 0,1-1-1,-1 1 1,2 0 0,0 0 0,0 0 0,1 0 126,1 0 0,2-1 0,1 1 0,-1 0 0,0 0 0,1 0 0,-1 0 0,0 1 0,0-1 0,-1 1 0,1 0 0,-1 0 0,0 0 0,1 0 0,-2 0 0,1 1-40,0-1 1,0 1 0,-1-1 0,1 1 0,0 0 0,-2 0-1,-2 0 1,-1 0 0,27 1 0,-3 0 0,0 0 0,-2 1-1,-2-1 1,-2 1 0,-3 0 39,-20 0 0,-2 0 0,-3 0 0,-1 0 0,0 0 0,1 0 0,2 1 0,7-1 0,3 0 0,1 0 0,-1 0 0,-1 0 0,-2 0 0,-5 0-72,19 0 0,-4 0 0,-2-1 1,-3 1-1,-3 0 0,-4 1 1,29 2-1,-5 1 0,-3 1 1,-2 0-1,1 1 0,-5 2 1,-2 0-1,2 0 0,-1-1 1,1 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8027,'291'-17'0,"-1"1"0,1 0 0,-1-1 0,-23 5 0,-1 0 0,-3 2 0,-1 1 0,-5 2 0,-2 2 0,0 1 0,1-1 0,1 1 0,0 1 0,2 0 0,5-1 0,12 0 0,4-1 0,3 1 0,2 0-454,14 0 1,2 0 0,3 1 0,5-1 0,-48 1 0,4 1 0,1-1 0,5 0 0,4 1 453,-22 1 0,3 0 0,3 0 0,5 1 0,1-1 0,4 1 0,20-1 0,3 1 0,3 0 0,3 0 0,6-1 0,4 1-127,-12 0 1,4-1 0,5 0 0,3 0 0,2 1-1,0-1 1,1 0 0,-35 1 0,1 0 0,1-1-1,0 1 1,1 0 0,1 0 0,-1 0 0,1 0 126,3 0 0,0-1 0,2 1 0,-2 0 0,2 0 0,0 0 0,-2 0 0,2 1 0,-2-1 0,0 1 0,0 0 0,1 0 0,-2 0 0,2 0 0,-2 0 0,1 1-40,-1-1 1,1 1 0,-1-1 0,1 1 0,-1 0 0,-2 0-1,0 0 1,-3 0 0,29 1 0,-2 0 0,-2 0 0,0 1-1,-2-1 1,-4 1 0,-3 0 39,-20 0 0,-3 0 0,-4 0 0,-1 0 0,1 0 0,0 0 0,3 1 0,7-1 0,3 0 0,2 0 0,-1 0 0,-2 0 0,-2 0 0,-5 0-72,20 0 0,-3 0 0,-4-1 1,-2 1-1,-4 0 0,-3 1 1,30 2-1,-5 1 0,-3 1 1,-2 0-1,0 1 0,-5 2 1,-1 0-1,1 0 0,0-1 1,0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8027,'166'-17'0,"-1"1"0,0 0 0,0-1 0,-12 5 0,-2 0 0,-1 2 0,-1 1 0,-3 2 0,-1 2 0,0 1 0,1-1 0,1 1 0,-1 1 0,1 0 0,3-1 0,7 0 0,3-1 0,1 1 0,1 0-454,8 0 1,2 0 0,1 1 0,3-1 0,-28 1 0,3 1 0,1-1 0,2 0 0,2 1 453,-12 1 0,2 0 0,2 0 0,2 1 0,1-1 0,2 1 0,11-1 0,2 1 0,2 0 0,2 0 0,3-1 0,2 1-127,-6 0 1,2-1 0,2 0 0,2 0 0,2 1-1,0-1 1,-1 0 0,-19 1 0,1 0 0,0-1-1,1 1 1,0 0 0,0 0 0,0 0 0,0 0 126,2 0 0,0-1 0,2 1 0,-2 0 0,1 0 0,0 0 0,-1 0 0,1 1 0,0-1 0,-2 1 0,2 0 0,-1 0 0,0 0 0,0 0 0,0 0 0,0 1-40,0-1 1,0 1 0,-1-1 0,1 1 0,0 0 0,-1 0-1,-1 0 1,-2 0 0,17 1 0,-1 0 0,0 0 0,-2 1-1,0-1 1,-2 1 0,-3 0 39,-10 0 0,-3 0 0,-1 0 0,-1 0 0,0 0 0,1 0 0,1 1 0,4-1 0,2 0 0,0 0 0,1 0 0,-2 0 0,-1 0 0,-2 0-72,10 0 0,-1 0 0,-2-1 1,-2 1-1,-1 0 0,-3 1 1,18 2-1,-3 1 0,-3 1 1,1 0-1,-1 1 0,-3 2 1,-1 0-1,1 0 0,0-1 1,0 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8027,'271'-17'0,"-1"1"0,1 0 0,-2-1 0,-20 5 0,-2 0 0,-1 2 0,-2 1 0,-5 2 0,-2 2 0,0 1 0,1-1 0,2 1 0,-1 1 0,2 0 0,4-1 0,12 0 0,4-1 0,2 1 0,3 0-454,12 0 1,3 0 0,1 1 0,6-1 0,-45 1 0,3 1 0,2-1 0,4 0 0,4 1 453,-21 1 0,4 0 0,3 0 0,3 1 0,2-1 0,3 1 0,19-1 0,2 1 0,4 0 0,3 0 0,5-1 0,3 1-127,-11 0 1,5-1 0,4 0 0,3 0 0,1 1-1,1-1 1,0 0 0,-32 1 0,1 0 0,1-1-1,-1 1 1,2 0 0,0 0 0,0 0 0,1 0 126,2 0 0,1-1 0,1 1 0,-1 0 0,1 0 0,0 0 0,-1 0 0,0 1 0,0-1 0,-1 1 0,1 0 0,0 0 0,-1 0 0,1 0 0,-1 0 0,0 1-40,0-1 1,0 1 0,-1-1 0,1 1 0,0 0 0,-2 0-1,-1 0 1,-2 0 0,27 1 0,-2 0 0,-2 0 0,0 1-1,-2-1 1,-3 1 0,-3 0 39,-19 0 0,-3 0 0,-3 0 0,-1 0 0,0 0 0,1 0 0,2 1 0,7-1 0,3 0 0,0 0 0,1 0 0,-2 0 0,-2 0 0,-5 0-72,19 0 0,-3 0 0,-3-1 1,-3 1-1,-3 0 0,-3 1 1,28 2-1,-5 1 0,-3 1 1,-1 0-1,0 1 0,-5 2 1,-2 0-1,2 0 0,0-1 1,0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8027,'315'-17'0,"0"1"0,1 0 0,-2-1 0,-23 5 0,-4 0 0,-1 2 0,-2 1 0,-5 2 0,-3 2 0,1 1 0,0-1 0,2 1 0,0 1 0,3 0 0,3-1 0,14 0 0,5-1 0,3 1 0,2 0-454,15 0 1,4 0 0,1 1 0,6-1 0,-52 1 0,4 1 0,1-1 0,7 0 0,3 1 453,-24 1 0,5 0 0,1 0 0,7 1 0,0-1 0,4 1 0,22-1 0,4 1 0,4 0 0,3 0 0,5-1 0,5 1-127,-13 0 1,5-1 0,4 0 0,4 0 0,3 1-1,-2-1 1,2 0 0,-38 1 0,2 0 0,2-1-1,-3 1 1,4 0 0,-1 0 0,-1 0 0,2 0 126,3 0 0,0-1 0,2 1 0,-1 0 0,1 0 0,0 0 0,-2 0 0,1 1 0,-1-1 0,0 1 0,0 0 0,1 0 0,-1 0 0,0 0 0,0 0 0,-2 1-40,2-1 1,0 1 0,-1-1 0,1 1 0,-2 0 0,-1 0-1,0 0 1,-4 0 0,32 1 0,-2 0 0,-2 0 0,-1 1-1,-3-1 1,-2 1 0,-4 0 39,-22 0 0,-3 0 0,-3 0 0,-4 0 0,2 0 0,2 0 0,0 1 0,11-1 0,1 0 0,2 0 0,0 0 0,-1 0 0,-4 0 0,-6 0-72,23 0 0,-4 0 0,-3-1 1,-4 1-1,-4 0 0,-2 1 1,32 2-1,-5 1 0,-5 1 1,0 0-1,-2 1 0,-4 2 1,-1 0-1,-1 0 0,2-1 1,0 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8027,'204'-17'0,"-1"1"0,0 0 0,0-1 0,-15 5 0,-3 0 0,0 2 0,-2 1 0,-3 2 0,-2 2 0,1 1 0,0-1 0,1 1 0,0 1 0,1 0 0,4-1 0,8 0 0,3-1 0,2 1 0,2 0-454,9 0 1,2 0 0,2 1 0,3-1 0,-33 1 0,2 1 0,1-1 0,4 0 0,2 1 453,-15 1 0,3 0 0,1 0 0,4 1 0,1-1 0,2 1 0,14-1 0,2 1 0,3 0 0,2 0 0,3-1 0,4 1-127,-9 0 1,3-1 0,4 0 0,1 0 0,2 1-1,0-1 1,1 0 0,-25 1 0,1 0 0,1-1-1,-1 1 1,2 0 0,-1 0 0,1 0 0,0 0 126,2 0 0,0-1 0,1 1 0,0 0 0,0 0 0,0 0 0,0 0 0,0 1 0,0-1 0,-2 1 0,2 0 0,-1 0 0,0 0 0,0 0 0,0 0 0,0 1-40,0-1 1,-1 1 0,1-1 0,0 1 0,0 0 0,-2 0-1,-1 0 1,-1 0 0,20 1 0,-1 0 0,-1 0 0,-1 1-1,-1-1 1,-3 1 0,-2 0 39,-14 0 0,-2 0 0,-2 0 0,-2 0 0,1 0 0,1 0 0,1 1 0,5-1 0,3 0 0,0 0 0,0 0 0,-1 0 0,-2 0 0,-3 0-72,13 0 0,-1 0 0,-3-1 1,-2 1-1,-2 0 0,-3 1 1,22 2-1,-4 1 0,-3 1 1,0 0-1,0 1 0,-4 2 1,-1 0-1,1 0 0,0-1 1,0 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8027,'215'-17'0,"-1"1"0,1 0 0,-1-1 0,-16 5 0,-2 0 0,-2 2 0,0 1 0,-5 2 0,-1 2 0,1 1 0,-1-1 0,3 1 0,-1 1 0,1 0 0,3-1 0,10 0 0,3-1 0,2 1 0,2 0-454,9 0 1,3 0 0,1 1 0,5-1 0,-37 1 0,4 1 0,0-1 0,4 0 0,3 1 453,-16 1 0,3 0 0,1 0 0,3 1 0,2-1 0,3 1 0,14-1 0,3 1 0,2 0 0,2 0 0,4-1 0,4 1-127,-10 0 1,4-1 0,3 0 0,3 0 0,1 1-1,0-1 1,0 0 0,-25 1 0,0 0 0,2-1-1,-1 1 1,1 0 0,1 0 0,-1 0 0,1 0 126,1 0 0,2-1 0,0 1 0,-1 0 0,2 0 0,-1 0 0,-1 0 0,1 1 0,0-1 0,-2 1 0,2 0 0,-1 0 0,0 0 0,0 0 0,0 0 0,-1 1-40,1-1 1,-1 1 0,1-1 0,0 1 0,-1 0 0,-1 0-1,-1 0 1,-1 0 0,21 1 0,-2 0 0,0 0 0,-1 1-1,-2-1 1,-2 1 0,-3 0 39,-14 0 0,-3 0 0,-2 0 0,-1 0 0,-1 0 0,2 0 0,2 1 0,5-1 0,2 0 0,1 0 0,0 0 0,-2 0 0,-1 0 0,-4 0-72,15 0 0,-3 0 0,-1-1 1,-4 1-1,-1 0 0,-3 1 1,22 2-1,-3 1 0,-3 1 1,-1 0-1,0 1 0,-4 2 1,-1 0-1,1 0 0,1-1 1,-1 1-1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8027,'314'12'0,"-2"1"0,0 0 0,2 0 0,-26-4 0,-4 0 0,0-1 0,-1-1 0,-7-2 0,-2 0 0,1-2 0,1 0 0,1 0 0,1 0 0,1 0 0,4-1 0,15 2 0,3-1 0,4 1 0,0-1-454,19 0 1,-1 0 0,5 0 0,5-1 0,-52 1 0,4-1 0,2 0 0,4 0 0,4-1 453,-22 0 0,4 0 0,2 0 0,5-1 0,3 1 0,0-1 0,24 0 0,4 1 0,3-1 0,4 0 0,4 0 0,7 0-127,-15 1 1,5-1 0,5 1 0,5-1 0,0 1-1,2 0 1,-2-1 0,-35 0 0,1 0 0,0 1-1,1-1 1,1 0 0,0 0 0,0 0 0,0 0 126,4 0 0,-1 0 0,2 1 0,1-1 0,0 0 0,-2 0 0,1-1 0,-2 1 0,3 0 0,-2-1 0,-1 1 0,2-1 0,-2 0 0,1 0 0,1 0 0,-3 0-40,0 0 1,2 0 0,-1-1 0,1 1 0,-1 0 0,-2-1-1,-1 1 1,-3-1 0,31 0 0,-1-1 0,-2 1 0,-1-1-1,-3 0 1,-3 0 0,-4 0 39,-19 0 0,-7 0 0,-2 0 0,-1 0 0,1-1 0,-1 1 0,3 0 0,10 0 0,2-1 0,0 1 0,1 0 0,-2 0 0,-5-1 0,-4 1-72,23 0 0,-3 1 0,-5-1 1,-3 0-1,-2 0 0,-6-1 1,33-2-1,-4 0 0,-3-1 1,-6 0-1,4-1 0,-7-1 1,-1 0-1,1 0 0,1-1 1,-1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8027,'201'-17'0,"0"1"0,1 0 0,-2-1 0,-14 5 0,-3 0 0,0 2 0,-2 1 0,-3 2 0,-2 2 0,1 1 0,0-1 0,1 1 0,0 1 0,2 0 0,2-1 0,9 0 0,3-1 0,2 1 0,1 0-454,10 0 1,2 0 0,1 1 0,4-1 0,-33 1 0,2 1 0,1-1 0,4 0 0,2 1 453,-15 1 0,3 0 0,1 0 0,4 1 0,0-1 0,3 1 0,14-1 0,2 1 0,3 0 0,2 0 0,3-1 0,3 1-127,-8 0 1,3-1 0,3 0 0,2 0 0,2 1-1,-1-1 1,1 0 0,-24 1 0,1 0 0,1-1-1,-1 1 1,2 0 0,-1 0 0,0 0 0,1 0 126,2 0 0,0-1 0,1 1 0,0 0 0,0 0 0,0 0 0,-1 0 0,1 1 0,-1-1 0,0 1 0,0 0 0,0 0 0,0 0 0,0 0 0,0 0 0,-1 1-40,1-1 1,0 1 0,-1-1 0,1 1 0,-1 0 0,-1 0-1,0 0 1,-3 0 0,21 1 0,-1 0 0,-2 0 0,0 1-1,-2-1 1,-2 1 0,-2 0 39,-14 0 0,-2 0 0,-2 0 0,-2 0 0,1 0 0,1 0 0,0 1 0,7-1 0,1 0 0,1 0 0,0 0 0,-1 0 0,-2 0 0,-4 0-72,15 0 0,-3 0 0,-2-1 1,-2 1-1,-3 0 0,-1 1 1,20 2-1,-3 1 0,-3 1 1,0 0-1,-1 1 0,-3 2 1,-1 0-1,0 0 0,1-1 1,0 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8027,'469'-9'0,"0"0"0,-1 0 0,1 0 0,-35 2 0,-7 1 0,-1 0 0,-2 1 0,-11 2 0,0 0 0,-2 0 0,3 1 0,2 0 0,0 0 0,2 0 0,6 0 0,24 0 0,3-1 0,6 1 0,4-1-454,22 1 1,4 0 0,5 0 0,6 0 0,-75 1 0,3-1 0,4 1 0,8 0 0,7-1 453,-37 2 0,6-1 0,5 1 0,6-1 0,4 1 0,5 0 0,33 0 0,4-1 0,6 1 0,5 0 0,8 0 0,8 0-127,-21 0 1,8-1 0,9 1 0,4-1 0,2 1-1,2 0 1,-2-1 0,-54 1 0,1 0 0,3 0-1,-1 0 1,2 0 0,1 0 0,0-1 0,-1 1 126,7 0 0,0 0 0,0 0 0,1 0 0,1 0 0,-1 0 0,0 0 0,-1 0 0,0 1 0,0-1 0,-1 1 0,1-1 0,-1 1 0,0-1 0,1 1 0,-2 0-40,-1 0 1,2-1 0,-1 1 0,1 0 0,-2 0 0,-1 0-1,-3 0 1,-3 1 0,45-1 0,-1 1 0,-2 0 0,-4 0-1,-3 0 1,-5 0 0,-4 0 39,-32 0 0,-7 0 0,-4 0 0,-2 1 0,-1-1 0,3 0 0,2 1 0,14-1 0,4 0 0,2 1 0,0-1 0,-4 0 0,-4 0 0,-7 0-72,31 1 0,-4-1 0,-5-1 1,-5 1-1,-6 1 0,-5 0 1,50 1-1,-9 0 0,-5 1 1,-4 0-1,1 0 0,-10 2 1,1-1-1,0 1 0,0-1 1,0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8027,'286'-17'0,"0"1"0,0 0 0,0-1 0,-23 5 0,-2 0 0,-2 2 0,-1 1 0,-5 2 0,-2 2 0,0 1 0,1-1 0,2 1 0,-2 1 0,3 0 0,4-1 0,13 0 0,4-1 0,2 1 0,3 0-454,13 0 1,3 0 0,2 1 0,5-1 0,-47 1 0,4 1 0,1-1 0,4 0 0,5 1 453,-22 1 0,4 0 0,1 0 0,6 1 0,1-1 0,3 1 0,21-1 0,2 1 0,4 0 0,2 0 0,7-1 0,3 1-127,-13 0 1,6-1 0,4 0 0,3 0 0,3 1-1,-1-1 1,0 0 0,-33 1 0,1 0 0,1-1-1,0 1 1,0 0 0,1 0 0,0 0 0,1 0 126,2 0 0,1-1 0,1 1 0,0 0 0,0 0 0,0 0 0,-1 0 0,1 1 0,-1-1 0,-1 1 0,1 0 0,0 0 0,-1 0 0,1 0 0,-1 0 0,0 1-40,0-1 1,1 1 0,-1-1 0,0 1 0,0 0 0,-2 0-1,-2 0 1,-1 0 0,28 1 0,-2 0 0,-1 0 0,-1 1-1,-2-1 1,-3 1 0,-4 0 39,-19 0 0,-4 0 0,-2 0 0,-2 0 0,0 0 0,1 0 0,3 1 0,7-1 0,2 0 0,2 0 0,0 0 0,-2 0 0,-2 0 0,-6 0-72,21 0 0,-4 0 0,-3-1 1,-3 1-1,-3 0 0,-3 1 1,29 2-1,-4 1 0,-5 1 1,0 0-1,0 1 0,-6 2 1,-1 0-1,2 0 0,-1-1 1,0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uttmacher.org/report/abortion-incidence-service-availability-us-2017"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guttmacher.org/journals/psrh/2017/01/abortion-incidence-and-service-availability-united-states-2014"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rochoice.org/store/clinical-policy-guidelines/"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ww.jstor.org/stable/2331766632.%20%0D3" TargetMode="External"/><Relationship Id="rId5" Type="http://schemas.openxmlformats.org/officeDocument/2006/relationships/hyperlink" Target="https://www.guttmacher.org/state-policy/explore/medication-abortion" TargetMode="External"/><Relationship Id="rId4" Type="http://schemas.openxmlformats.org/officeDocument/2006/relationships/hyperlink" Target="https://doi-org.unh.idm.oclc.org/10.2105/AJPH.2012.30115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productiveaccess.org/resource/mifepristone-patient-agreement/"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accessdata.fda.gov/scripts/cder/rems/index.cfm?event=RemsDetails.page&amp;REMS=390" TargetMode="External"/><Relationship Id="rId4" Type="http://schemas.openxmlformats.org/officeDocument/2006/relationships/hyperlink" Target="https://www.reproductiveaccess.org/resource/order-mifepriston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3?emci=8239ad1b-39b3-eb11-a7ad-0050f271b5d8&amp;emdi=ea000000-0000-0000-0000-000000000001&amp;ceid=%7b%7bContactsEmailID%7d%7d"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xhaleprovoice.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genderphotos.vice.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www.innovating-education.org/2020/12/language-and-impact/" TargetMode="External"/><Relationship Id="rId3" Type="http://schemas.openxmlformats.org/officeDocument/2006/relationships/hyperlink" Target="https://www.futureswithoutviolence.org/wp-content/uploads/Telehealth-Covid-19-IPV_Clinical-Pathway.pdf" TargetMode="External"/><Relationship Id="rId7" Type="http://schemas.openxmlformats.org/officeDocument/2006/relationships/hyperlink" Target="https://www.innovating-education.org/2020/12/dos-and-donts/"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jamanetwork.com/journals/jama/fullarticle/2780630" TargetMode="External"/><Relationship Id="rId5" Type="http://schemas.openxmlformats.org/officeDocument/2006/relationships/hyperlink" Target="https://www.statnews.com/2020/07/17/rising-to-the-challenge-of-screening-for-intimate-partner-violence-during-covid-19/" TargetMode="External"/><Relationship Id="rId4" Type="http://schemas.openxmlformats.org/officeDocument/2006/relationships/hyperlink" Target="https://jamanetwork.com/journals/jama/fullarticle/2780630#jit210005b1" TargetMode="External"/><Relationship Id="rId9" Type="http://schemas.openxmlformats.org/officeDocument/2006/relationships/hyperlink" Target="https://www.lgbtqiahealtheducation.org/resources/in/reproductive-health/"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cbi.nlm.nih.gov/pmc/articles/PMC9989574/" TargetMode="External"/><Relationship Id="rId7" Type="http://schemas.openxmlformats.org/officeDocument/2006/relationships/hyperlink" Target="https://jamanetwork.com/journals/jama/fullarticle/2797883"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npr.org/sections/shots-health-news/2024/07/31/nx-s1-5057588/abortion-mifepristone-jama-roe-v-wade" TargetMode="External"/><Relationship Id="rId5" Type="http://schemas.openxmlformats.org/officeDocument/2006/relationships/hyperlink" Target="https://www.news-medical.net/news/20240802/Since-fall-of-e28098Roee28099-self-managed-abortions-have-increased.aspx" TargetMode="External"/><Relationship Id="rId4" Type="http://schemas.openxmlformats.org/officeDocument/2006/relationships/hyperlink" Target="https://www.guttmacher.org/2024/02/medication-abortion-within-and-outside-formal-us-health-care-system-what-you-need-know"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ipas.org/clinical-update/english/recommendations-for-abortion-before-13-weeks-gestation/medical-abortion/misoprostol-only-recommended-regimen/"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www.reproductiveaccess.org/resource/order-mifepristone/" TargetMode="External"/><Relationship Id="rId13" Type="http://schemas.openxmlformats.org/officeDocument/2006/relationships/hyperlink" Target="https://www.reproductiveaccess.org/resource/medication-abortion-policy-procedure/" TargetMode="External"/><Relationship Id="rId3" Type="http://schemas.openxmlformats.org/officeDocument/2006/relationships/hyperlink" Target="https://www.reproductiveaccess.org/resource/toolkit-medication-abortion/" TargetMode="External"/><Relationship Id="rId7" Type="http://schemas.openxmlformats.org/officeDocument/2006/relationships/hyperlink" Target="https://genbiopro.com/ordering/" TargetMode="External"/><Relationship Id="rId12" Type="http://schemas.openxmlformats.org/officeDocument/2006/relationships/hyperlink" Target="https://www.earlyoptionpill.com/for-health-professionals/ordering-mifeprex/" TargetMode="External"/><Relationship Id="rId17" Type="http://schemas.openxmlformats.org/officeDocument/2006/relationships/hyperlink" Target="https://familymedicine.uw.edu/accessdelivered/" TargetMode="External"/><Relationship Id="rId2" Type="http://schemas.openxmlformats.org/officeDocument/2006/relationships/slide" Target="../slides/slide45.xml"/><Relationship Id="rId16" Type="http://schemas.openxmlformats.org/officeDocument/2006/relationships/hyperlink" Target="https://www.reproductiveaccess.org/resource/abortion-administrative-guide/" TargetMode="External"/><Relationship Id="rId1" Type="http://schemas.openxmlformats.org/officeDocument/2006/relationships/notesMaster" Target="../notesMasters/notesMaster1.xml"/><Relationship Id="rId6" Type="http://schemas.openxmlformats.org/officeDocument/2006/relationships/hyperlink" Target="https://www.reproductiveaccess.org/resource/staff-attitude-survey/" TargetMode="External"/><Relationship Id="rId11" Type="http://schemas.openxmlformats.org/officeDocument/2006/relationships/hyperlink" Target="http://www.earlyoptionpill.com/wp-content/uploads/2016/02/Prescriber-Agreement-Form-March2016-2.pdf" TargetMode="External"/><Relationship Id="rId5" Type="http://schemas.openxmlformats.org/officeDocument/2006/relationships/hyperlink" Target="https://www.reproductiveaccess.org/resource/patient-attitude-survey/" TargetMode="External"/><Relationship Id="rId15" Type="http://schemas.openxmlformats.org/officeDocument/2006/relationships/hyperlink" Target="https://www.reproductiveaccess.org/resource/medication-abortion-coding/" TargetMode="External"/><Relationship Id="rId10" Type="http://schemas.openxmlformats.org/officeDocument/2006/relationships/hyperlink" Target="https://genbiopro.com/wp-content/uploads/2019/05/GenBioPro-Patient-Agreement.pdf" TargetMode="External"/><Relationship Id="rId4" Type="http://schemas.openxmlformats.org/officeDocument/2006/relationships/hyperlink" Target="https://www.reproductiveaccess.org/resource/values-clarification-workshop/" TargetMode="External"/><Relationship Id="rId9" Type="http://schemas.openxmlformats.org/officeDocument/2006/relationships/hyperlink" Target="https://genbiopro.com/wp-content/uploads/2019/05/GenBioPro-Prescriber-Agreement-Form.pdf" TargetMode="External"/><Relationship Id="rId14" Type="http://schemas.openxmlformats.org/officeDocument/2006/relationships/hyperlink" Target="https://www.reproductiveaccess.org/resource/medication-abortion-protocol/"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law.berkeley.edu/php-programs/courses/fileDL.php?fID=4051" TargetMode="External"/><Relationship Id="rId4" Type="http://schemas.openxmlformats.org/officeDocument/2006/relationships/hyperlink" Target="https://www1.nyc.gov/site/doh/health/health-topics/sexual-reproductive-justice-nyc.page"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uttmacher.org/journals/psrh/2017/01/abortion-incidence-and-service-availability-united-states-201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10/2024</a:t>
            </a:r>
          </a:p>
          <a:p>
            <a:pPr marL="342900" indent="-342900">
              <a:buFont typeface="Arial" panose="020B0604020202020204" pitchFamily="34" charset="0"/>
              <a:buChar char="•"/>
            </a:pPr>
            <a:r>
              <a:rPr lang="en-US" dirty="0"/>
              <a:t>Data/chart/maps, related speaker notes, and references on slide 7, 8, 9, 10, 29, 36, 37</a:t>
            </a:r>
          </a:p>
          <a:p>
            <a:pPr marL="342900" indent="-342900">
              <a:buFont typeface="Arial" panose="020B0604020202020204" pitchFamily="34" charset="0"/>
              <a:buChar char="•"/>
            </a:pPr>
            <a:r>
              <a:rPr lang="en-US" dirty="0"/>
              <a:t>Speaker notes to reflect current legal landscape on slide 11, 14</a:t>
            </a:r>
          </a:p>
          <a:p>
            <a:pPr marL="342900" indent="-342900">
              <a:buFont typeface="Arial" panose="020B0604020202020204" pitchFamily="34" charset="0"/>
              <a:buChar char="•"/>
            </a:pPr>
            <a:r>
              <a:rPr lang="en-US" dirty="0"/>
              <a:t>Simplify table and add “sublingual” on slide 17</a:t>
            </a:r>
          </a:p>
          <a:p>
            <a:pPr marL="342900" indent="-342900">
              <a:buFont typeface="Arial" panose="020B0604020202020204" pitchFamily="34" charset="0"/>
              <a:buChar char="•"/>
            </a:pPr>
            <a:r>
              <a:rPr lang="en-US" dirty="0"/>
              <a:t>Anticipatory guidance to reflect updated protocol in speaker notes on slide 24</a:t>
            </a:r>
          </a:p>
          <a:p>
            <a:pPr marL="342900" indent="-342900">
              <a:buFont typeface="Arial" panose="020B0604020202020204" pitchFamily="34" charset="0"/>
              <a:buChar char="•"/>
            </a:pPr>
            <a:r>
              <a:rPr lang="en-US" dirty="0"/>
              <a:t>Speaker notes on slide 30 + adding slide 31 for more information on how to get </a:t>
            </a:r>
            <a:r>
              <a:rPr lang="en-US" dirty="0" err="1"/>
              <a:t>Mife</a:t>
            </a:r>
            <a:r>
              <a:rPr lang="en-US" dirty="0"/>
              <a:t> and pharmacy dispensing</a:t>
            </a:r>
          </a:p>
          <a:p>
            <a:pPr marL="342900" indent="-342900">
              <a:buFont typeface="Arial" panose="020B0604020202020204" pitchFamily="34" charset="0"/>
              <a:buChar char="•"/>
            </a:pPr>
            <a:r>
              <a:rPr lang="en-US" dirty="0"/>
              <a:t>Delete slide 35 (VC on SMA)</a:t>
            </a:r>
          </a:p>
          <a:p>
            <a:pPr marL="342900" indent="-342900">
              <a:buFont typeface="Arial" panose="020B0604020202020204" pitchFamily="34" charset="0"/>
              <a:buChar char="•"/>
            </a:pPr>
            <a:endParaRPr lang="en-US" dirty="0"/>
          </a:p>
          <a:p>
            <a:endParaRPr lang="en-US" dirty="0"/>
          </a:p>
          <a:p>
            <a:endParaRPr lang="en-US" dirty="0"/>
          </a:p>
          <a:p>
            <a:r>
              <a:rPr lang="en-US" dirty="0"/>
              <a:t>UPDATED 06/2022</a:t>
            </a:r>
          </a:p>
          <a:p>
            <a:endParaRPr lang="en-US" dirty="0"/>
          </a:p>
          <a:p>
            <a:pPr marL="342900" indent="-342900">
              <a:buFont typeface="Arial" panose="020B0604020202020204" pitchFamily="34" charset="0"/>
              <a:buChar char="•"/>
            </a:pPr>
            <a:r>
              <a:rPr lang="en-US" dirty="0"/>
              <a:t>Minor update to slide 14 on 01/2023</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02/2023: Updates to slides 9 and 10</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06/2023: Updates to slides 8, 9, 10, added slide 24</a:t>
            </a:r>
          </a:p>
          <a:p>
            <a:pPr marL="342900" indent="-342900">
              <a:buFont typeface="Arial" panose="020B0604020202020204" pitchFamily="34" charset="0"/>
              <a:buChar char="•"/>
            </a:pPr>
            <a:endParaRPr lang="en-US" dirty="0"/>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This presentation was revised by RHAP’s Clinical Committee and Chelsea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Faso</a:t>
            </a:r>
            <a:r>
              <a:rPr lang="en-US" dirty="0"/>
              <a:t>, MD.</a:t>
            </a:r>
          </a:p>
        </p:txBody>
      </p:sp>
    </p:spTree>
    <p:extLst>
      <p:ext uri="{BB962C8B-B14F-4D97-AF65-F5344CB8AC3E}">
        <p14:creationId xmlns:p14="http://schemas.microsoft.com/office/powerpoint/2010/main" val="664101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effectLst/>
              </a:rPr>
              <a:t>In June 2022, the Supreme Court’s decision on Dobbs v. Jackson Women’s Health overturned Roe v. Wade and Planned Parenthood v. Casey, meaning that the right to abortion would be determined by the states. </a:t>
            </a:r>
          </a:p>
          <a:p>
            <a:endParaRPr lang="en-US" b="0" dirty="0">
              <a:effectLst/>
            </a:endParaRPr>
          </a:p>
          <a:p>
            <a:r>
              <a:rPr lang="en-US" b="0" dirty="0">
                <a:effectLst/>
              </a:rPr>
              <a:t>The dark orange states are considered the most restrictive, where abortion is banned completely or a 6 weeks or later, with few exceptions.</a:t>
            </a:r>
          </a:p>
          <a:p>
            <a:endParaRPr lang="en-US" b="0" dirty="0">
              <a:effectLst/>
            </a:endParaRPr>
          </a:p>
          <a:p>
            <a:r>
              <a:rPr lang="en-US" b="0" dirty="0">
                <a:effectLst/>
              </a:rPr>
              <a:t>The light and pale orange states have strict regulations that restrict whether, when and under what circumstances providers can offer abortion care and a pregnant individual can obtain an abortion.</a:t>
            </a:r>
          </a:p>
          <a:p>
            <a:r>
              <a:rPr lang="en-US" b="0" dirty="0">
                <a:effectLst/>
              </a:rPr>
              <a:t> </a:t>
            </a:r>
          </a:p>
          <a:p>
            <a:r>
              <a:rPr lang="en-US" b="0" dirty="0">
                <a:effectLst/>
              </a:rPr>
              <a:t>The purple-striped states have some restrictions but also some protections for abortion access.</a:t>
            </a:r>
          </a:p>
          <a:p>
            <a:endParaRPr lang="en-US" b="0" dirty="0">
              <a:effectLst/>
            </a:endParaRPr>
          </a:p>
          <a:p>
            <a:r>
              <a:rPr lang="en-US" b="0" dirty="0">
                <a:effectLst/>
              </a:rPr>
              <a:t>The states in purple are where abortion care is protected by law or likely to remain protected. Many of these states  represent surge states – places where people can find the nearest abortion care if you live in a state that bans abortion. The estimated number of abortions provided by a clinician in states where abortion remained legal with few restrictions increased 11.1% since the Dobbs decision. </a:t>
            </a:r>
          </a:p>
          <a:p>
            <a:endParaRPr lang="en-US" b="0" dirty="0">
              <a:effectLst/>
            </a:endParaRPr>
          </a:p>
          <a:p>
            <a:r>
              <a:rPr lang="en-US" b="0" dirty="0">
                <a:effectLst/>
              </a:rPr>
              <a:t>This calls attention to the need to expand abortion access points in protective states - like through medication abortion in primary care settings and telehealth. We can alleviate the intense demand that abortion clinics are facing if we are able to provide abortion care for our own patients, within their own health center. </a:t>
            </a:r>
          </a:p>
          <a:p>
            <a:br>
              <a:rPr lang="en-US" b="0" dirty="0">
                <a:effectLst/>
              </a:rPr>
            </a:b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map to explore with the audience the lay of the land in your state or surrounding states: https://</a:t>
            </a:r>
            <a:r>
              <a:rPr lang="en-US" b="0" dirty="0" err="1"/>
              <a:t>states.guttmacher.org</a:t>
            </a:r>
            <a:r>
              <a:rPr lang="en-US" b="0" dirty="0"/>
              <a:t>/policies/abortion-policies or https://</a:t>
            </a:r>
            <a:r>
              <a:rPr lang="en-US" b="0" dirty="0" err="1"/>
              <a:t>reproductiverights.org</a:t>
            </a:r>
            <a:r>
              <a:rPr lang="en-US" b="0" dirty="0"/>
              <a:t>/maps/what-if-roe-fell/ </a:t>
            </a:r>
          </a:p>
          <a:p>
            <a:pPr marL="0" lvl="0" indent="0" algn="l" rtl="0">
              <a:spcBef>
                <a:spcPts val="0"/>
              </a:spcBef>
              <a:spcAft>
                <a:spcPts val="0"/>
              </a:spcAft>
              <a:buNone/>
            </a:pPr>
            <a:endParaRPr lang="en-US" b="0" dirty="0"/>
          </a:p>
          <a:p>
            <a:pPr marL="0" lvl="0" indent="0" algn="l" rtl="0">
              <a:spcBef>
                <a:spcPts val="0"/>
              </a:spcBef>
              <a:spcAft>
                <a:spcPts val="0"/>
              </a:spcAft>
              <a:buNone/>
            </a:pPr>
            <a:r>
              <a:rPr lang="en-US" sz="2400" b="0" i="0" dirty="0">
                <a:effectLst/>
                <a:latin typeface="+mn-lt"/>
                <a:ea typeface="+mn-ea"/>
                <a:cs typeface="+mn-cs"/>
                <a:sym typeface="Calibri"/>
              </a:rPr>
              <a:t>Users can select any state to see details about abortion policies in place, characteristics of state residents and key abortion statistics, including driving distance to the nearest abortion clinic.</a:t>
            </a: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Jones RK, Witwer E, </a:t>
            </a:r>
            <a:r>
              <a:rPr lang="en-US" sz="2400" b="0" i="0" dirty="0" err="1">
                <a:solidFill>
                  <a:schemeClr val="dk1"/>
                </a:solidFill>
                <a:latin typeface="+mn-lt"/>
                <a:ea typeface="+mn-ea"/>
                <a:cs typeface="+mn-cs"/>
                <a:sym typeface="Calibri"/>
              </a:rPr>
              <a:t>Jerman</a:t>
            </a:r>
            <a:r>
              <a:rPr lang="en-US" sz="2400" b="0" i="0" dirty="0">
                <a:solidFill>
                  <a:schemeClr val="dk1"/>
                </a:solidFill>
                <a:latin typeface="+mn-lt"/>
                <a:ea typeface="+mn-ea"/>
                <a:cs typeface="+mn-cs"/>
                <a:sym typeface="Calibri"/>
              </a:rPr>
              <a:t> J, </a:t>
            </a:r>
            <a:r>
              <a:rPr lang="en-US" sz="2400" b="0" i="1" dirty="0">
                <a:solidFill>
                  <a:schemeClr val="dk1"/>
                </a:solidFill>
                <a:latin typeface="+mn-lt"/>
                <a:ea typeface="+mn-ea"/>
                <a:cs typeface="+mn-cs"/>
                <a:sym typeface="Calibri"/>
              </a:rPr>
              <a:t>Abortion Incidence and Service Availability in the United States, 2017</a:t>
            </a:r>
            <a:r>
              <a:rPr lang="en-US" sz="2400" b="0" i="0" dirty="0">
                <a:solidFill>
                  <a:schemeClr val="dk1"/>
                </a:solidFill>
                <a:latin typeface="+mn-lt"/>
                <a:ea typeface="+mn-ea"/>
                <a:cs typeface="+mn-cs"/>
                <a:sym typeface="Calibri"/>
              </a:rPr>
              <a:t>, New York: Guttmacher Institute, 2019 </a:t>
            </a:r>
            <a:r>
              <a:rPr lang="en-US" sz="2400" b="0" i="0" u="sng" dirty="0">
                <a:solidFill>
                  <a:schemeClr val="dk1"/>
                </a:solidFill>
                <a:latin typeface="+mn-lt"/>
                <a:ea typeface="+mn-ea"/>
                <a:cs typeface="+mn-cs"/>
                <a:sym typeface="Calibri"/>
                <a:hlinkClick r:id="rId3">
                  <a:extLst>
                    <a:ext uri="{A12FA001-AC4F-418D-AE19-62706E023703}">
                      <ahyp:hlinkClr xmlns:ahyp="http://schemas.microsoft.com/office/drawing/2018/hyperlinkcolor" val="tx"/>
                    </a:ext>
                  </a:extLst>
                </a:hlinkClick>
              </a:rPr>
              <a:t>https://www.guttmacher.org/report/abortion-incidence-service-availability-us-2017</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states.guttmacher.org</a:t>
            </a:r>
            <a:r>
              <a:rPr lang="en-US" sz="2400" b="0" i="0" dirty="0">
                <a:solidFill>
                  <a:schemeClr val="dk1"/>
                </a:solidFill>
                <a:latin typeface="+mn-lt"/>
                <a:ea typeface="+mn-ea"/>
                <a:cs typeface="+mn-cs"/>
                <a:sym typeface="Calibri"/>
              </a:rPr>
              <a:t>/policies/abortion-policies</a:t>
            </a:r>
          </a:p>
          <a:p>
            <a:pPr marL="0" lvl="0" indent="0" algn="l" rtl="0">
              <a:spcBef>
                <a:spcPts val="0"/>
              </a:spcBef>
              <a:spcAft>
                <a:spcPts val="0"/>
              </a:spcAft>
              <a:buNone/>
            </a:pPr>
            <a:endParaRPr lang="en-US" u="sng" dirty="0">
              <a:solidFill>
                <a:srgbClr val="009999"/>
              </a:solidFill>
              <a:hlinkClick r:id="" action="ppaction://noaction">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u="sng" dirty="0">
                <a:solidFill>
                  <a:srgbClr val="009999"/>
                </a:solidFill>
                <a:hlinkClick r:id="" action="ppaction://noaction">
                  <a:extLst>
                    <a:ext uri="{A12FA001-AC4F-418D-AE19-62706E023703}">
                      <ahyp:hlinkClr xmlns:ahyp="http://schemas.microsoft.com/office/drawing/2018/hyperlinkcolor" val="tx"/>
                    </a:ext>
                  </a:extLst>
                </a:hlinkClick>
              </a:rPr>
              <a:t>https://reproductiverights.org/maps/what-if-roe-fell/?</a:t>
            </a:r>
            <a:endParaRPr lang="en-US" dirty="0"/>
          </a:p>
          <a:p>
            <a:pPr marL="0" lvl="0" indent="0" algn="l" rtl="0">
              <a:spcBef>
                <a:spcPts val="0"/>
              </a:spcBef>
              <a:spcAft>
                <a:spcPts val="0"/>
              </a:spcAft>
              <a:buNone/>
            </a:pPr>
            <a:endParaRPr lang="en-US" u="sng" dirty="0">
              <a:solidFill>
                <a:srgbClr val="009999"/>
              </a:solidFill>
              <a:hlinkClick r:id="rId4">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dirty="0"/>
              <a:t>https://</a:t>
            </a:r>
            <a:r>
              <a:rPr lang="en-US" dirty="0" err="1"/>
              <a:t>states.guttmacher.org</a:t>
            </a:r>
            <a:r>
              <a:rPr lang="en-US" dirty="0"/>
              <a:t>/policies/</a:t>
            </a:r>
          </a:p>
          <a:p>
            <a:pPr marL="0" lvl="0" indent="0" algn="l" rtl="0">
              <a:spcBef>
                <a:spcPts val="0"/>
              </a:spcBef>
              <a:spcAft>
                <a:spcPts val="0"/>
              </a:spcAft>
              <a:buNone/>
            </a:pPr>
            <a:endParaRPr lang="en-US" dirty="0"/>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https://</a:t>
            </a:r>
            <a:r>
              <a:rPr lang="en-US" sz="1800" b="0" i="0" u="none" strike="noStrike" dirty="0" err="1">
                <a:solidFill>
                  <a:srgbClr val="000000"/>
                </a:solidFill>
                <a:effectLst/>
                <a:latin typeface="Arial" panose="020B0604020202020204" pitchFamily="34" charset="0"/>
              </a:rPr>
              <a:t>www.guttmacher.org</a:t>
            </a:r>
            <a:r>
              <a:rPr lang="en-US" sz="1800" b="0" i="0" u="none" strike="noStrike" dirty="0">
                <a:solidFill>
                  <a:srgbClr val="000000"/>
                </a:solidFill>
                <a:effectLst/>
                <a:latin typeface="Arial" panose="020B0604020202020204" pitchFamily="34" charset="0"/>
              </a:rPr>
              <a:t>/monthly-abortion-provision-study</a:t>
            </a:r>
            <a:endParaRPr lang="en-US" dirty="0"/>
          </a:p>
          <a:p>
            <a:pPr marL="0" lvl="0" indent="0" algn="l" rtl="0">
              <a:spcBef>
                <a:spcPts val="0"/>
              </a:spcBef>
              <a:spcAft>
                <a:spcPts val="0"/>
              </a:spcAft>
              <a:buNone/>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effectLst/>
              </a:rPr>
              <a:t>#</a:t>
            </a:r>
            <a:r>
              <a:rPr lang="en-US" dirty="0" err="1">
                <a:effectLst/>
              </a:rPr>
              <a:t>wecount</a:t>
            </a:r>
            <a:r>
              <a:rPr lang="en-US" dirty="0">
                <a:effectLst/>
              </a:rPr>
              <a:t> report April to August 2022 findings. </a:t>
            </a:r>
            <a:r>
              <a:rPr lang="en-US" i="1" dirty="0">
                <a:effectLst/>
              </a:rPr>
              <a:t>Society for Family Planning</a:t>
            </a:r>
            <a:r>
              <a:rPr lang="en-US" dirty="0">
                <a:effectLst/>
              </a:rPr>
              <a:t>. October 2022. doi:10.46621/ukai6324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r>
              <a:rPr lang="en-US" dirty="0" err="1"/>
              <a:t>wecount</a:t>
            </a:r>
            <a:r>
              <a:rPr lang="en-US" dirty="0"/>
              <a:t> report April 2022 to March 2023 findings</a:t>
            </a:r>
            <a:r>
              <a:rPr lang="en-US" i="1" u="none" dirty="0"/>
              <a:t>. Society for Family Planning</a:t>
            </a:r>
            <a:r>
              <a:rPr lang="en-US" dirty="0"/>
              <a:t>. June 2023. </a:t>
            </a:r>
            <a:r>
              <a:rPr lang="en-US" dirty="0" err="1"/>
              <a:t>doi.org</a:t>
            </a:r>
            <a:r>
              <a:rPr lang="en-US" dirty="0"/>
              <a:t>/10.46621/XBAZ6145</a:t>
            </a:r>
          </a:p>
          <a:p>
            <a:endParaRPr lang="en-US" dirty="0"/>
          </a:p>
        </p:txBody>
      </p:sp>
    </p:spTree>
    <p:extLst>
      <p:ext uri="{BB962C8B-B14F-4D97-AF65-F5344CB8AC3E}">
        <p14:creationId xmlns:p14="http://schemas.microsoft.com/office/powerpoint/2010/main" val="2371523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Primary care clinicians can provide and do provide abortion care. </a:t>
            </a:r>
          </a:p>
          <a:p>
            <a:pPr marL="0" lvl="0" indent="0" algn="l" rtl="0">
              <a:spcBef>
                <a:spcPts val="0"/>
              </a:spcBef>
              <a:spcAft>
                <a:spcPts val="0"/>
              </a:spcAft>
              <a:buNone/>
            </a:pPr>
            <a:r>
              <a:rPr lang="en-US" sz="2400" b="0" i="0" dirty="0">
                <a:solidFill>
                  <a:schemeClr val="dk1"/>
                </a:solidFill>
                <a:latin typeface="+mn-lt"/>
                <a:ea typeface="+mn-ea"/>
                <a:cs typeface="+mn-cs"/>
                <a:sym typeface="Calibri"/>
              </a:rPr>
              <a:t>This includes family physicians, pediatricians, and internists -- not just OBGYNs. </a:t>
            </a:r>
          </a:p>
          <a:p>
            <a:pPr marL="0" lvl="0" indent="0" algn="l" rtl="0">
              <a:spcBef>
                <a:spcPts val="0"/>
              </a:spcBef>
              <a:spcAft>
                <a:spcPts val="0"/>
              </a:spcAft>
              <a:buNone/>
            </a:pPr>
            <a:r>
              <a:rPr lang="en-US" sz="2400" b="0" i="0" dirty="0">
                <a:solidFill>
                  <a:schemeClr val="dk1"/>
                </a:solidFill>
                <a:latin typeface="+mn-lt"/>
                <a:ea typeface="+mn-ea"/>
                <a:cs typeface="+mn-cs"/>
                <a:sym typeface="Calibri"/>
              </a:rPr>
              <a:t>This includes advanced practice clinicians like nurse practitioners, nurse midwives, and physician assistants in 23 states.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APCs aren’t limited to providing just medication abortion, they are also able to provide and are providing aspiration abortion. APCs can provide procedural and medication abortion in 20 states.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Yet, some states are passing increasingly restrictive laws to limit who is able to provide abortion care in those states. As of October 2024, 14 states (excluding ban states) require medication abortion be provided by a physician</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You may have also heard of an OBGYN subspecialty in Complex Family Planning. While these fellows are receiving intensive training in abortion care and other family planning care, this sub-specialty status or accreditation is not necessary to provide safe abortion care, as stated by the National Abortion Federation’s Clinical Practice Guidelines.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solidFill>
                  <a:schemeClr val="hlink"/>
                </a:solidFill>
                <a:hlinkClick r:id="rId3"/>
              </a:rPr>
              <a:t>https://prochoice.org/store/clinical-policy-guidelines/</a:t>
            </a:r>
            <a:r>
              <a:rPr lang="en-US" dirty="0"/>
              <a:t>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/state-policy/explore/overview-abortion-laws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Weitz, T. A., Taylor, D., Desai, S., Upadhyay, U. D., Waldman, J., </a:t>
            </a:r>
            <a:r>
              <a:rPr lang="en-US" sz="2400" b="0" i="0" dirty="0" err="1">
                <a:solidFill>
                  <a:schemeClr val="dk1"/>
                </a:solidFill>
                <a:latin typeface="+mn-lt"/>
                <a:ea typeface="+mn-ea"/>
                <a:cs typeface="+mn-cs"/>
                <a:sym typeface="Calibri"/>
              </a:rPr>
              <a:t>Battistelli</a:t>
            </a:r>
            <a:r>
              <a:rPr lang="en-US" sz="2400" b="0" i="0" dirty="0">
                <a:solidFill>
                  <a:schemeClr val="dk1"/>
                </a:solidFill>
                <a:latin typeface="+mn-lt"/>
                <a:ea typeface="+mn-ea"/>
                <a:cs typeface="+mn-cs"/>
                <a:sym typeface="Calibri"/>
              </a:rPr>
              <a:t>, M. F., &amp; </a:t>
            </a:r>
            <a:r>
              <a:rPr lang="en-US" sz="2400" b="0" i="0" dirty="0" err="1">
                <a:solidFill>
                  <a:schemeClr val="dk1"/>
                </a:solidFill>
                <a:latin typeface="+mn-lt"/>
                <a:ea typeface="+mn-ea"/>
                <a:cs typeface="+mn-cs"/>
                <a:sym typeface="Calibri"/>
              </a:rPr>
              <a:t>Drey</a:t>
            </a:r>
            <a:r>
              <a:rPr lang="en-US" sz="2400" b="0" i="0" dirty="0">
                <a:solidFill>
                  <a:schemeClr val="dk1"/>
                </a:solidFill>
                <a:latin typeface="+mn-lt"/>
                <a:ea typeface="+mn-ea"/>
                <a:cs typeface="+mn-cs"/>
                <a:sym typeface="Calibri"/>
              </a:rPr>
              <a:t>, E. A. (2013). Safety of Aspiration Abortion Performed by Nurse Practitioners, Certified Nurse Midwives, and Physician Assistants Under a California Legal Waiver. </a:t>
            </a:r>
            <a:r>
              <a:rPr lang="en-US" sz="2400" b="0" i="1" dirty="0">
                <a:solidFill>
                  <a:schemeClr val="dk1"/>
                </a:solidFill>
                <a:latin typeface="+mn-lt"/>
                <a:ea typeface="+mn-ea"/>
                <a:cs typeface="+mn-cs"/>
                <a:sym typeface="Calibri"/>
              </a:rPr>
              <a:t>American Journal of Public Health</a:t>
            </a:r>
            <a:r>
              <a:rPr lang="en-US" sz="2400" b="0" i="0" dirty="0">
                <a:solidFill>
                  <a:schemeClr val="dk1"/>
                </a:solidFill>
                <a:latin typeface="+mn-lt"/>
                <a:ea typeface="+mn-ea"/>
                <a:cs typeface="+mn-cs"/>
                <a:sym typeface="Calibri"/>
              </a:rPr>
              <a:t>, </a:t>
            </a:r>
            <a:r>
              <a:rPr lang="en-US" sz="2400" b="0" i="1" dirty="0">
                <a:solidFill>
                  <a:schemeClr val="dk1"/>
                </a:solidFill>
                <a:latin typeface="+mn-lt"/>
                <a:ea typeface="+mn-ea"/>
                <a:cs typeface="+mn-cs"/>
                <a:sym typeface="Calibri"/>
              </a:rPr>
              <a:t>103</a:t>
            </a:r>
            <a:r>
              <a:rPr lang="en-US" sz="2400" b="0" i="0" dirty="0">
                <a:solidFill>
                  <a:schemeClr val="dk1"/>
                </a:solidFill>
                <a:latin typeface="+mn-lt"/>
                <a:ea typeface="+mn-ea"/>
                <a:cs typeface="+mn-cs"/>
                <a:sym typeface="Calibri"/>
              </a:rPr>
              <a:t>(3), 454–461. </a:t>
            </a:r>
            <a:r>
              <a:rPr lang="en-US" sz="2400" b="0" i="0" u="sng" dirty="0">
                <a:solidFill>
                  <a:schemeClr val="dk1"/>
                </a:solidFill>
                <a:latin typeface="+mn-lt"/>
                <a:ea typeface="+mn-ea"/>
                <a:cs typeface="+mn-cs"/>
                <a:sym typeface="Calibri"/>
                <a:hlinkClick r:id="rId4">
                  <a:extLst>
                    <a:ext uri="{A12FA001-AC4F-418D-AE19-62706E023703}">
                      <ahyp:hlinkClr xmlns:ahyp="http://schemas.microsoft.com/office/drawing/2018/hyperlinkcolor" val="tx"/>
                    </a:ext>
                  </a:extLst>
                </a:hlinkClick>
              </a:rPr>
              <a:t>https://doi-org.unh.idm.oclc.org/10.2105/AJPH.2012.301159</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www.apha.org</a:t>
            </a:r>
            <a:r>
              <a:rPr lang="en-US" sz="2400" b="0" i="0" dirty="0">
                <a:solidFill>
                  <a:schemeClr val="dk1"/>
                </a:solidFill>
                <a:latin typeface="+mn-lt"/>
                <a:ea typeface="+mn-ea"/>
                <a:cs typeface="+mn-cs"/>
                <a:sym typeface="Calibri"/>
              </a:rPr>
              <a:t>/policies-and-advocacy/public-health-policy-statements/policy-database/2014/07/28/16/00/provision-of-abortion-care-by-advanced-practice-nurses-and-physician-assistants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www.ansirh.org</a:t>
            </a:r>
            <a:r>
              <a:rPr lang="en-US" sz="2400" b="0" i="0" dirty="0">
                <a:solidFill>
                  <a:schemeClr val="dk1"/>
                </a:solidFill>
                <a:latin typeface="+mn-lt"/>
                <a:ea typeface="+mn-ea"/>
                <a:cs typeface="+mn-cs"/>
                <a:sym typeface="Calibri"/>
              </a:rPr>
              <a:t>/research/publication/providing-abortion-care-professional-toolkit-nurse-midwives-nurse</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https://</a:t>
            </a:r>
            <a:r>
              <a:rPr lang="en-US" sz="1800" b="0" i="0" u="none" strike="noStrike" dirty="0" err="1">
                <a:solidFill>
                  <a:srgbClr val="000000"/>
                </a:solidFill>
                <a:effectLst/>
                <a:latin typeface="Arial" panose="020B0604020202020204" pitchFamily="34" charset="0"/>
              </a:rPr>
              <a:t>aptoolkit.org</a:t>
            </a:r>
            <a:r>
              <a:rPr lang="en-US" sz="1800" b="0" i="0" u="none" strike="noStrike" dirty="0">
                <a:solidFill>
                  <a:srgbClr val="000000"/>
                </a:solidFill>
                <a:effectLst/>
                <a:latin typeface="Arial" panose="020B0604020202020204" pitchFamily="34" charset="0"/>
              </a:rPr>
              <a:t>/advancing-scope-of-practice-to-include-abortion-care/state-abortion-laws-and-their-relationship-to-scope-of-practice/</a:t>
            </a:r>
          </a:p>
          <a:p>
            <a:pPr marL="0" lvl="0" indent="0" algn="l" rtl="0">
              <a:spcBef>
                <a:spcPts val="0"/>
              </a:spcBef>
              <a:spcAft>
                <a:spcPts val="0"/>
              </a:spcAft>
              <a:buNone/>
            </a:pPr>
            <a:endParaRPr lang="en-US" sz="1800" b="0" i="0" u="none" strike="noStrike" dirty="0">
              <a:solidFill>
                <a:srgbClr val="000000"/>
              </a:solidFill>
              <a:effectLst/>
              <a:latin typeface="Arial" panose="020B0604020202020204" pitchFamily="34" charset="0"/>
              <a:ea typeface="+mn-ea"/>
              <a:cs typeface="+mn-cs"/>
              <a:sym typeface="Calibri"/>
            </a:endParaRPr>
          </a:p>
          <a:p>
            <a:pPr marL="0" lvl="0" indent="0" algn="l" rtl="0">
              <a:spcBef>
                <a:spcPts val="0"/>
              </a:spcBef>
              <a:spcAft>
                <a:spcPts val="0"/>
              </a:spcAft>
              <a:buNone/>
            </a:pPr>
            <a:r>
              <a:rPr lang="en-US" sz="1800" b="0" i="0" u="sng" strike="noStrike" dirty="0">
                <a:solidFill>
                  <a:srgbClr val="1155CC"/>
                </a:solidFill>
                <a:effectLst/>
                <a:latin typeface="Arial" panose="020B0604020202020204" pitchFamily="34" charset="0"/>
                <a:hlinkClick r:id="rId5"/>
              </a:rPr>
              <a:t>https://www.guttmacher.org/state-policy/explore/medication-abortion</a:t>
            </a:r>
            <a:endParaRPr lang="en-US" sz="2400" b="0" i="0" u="none" strike="noStrike" dirty="0">
              <a:solidFill>
                <a:schemeClr val="dk1"/>
              </a:solidFill>
              <a:effectLst/>
              <a:latin typeface="+mn-lt"/>
              <a:ea typeface="+mn-ea"/>
              <a:cs typeface="+mn-cs"/>
              <a:sym typeface="Calibri"/>
            </a:endParaRPr>
          </a:p>
          <a:p>
            <a:pPr marL="0" lvl="0" indent="0" algn="l" rtl="0">
              <a:spcBef>
                <a:spcPts val="0"/>
              </a:spcBef>
              <a:spcAft>
                <a:spcPts val="0"/>
              </a:spcAft>
              <a:buNone/>
            </a:pPr>
            <a:endParaRPr lang="en-US" sz="2400" b="0" i="0" u="none" strike="noStrike" dirty="0">
              <a:solidFill>
                <a:schemeClr val="dk1"/>
              </a:solidFill>
              <a:effectLst/>
              <a:latin typeface="+mn-lt"/>
              <a:ea typeface="+mn-ea"/>
              <a:cs typeface="+mn-cs"/>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sz="2400" b="0" i="1" u="sng" dirty="0">
              <a:solidFill>
                <a:schemeClr val="dk1"/>
              </a:solidFill>
              <a:latin typeface="+mn-lt"/>
              <a:ea typeface="+mn-ea"/>
              <a:cs typeface="+mn-cs"/>
              <a:sym typeface="Calibri"/>
              <a:hlinkClick r:id="rId6">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181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most common early abortion options are medication abortion and aspiration abortion. They are both safe, effective, acceptable ways to end an early pregnancy and can be done in an outpatient setting.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Many people have misconceptions and misunderstandings about abortion that you can and should demystify: There are no increased risks of infertility, ectopic pregnancy, miscarriage, birth defect, or preterm/low birth weight delivery. Having one or more abortions does not increase any health risks or cause any of these issues.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Elena’s Aspiration Abortion Zine, https://</a:t>
            </a:r>
            <a:r>
              <a:rPr lang="en-US" dirty="0" err="1"/>
              <a:t>www.reproductiveaccess.org</a:t>
            </a:r>
            <a:r>
              <a:rPr lang="en-US" dirty="0"/>
              <a:t>/resource/</a:t>
            </a:r>
            <a:r>
              <a:rPr lang="en-US" dirty="0" err="1"/>
              <a:t>elenas</a:t>
            </a:r>
            <a:r>
              <a:rPr lang="en-US" dirty="0"/>
              <a:t>-aspiration-abortion-zine/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Reference</a:t>
            </a:r>
            <a:r>
              <a:rPr lang="en-US" sz="2400" b="0" i="0" u="none" strike="noStrike" dirty="0">
                <a:latin typeface="+mn-lt"/>
                <a:ea typeface="+mn-ea"/>
                <a:cs typeface="+mn-cs"/>
                <a:sym typeface="Calibri"/>
              </a:rPr>
              <a:t>:</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rtl="0">
              <a:lnSpc>
                <a:spcPct val="100000"/>
              </a:lnSpc>
              <a:spcBef>
                <a:spcPts val="0"/>
              </a:spcBef>
              <a:spcAft>
                <a:spcPts val="0"/>
              </a:spcAft>
              <a:buClr>
                <a:schemeClr val="dk1"/>
              </a:buClr>
              <a:buSzPts val="1200"/>
              <a:buFont typeface="Calibri"/>
              <a:buNone/>
            </a:pPr>
            <a:r>
              <a:rPr lang="en-US" sz="2400" b="0" i="0" u="none" strike="noStrike" dirty="0">
                <a:latin typeface="+mn-lt"/>
                <a:ea typeface="+mn-ea"/>
                <a:cs typeface="+mn-cs"/>
                <a:sym typeface="Calibri"/>
              </a:rPr>
              <a:t>National Academies of Sciences, Engineering, and Medicine. 2018. </a:t>
            </a:r>
            <a:r>
              <a:rPr lang="en-US" sz="2400" b="0" i="1" u="none" strike="noStrike" dirty="0">
                <a:latin typeface="+mn-lt"/>
                <a:ea typeface="+mn-ea"/>
                <a:cs typeface="+mn-cs"/>
                <a:sym typeface="Calibri"/>
              </a:rPr>
              <a:t>The Safety and Quality of Abortion Care in the United States</a:t>
            </a:r>
            <a:r>
              <a:rPr lang="en-US" sz="2400" b="0" i="0" u="none" strike="noStrike" dirty="0">
                <a:latin typeface="+mn-lt"/>
                <a:ea typeface="+mn-ea"/>
                <a:cs typeface="+mn-cs"/>
                <a:sym typeface="Calibri"/>
              </a:rPr>
              <a:t>. Washington, DC: The National Academies Press. https://</a:t>
            </a:r>
            <a:r>
              <a:rPr lang="en-US" sz="2400" b="0" i="0" u="none" strike="noStrike" dirty="0" err="1">
                <a:latin typeface="+mn-lt"/>
                <a:ea typeface="+mn-ea"/>
                <a:cs typeface="+mn-cs"/>
                <a:sym typeface="Calibri"/>
              </a:rPr>
              <a:t>doi.org</a:t>
            </a:r>
            <a:r>
              <a:rPr lang="en-US" sz="2400" b="0" i="0" u="none" strike="noStrike" dirty="0">
                <a:latin typeface="+mn-lt"/>
                <a:ea typeface="+mn-ea"/>
                <a:cs typeface="+mn-cs"/>
                <a:sym typeface="Calibri"/>
              </a:rPr>
              <a:t>/10.17226/24950.</a:t>
            </a: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851005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200"/>
              </a:spcBef>
              <a:spcAft>
                <a:spcPts val="0"/>
              </a:spcAft>
              <a:buNone/>
            </a:pPr>
            <a:r>
              <a:rPr lang="en-US" b="0" dirty="0"/>
              <a:t>There are three different abortion regimens that use medications. </a:t>
            </a:r>
            <a:endParaRPr lang="en-US" dirty="0"/>
          </a:p>
          <a:p>
            <a:pPr marL="0" lvl="0" indent="0" algn="l" rtl="0">
              <a:spcBef>
                <a:spcPts val="200"/>
              </a:spcBef>
              <a:spcAft>
                <a:spcPts val="0"/>
              </a:spcAft>
              <a:buNone/>
            </a:pPr>
            <a:endParaRPr lang="en-US" b="0" dirty="0"/>
          </a:p>
          <a:p>
            <a:pPr marL="171450" lvl="0" indent="-171450" algn="l" rtl="0">
              <a:spcBef>
                <a:spcPts val="200"/>
              </a:spcBef>
              <a:spcAft>
                <a:spcPts val="0"/>
              </a:spcAft>
              <a:buClr>
                <a:schemeClr val="dk1"/>
              </a:buClr>
              <a:buSzPts val="1200"/>
              <a:buFont typeface="Arial"/>
              <a:buChar char="•"/>
            </a:pPr>
            <a:r>
              <a:rPr lang="en-US" dirty="0"/>
              <a:t>Mifepristone + misoprostol is the main regimen used currently in the US. </a:t>
            </a:r>
          </a:p>
          <a:p>
            <a:pPr marL="171450" lvl="0" indent="-171450" algn="l" rtl="0">
              <a:spcBef>
                <a:spcPts val="200"/>
              </a:spcBef>
              <a:spcAft>
                <a:spcPts val="0"/>
              </a:spcAft>
              <a:buClr>
                <a:schemeClr val="dk1"/>
              </a:buClr>
              <a:buSzPts val="1200"/>
              <a:buFont typeface="Arial"/>
              <a:buChar char="•"/>
            </a:pPr>
            <a:r>
              <a:rPr lang="en-US" dirty="0"/>
              <a:t>Methotrexate + misoprostol, which is not commonly used in the US. We’ll talk more about this regimen briefly at the end. </a:t>
            </a:r>
          </a:p>
          <a:p>
            <a:pPr marL="171450" lvl="0" indent="-171450" algn="l" rtl="0">
              <a:spcBef>
                <a:spcPts val="200"/>
              </a:spcBef>
              <a:spcAft>
                <a:spcPts val="0"/>
              </a:spcAft>
              <a:buClr>
                <a:schemeClr val="dk1"/>
              </a:buClr>
              <a:buSzPts val="1200"/>
              <a:buFont typeface="Arial"/>
              <a:buChar char="•"/>
            </a:pPr>
            <a:r>
              <a:rPr lang="en-US" dirty="0"/>
              <a:t>Misoprostol alone. We don’t know how common misoprostol alone is in the US. There are a few clinics that offer it as an option, but it is more commonly used when people self-manage or self-source their abortion outside of the medical setting. </a:t>
            </a:r>
          </a:p>
          <a:p>
            <a:pPr marL="171450" lvl="0" indent="-171450" algn="l" rtl="0">
              <a:spcBef>
                <a:spcPts val="200"/>
              </a:spcBef>
              <a:spcAft>
                <a:spcPts val="0"/>
              </a:spcAft>
              <a:buClr>
                <a:schemeClr val="dk1"/>
              </a:buClr>
              <a:buSzPts val="1200"/>
              <a:buFont typeface="Arial"/>
              <a:buChar char="•"/>
            </a:pPr>
            <a:r>
              <a:rPr lang="en-US" dirty="0"/>
              <a:t>Also to note, mifepristone + misoprostol and misoprostol alone are two evidence-based protocols for managing early pregnancy loss with medications as well.  </a:t>
            </a:r>
          </a:p>
          <a:p>
            <a:pPr marL="0" lvl="0" indent="0" algn="l" rtl="0">
              <a:spcBef>
                <a:spcPts val="200"/>
              </a:spcBef>
              <a:spcAft>
                <a:spcPts val="0"/>
              </a:spcAft>
              <a:buNone/>
            </a:pPr>
            <a:endParaRPr lang="en-US" dirty="0"/>
          </a:p>
          <a:p>
            <a:pPr marL="0" lvl="0" indent="0" algn="l" rtl="0">
              <a:spcBef>
                <a:spcPts val="200"/>
              </a:spcBef>
              <a:spcAft>
                <a:spcPts val="0"/>
              </a:spcAft>
              <a:buNone/>
            </a:pPr>
            <a:r>
              <a:rPr lang="en-US" dirty="0"/>
              <a:t>We’ll be focusing on mifepristone + misoprostol and misoprostol alone today</a:t>
            </a:r>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endParaRPr lang="en-US" dirty="0"/>
          </a:p>
        </p:txBody>
      </p:sp>
    </p:spTree>
    <p:extLst>
      <p:ext uri="{BB962C8B-B14F-4D97-AF65-F5344CB8AC3E}">
        <p14:creationId xmlns:p14="http://schemas.microsoft.com/office/powerpoint/2010/main" val="437467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b="0" dirty="0">
                <a:effectLst/>
                <a:latin typeface="arial, sans-serif"/>
              </a:rPr>
              <a:t>Before looking at the protocol, it’s important to understand how these medications are regulated – because they are.</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In January 2023, updates were made to the Mifepristone REMS program, no longer requiring in-person clinician dispensing and adding a pharmacy certification option. Clinicians (at least 1 per health center, others can work under the supervision of the certified prescriber) still need to become certified in order to dispense in-clinic. If you plan to send prescriptions to a certified pharmacy, each clinician who is prescribing will need to become certified and also send their Prescriber Agreement Form to the pharmacy they plan to use (this can be done the first time you send a prescription or prior).</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Pharmacies will need to go through a similar certification process in order to dispense mifepristone.</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Patients still need to sign the FDA Patient Agreement Form and receive the medication guide, regardless of if they are getting the medication in clinic or at a pharmacy; and regardless of if the medication is for an induced abortion or early pregnancy loss.</a:t>
            </a:r>
          </a:p>
          <a:p>
            <a:pPr marL="0" marR="0">
              <a:spcBef>
                <a:spcPts val="0"/>
              </a:spcBef>
              <a:spcAft>
                <a:spcPts val="0"/>
              </a:spcAft>
            </a:pPr>
            <a:endParaRPr lang="en-US" b="1" dirty="0">
              <a:effectLst/>
              <a:latin typeface="arial, sans-serif"/>
            </a:endParaRPr>
          </a:p>
          <a:p>
            <a:pPr marL="0" marR="0">
              <a:spcBef>
                <a:spcPts val="0"/>
              </a:spcBef>
              <a:spcAft>
                <a:spcPts val="0"/>
              </a:spcAft>
            </a:pPr>
            <a:endParaRPr lang="en-US" b="1" dirty="0">
              <a:effectLst/>
              <a:latin typeface="arial, sans-serif"/>
            </a:endParaRPr>
          </a:p>
          <a:p>
            <a:pPr marL="0" marR="0">
              <a:spcBef>
                <a:spcPts val="0"/>
              </a:spcBef>
              <a:spcAft>
                <a:spcPts val="0"/>
              </a:spcAft>
            </a:pPr>
            <a:r>
              <a:rPr lang="en-US" b="1" dirty="0">
                <a:effectLst/>
                <a:latin typeface="arial, sans-serif"/>
              </a:rPr>
              <a:t>Can drop links in the chat:</a:t>
            </a:r>
            <a:endParaRPr lang="en-US" dirty="0">
              <a:effectLst/>
            </a:endParaRPr>
          </a:p>
          <a:p>
            <a:pPr marL="457200" marR="0">
              <a:spcBef>
                <a:spcPts val="0"/>
              </a:spcBef>
              <a:spcAft>
                <a:spcPts val="0"/>
              </a:spcAft>
            </a:pPr>
            <a:r>
              <a:rPr lang="en-US" dirty="0">
                <a:effectLst/>
                <a:latin typeface="arial, sans-serif"/>
              </a:rPr>
              <a:t>- Sign FDA patient agreement: </a:t>
            </a:r>
            <a:r>
              <a:rPr lang="en-US" dirty="0">
                <a:effectLst/>
                <a:latin typeface="arial, sans-serif"/>
                <a:hlinkClick r:id="rId3"/>
              </a:rPr>
              <a:t>https://www.reproductiveaccess.org/resource/mifepristone-patient-agreement/</a:t>
            </a:r>
            <a:r>
              <a:rPr lang="en-US" dirty="0">
                <a:effectLst/>
                <a:latin typeface="arial, sans-serif"/>
              </a:rPr>
              <a:t> (can find links to all forms and multiple languages here)</a:t>
            </a:r>
            <a:endParaRPr lang="en-US" dirty="0">
              <a:effectLst/>
            </a:endParaRPr>
          </a:p>
          <a:p>
            <a:pPr marL="457200" marR="0">
              <a:spcBef>
                <a:spcPts val="0"/>
              </a:spcBef>
              <a:spcAft>
                <a:spcPts val="0"/>
              </a:spcAft>
            </a:pPr>
            <a:r>
              <a:rPr lang="en-US" dirty="0">
                <a:effectLst/>
                <a:latin typeface="arial, sans-serif"/>
              </a:rPr>
              <a:t>- How to order mifepristone: </a:t>
            </a:r>
            <a:r>
              <a:rPr lang="en-US" dirty="0">
                <a:solidFill>
                  <a:srgbClr val="0563C1"/>
                </a:solidFill>
                <a:effectLst/>
                <a:latin typeface="arial, sans-serif"/>
                <a:hlinkClick r:id="rId4"/>
              </a:rPr>
              <a:t>https://www.reproductiveaccess.org/resource/order-mifepristone/</a:t>
            </a:r>
            <a:endParaRPr lang="en-US" dirty="0">
              <a:effectLst/>
            </a:endParaRPr>
          </a:p>
          <a:p>
            <a:pPr marL="457200" marR="0">
              <a:spcBef>
                <a:spcPts val="0"/>
              </a:spcBef>
              <a:spcAft>
                <a:spcPts val="0"/>
              </a:spcAft>
            </a:pPr>
            <a:r>
              <a:rPr lang="en-US" dirty="0">
                <a:effectLst/>
                <a:latin typeface="arial, sans-serif"/>
              </a:rPr>
              <a:t>- Provider and pharmacy agreements </a:t>
            </a:r>
            <a:r>
              <a:rPr lang="en-US" dirty="0">
                <a:solidFill>
                  <a:srgbClr val="0563C1"/>
                </a:solidFill>
                <a:effectLst/>
                <a:latin typeface="arial, sans-serif"/>
                <a:hlinkClick r:id="rId5"/>
              </a:rPr>
              <a:t>https://www.accessdata.fda.gov/scripts/cder/rems/index.cfm?event=RemsDetails.page&amp;REMS=390</a:t>
            </a:r>
            <a:r>
              <a:rPr lang="en-US" dirty="0">
                <a:effectLst/>
              </a:rPr>
              <a:t> </a:t>
            </a:r>
            <a:endParaRPr lang="en-US" dirty="0"/>
          </a:p>
          <a:p>
            <a:endParaRPr lang="en-US" dirty="0"/>
          </a:p>
          <a:p>
            <a:r>
              <a:rPr lang="en-US" dirty="0"/>
              <a:t>Image Source: RHAP</a:t>
            </a:r>
          </a:p>
        </p:txBody>
      </p:sp>
    </p:spTree>
    <p:extLst>
      <p:ext uri="{BB962C8B-B14F-4D97-AF65-F5344CB8AC3E}">
        <p14:creationId xmlns:p14="http://schemas.microsoft.com/office/powerpoint/2010/main" val="425957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0000"/>
              </a:lnSpc>
              <a:spcBef>
                <a:spcPts val="0"/>
              </a:spcBef>
              <a:spcAft>
                <a:spcPts val="0"/>
              </a:spcAft>
              <a:buNone/>
            </a:pPr>
            <a:r>
              <a:rPr lang="en-US" b="0" dirty="0"/>
              <a:t>So let’s imagine you are providing abortion options counseling to a patient who decides they want an abortion, but aren’t sure about which type of abortion care they want - procedural abortion or medication abortion? Your job is to counsel them on their options, presenting them unbiased, evidence-based information about the different options for abortion care and what they would find helpful to guide their decision-making. </a:t>
            </a: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Medication abortion </a:t>
            </a:r>
            <a:r>
              <a:rPr lang="en-US" dirty="0" err="1"/>
              <a:t>mife</a:t>
            </a:r>
            <a:r>
              <a:rPr lang="en-US" dirty="0"/>
              <a:t> + miso things to consider:</a:t>
            </a:r>
          </a:p>
          <a:p>
            <a:pPr marL="457200" lvl="0" indent="-317500" algn="l" rtl="0">
              <a:lnSpc>
                <a:spcPct val="110000"/>
              </a:lnSpc>
              <a:spcBef>
                <a:spcPts val="0"/>
              </a:spcBef>
              <a:spcAft>
                <a:spcPts val="0"/>
              </a:spcAft>
              <a:buSzPts val="1400"/>
              <a:buChar char="●"/>
            </a:pPr>
            <a:r>
              <a:rPr lang="en-US" dirty="0"/>
              <a:t>Highly effective (98-99%)</a:t>
            </a:r>
          </a:p>
          <a:p>
            <a:pPr marL="457200" lvl="0" indent="-317500" algn="l" rtl="0">
              <a:lnSpc>
                <a:spcPct val="110000"/>
              </a:lnSpc>
              <a:spcBef>
                <a:spcPts val="0"/>
              </a:spcBef>
              <a:spcAft>
                <a:spcPts val="0"/>
              </a:spcAft>
              <a:buSzPts val="1400"/>
              <a:buChar char="●"/>
            </a:pPr>
            <a:r>
              <a:rPr lang="en-US" dirty="0"/>
              <a:t>It’s a treatment employing counseling and medication – NOT a procedure, which avoids any surgical or anesthetic risk or discomfort</a:t>
            </a:r>
          </a:p>
          <a:p>
            <a:pPr marL="457200" lvl="0" indent="-317500" algn="l" rtl="0">
              <a:lnSpc>
                <a:spcPct val="110000"/>
              </a:lnSpc>
              <a:spcBef>
                <a:spcPts val="0"/>
              </a:spcBef>
              <a:spcAft>
                <a:spcPts val="0"/>
              </a:spcAft>
              <a:buSzPts val="1400"/>
              <a:buChar char="●"/>
            </a:pPr>
            <a:r>
              <a:rPr lang="en-US" dirty="0"/>
              <a:t>May offer enhanced privacy/sense of control &amp; autonomy over when, where, and with whom the abortion will happen</a:t>
            </a:r>
          </a:p>
          <a:p>
            <a:pPr marL="457200" lvl="0" indent="-317500" algn="l" rtl="0">
              <a:lnSpc>
                <a:spcPct val="110000"/>
              </a:lnSpc>
              <a:spcBef>
                <a:spcPts val="0"/>
              </a:spcBef>
              <a:spcAft>
                <a:spcPts val="0"/>
              </a:spcAft>
              <a:buSzPts val="1400"/>
              <a:buChar char="●"/>
            </a:pPr>
            <a:r>
              <a:rPr lang="en-US" dirty="0"/>
              <a:t>Some people comment that it feels more “natural” as though you are having a miscarriage </a:t>
            </a:r>
          </a:p>
          <a:p>
            <a:pPr marL="457200" lvl="0" indent="-317500" algn="l" rtl="0">
              <a:lnSpc>
                <a:spcPct val="110000"/>
              </a:lnSpc>
              <a:spcBef>
                <a:spcPts val="0"/>
              </a:spcBef>
              <a:spcAft>
                <a:spcPts val="0"/>
              </a:spcAft>
              <a:buSzPts val="1400"/>
              <a:buChar char="●"/>
            </a:pPr>
            <a:r>
              <a:rPr lang="en-US" dirty="0"/>
              <a:t>Though bleeding can be very heavy and may last longer than with a procedural abortion</a:t>
            </a:r>
          </a:p>
          <a:p>
            <a:pPr marL="457200" lvl="0" indent="-317500" algn="l" rtl="0">
              <a:lnSpc>
                <a:spcPct val="110000"/>
              </a:lnSpc>
              <a:spcBef>
                <a:spcPts val="0"/>
              </a:spcBef>
              <a:spcAft>
                <a:spcPts val="0"/>
              </a:spcAft>
              <a:buSzPts val="1400"/>
              <a:buChar char="●"/>
            </a:pPr>
            <a:r>
              <a:rPr lang="en-US" dirty="0"/>
              <a:t>Takes several days to complete the abortion</a:t>
            </a:r>
          </a:p>
          <a:p>
            <a:pPr marL="457200" lvl="0" indent="-317500" algn="l" rtl="0">
              <a:lnSpc>
                <a:spcPct val="110000"/>
              </a:lnSpc>
              <a:spcBef>
                <a:spcPts val="0"/>
              </a:spcBef>
              <a:spcAft>
                <a:spcPts val="0"/>
              </a:spcAft>
              <a:buSzPts val="1400"/>
              <a:buChar char="●"/>
            </a:pPr>
            <a:r>
              <a:rPr lang="en-US" dirty="0"/>
              <a:t>Can be provided up to 77 days (11 weeks) gestation</a:t>
            </a:r>
          </a:p>
          <a:p>
            <a:pPr marL="457200" lvl="0" indent="-317500" algn="l" rtl="0">
              <a:lnSpc>
                <a:spcPct val="110000"/>
              </a:lnSpc>
              <a:spcBef>
                <a:spcPts val="0"/>
              </a:spcBef>
              <a:spcAft>
                <a:spcPts val="0"/>
              </a:spcAft>
              <a:buSzPts val="1400"/>
              <a:buChar char="●"/>
            </a:pPr>
            <a:r>
              <a:rPr lang="en-US" dirty="0"/>
              <a:t>Can also be provided by telehealth in some states. Telehealth abortion care is a safe option and for most patients, testing before a medication abortion – including ultrasound is not required for most patients. However, not at states allow telehealth for abortion care.</a:t>
            </a:r>
          </a:p>
          <a:p>
            <a:pPr marL="457200" lvl="0" indent="-317500" algn="l" rtl="0">
              <a:lnSpc>
                <a:spcPct val="110000"/>
              </a:lnSpc>
              <a:spcBef>
                <a:spcPts val="0"/>
              </a:spcBef>
              <a:spcAft>
                <a:spcPts val="0"/>
              </a:spcAft>
              <a:buSzPts val="1400"/>
              <a:buChar char="●"/>
            </a:pPr>
            <a:r>
              <a:rPr lang="en-US" dirty="0"/>
              <a:t>Can continue breast/chestfeeding without concern for side effects in infants</a:t>
            </a:r>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Resource</a:t>
            </a:r>
          </a:p>
          <a:p>
            <a:pPr marL="0" lvl="0" indent="0" algn="l" rtl="0">
              <a:lnSpc>
                <a:spcPct val="110000"/>
              </a:lnSpc>
              <a:spcBef>
                <a:spcPts val="0"/>
              </a:spcBef>
              <a:spcAft>
                <a:spcPts val="0"/>
              </a:spcAft>
              <a:buNone/>
            </a:pPr>
            <a:r>
              <a:rPr lang="en-US" dirty="0"/>
              <a:t>https://</a:t>
            </a:r>
            <a:r>
              <a:rPr lang="en-US" dirty="0" err="1"/>
              <a:t>www.reproductiveaccess.org</a:t>
            </a:r>
            <a:r>
              <a:rPr lang="en-US" dirty="0"/>
              <a:t>/resource/early-abortion-options/</a:t>
            </a:r>
          </a:p>
          <a:p>
            <a:endParaRPr lang="en-US" dirty="0"/>
          </a:p>
          <a:p>
            <a:r>
              <a:rPr lang="en-US" dirty="0"/>
              <a:t>Image Source: RHAP</a:t>
            </a:r>
          </a:p>
        </p:txBody>
      </p:sp>
    </p:spTree>
    <p:extLst>
      <p:ext uri="{BB962C8B-B14F-4D97-AF65-F5344CB8AC3E}">
        <p14:creationId xmlns:p14="http://schemas.microsoft.com/office/powerpoint/2010/main" val="124965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The other abortion option to counsel on is aspiration abortion. </a:t>
            </a:r>
            <a:r>
              <a:rPr lang="en-US" dirty="0"/>
              <a:t>Aspiration = suction/vacuum/procedural – this is not the same as D&amp;C</a:t>
            </a:r>
          </a:p>
          <a:p>
            <a:pPr marL="0" lvl="0" indent="0" algn="l" rtl="0">
              <a:spcBef>
                <a:spcPts val="0"/>
              </a:spcBef>
              <a:spcAft>
                <a:spcPts val="0"/>
              </a:spcAft>
              <a:buNone/>
            </a:pPr>
            <a:endParaRPr lang="en-US" dirty="0"/>
          </a:p>
          <a:p>
            <a:pPr marL="0" lvl="0" indent="0" algn="l" rtl="0">
              <a:spcBef>
                <a:spcPts val="500"/>
              </a:spcBef>
              <a:spcAft>
                <a:spcPts val="0"/>
              </a:spcAft>
              <a:buNone/>
            </a:pPr>
            <a:r>
              <a:rPr lang="en-US" dirty="0"/>
              <a:t>Things to know about aspiration/procedural abortion:</a:t>
            </a:r>
          </a:p>
          <a:p>
            <a:pPr marL="457200" lvl="0" indent="-317500" algn="l" rtl="0">
              <a:spcBef>
                <a:spcPts val="500"/>
              </a:spcBef>
              <a:spcAft>
                <a:spcPts val="0"/>
              </a:spcAft>
              <a:buSzPts val="1400"/>
              <a:buChar char="●"/>
            </a:pPr>
            <a:r>
              <a:rPr lang="en-US" dirty="0"/>
              <a:t>99% effective: very rarely is there an incomplete abortion.  </a:t>
            </a:r>
          </a:p>
          <a:p>
            <a:pPr marL="457200" lvl="0" indent="-317500" algn="l" rtl="0">
              <a:spcBef>
                <a:spcPts val="0"/>
              </a:spcBef>
              <a:spcAft>
                <a:spcPts val="0"/>
              </a:spcAft>
              <a:buSzPts val="1400"/>
              <a:buChar char="●"/>
            </a:pPr>
            <a:r>
              <a:rPr lang="en-US" dirty="0"/>
              <a:t>Shorter time to completion compared to medication abortion (procedure takes 5-10 minutes)</a:t>
            </a:r>
          </a:p>
          <a:p>
            <a:pPr marL="457200" lvl="0" indent="-317500" algn="l" rtl="0">
              <a:spcBef>
                <a:spcPts val="0"/>
              </a:spcBef>
              <a:spcAft>
                <a:spcPts val="0"/>
              </a:spcAft>
              <a:buSzPts val="1400"/>
              <a:buChar char="●"/>
            </a:pPr>
            <a:r>
              <a:rPr lang="en-US" dirty="0"/>
              <a:t>Shorter bleeding duration compared to medication abortion, light bleeding 1-7 days after procedure</a:t>
            </a:r>
          </a:p>
          <a:p>
            <a:pPr marL="457200" lvl="0" indent="-317500" algn="l" rtl="0">
              <a:spcBef>
                <a:spcPts val="0"/>
              </a:spcBef>
              <a:spcAft>
                <a:spcPts val="0"/>
              </a:spcAft>
              <a:buSzPts val="1400"/>
              <a:buChar char="●"/>
            </a:pPr>
            <a:r>
              <a:rPr lang="en-US" dirty="0"/>
              <a:t>No exposure to possible teratogens</a:t>
            </a:r>
          </a:p>
          <a:p>
            <a:pPr marL="457200" lvl="0" indent="-317500" algn="l" rtl="0">
              <a:spcBef>
                <a:spcPts val="0"/>
              </a:spcBef>
              <a:spcAft>
                <a:spcPts val="0"/>
              </a:spcAft>
              <a:buSzPts val="1400"/>
              <a:buChar char="●"/>
            </a:pPr>
            <a:r>
              <a:rPr lang="en-US" dirty="0"/>
              <a:t>Manual vacuum aspiration can be performed until up to 12 weeks gestation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Difference between D&amp;C and aspiration: </a:t>
            </a:r>
            <a:endParaRPr lang="en-US" dirty="0"/>
          </a:p>
          <a:p>
            <a:pPr marL="0" lvl="0" indent="0" algn="l" rtl="0">
              <a:spcBef>
                <a:spcPts val="0"/>
              </a:spcBef>
              <a:spcAft>
                <a:spcPts val="0"/>
              </a:spcAft>
              <a:buNone/>
            </a:pPr>
            <a:r>
              <a:rPr lang="en-US" dirty="0"/>
              <a:t>Typical procedure for aspiration abortion uses simple vacuum technique with smooth cannula inserted into uterus and removes pregnancy. There is no other instrumentation to remove pregnancy other than that gentle suction. D&amp;C is more invasive: it uses cutting rather than suction. D&amp;C is not an indication for abortion up to 16 weeks if you can safely exit with a vacuum aspiration. </a:t>
            </a:r>
          </a:p>
          <a:p>
            <a:pPr marL="0" marR="0" lvl="0" indent="0" defTabSz="1828800" eaLnBrk="1" fontAlgn="auto" latinLnBrk="0" hangingPunct="1">
              <a:lnSpc>
                <a:spcPct val="100000"/>
              </a:lnSpc>
              <a:spcBef>
                <a:spcPts val="0"/>
              </a:spcBef>
              <a:spcAft>
                <a:spcPts val="0"/>
              </a:spcAft>
              <a:buClrTx/>
              <a:buSzTx/>
              <a:buFontTx/>
              <a:buNone/>
              <a:tabLst/>
              <a:defRPr/>
            </a:pPr>
            <a:endParaRPr lang="en-US" b="0" dirty="0"/>
          </a:p>
          <a:p>
            <a:pPr marL="0" marR="0" lvl="0" indent="0" defTabSz="1828800" eaLnBrk="1" fontAlgn="auto" latinLnBrk="0" hangingPunct="1">
              <a:lnSpc>
                <a:spcPct val="100000"/>
              </a:lnSpc>
              <a:spcBef>
                <a:spcPts val="0"/>
              </a:spcBef>
              <a:spcAft>
                <a:spcPts val="0"/>
              </a:spcAft>
              <a:buClrTx/>
              <a:buSzTx/>
              <a:buFontTx/>
              <a:buNone/>
              <a:tabLst/>
              <a:defRPr/>
            </a:pPr>
            <a:r>
              <a:rPr lang="en-US" b="0" dirty="0"/>
              <a:t>Image Source: </a:t>
            </a:r>
            <a:r>
              <a:rPr lang="en-US" sz="2400" b="0" dirty="0">
                <a:effectLst/>
                <a:latin typeface="+mn-lt"/>
                <a:ea typeface="+mn-ea"/>
                <a:cs typeface="+mn-cs"/>
                <a:sym typeface="Calibri"/>
              </a:rPr>
              <a:t>Elena’s Aspiration Abortion Zine</a:t>
            </a:r>
          </a:p>
          <a:p>
            <a:endParaRPr lang="en-US" dirty="0"/>
          </a:p>
        </p:txBody>
      </p:sp>
    </p:spTree>
    <p:extLst>
      <p:ext uri="{BB962C8B-B14F-4D97-AF65-F5344CB8AC3E}">
        <p14:creationId xmlns:p14="http://schemas.microsoft.com/office/powerpoint/2010/main" val="221811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Now let’s go over the protocol for medication abortion with mifepristone and misoprostol and work through some case study examples.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Gestational age limit</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77 days</a:t>
            </a:r>
            <a:endParaRPr lang="en-US" dirty="0"/>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Mifepristone dose</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200 mg oral</a:t>
            </a:r>
            <a:br>
              <a:rPr lang="en-US" sz="2400" b="0" i="0" u="none" strike="noStrike" dirty="0">
                <a:solidFill>
                  <a:schemeClr val="dk1"/>
                </a:solidFill>
                <a:latin typeface="+mn-lt"/>
                <a:ea typeface="+mn-ea"/>
                <a:cs typeface="+mn-cs"/>
                <a:sym typeface="Calibri"/>
              </a:rPr>
            </a:br>
            <a:r>
              <a:rPr lang="en-US" sz="2400" b="0" i="0" u="none" strike="noStrike" dirty="0">
                <a:solidFill>
                  <a:schemeClr val="dk1"/>
                </a:solidFill>
                <a:latin typeface="+mn-lt"/>
                <a:ea typeface="+mn-ea"/>
                <a:cs typeface="+mn-cs"/>
                <a:sym typeface="Calibri"/>
              </a:rPr>
              <a:t>Can be taken in office (if you dispense in-office) if the patient wants or at home at a time of their convenience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Misoprostol Dose</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There are three effective routes to take the misoprostol, buccal, sublingual and vaginal. Buccal means the misoprostol is held and absorbed in the patient’s cheeks for 30 minutes, then they swallow the pills with a drink. Sublingual means the misoprostol is held and absorbed under the patient’s tongue for 30 minutes, then they swallow the pills with a drink. Vaginal means the person inserts misoprostol pills into their vagina and they lay down for 30 minutes for their body to absorb the pills. If the pills fall out, the person can throw them away.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You’ll see a distinction of miso dose and timing by gestational age (up to 9 weeks and between 9-11 weeks) for both methods. The second dose helps to enhance efficacy of completing the medication abortion for those in 9-11 weeks gestation.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Buccal/Sublingual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of 800 mcg (4, 200 mcg tablets). Take 24-48 hours after mifepristone. Hold in cheeks for 30 minutes, two pills inside each cheek.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Buccal/Sublingual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24</a:t>
            </a:r>
            <a:r>
              <a:rPr lang="en-US" dirty="0"/>
              <a:t>-48</a:t>
            </a:r>
            <a:r>
              <a:rPr lang="en-US" sz="2400" b="0" i="0" u="none" strike="noStrike" dirty="0">
                <a:solidFill>
                  <a:schemeClr val="dk1"/>
                </a:solidFill>
                <a:latin typeface="+mn-lt"/>
                <a:ea typeface="+mn-ea"/>
                <a:cs typeface="+mn-cs"/>
                <a:sym typeface="Calibri"/>
              </a:rPr>
              <a:t> hours mifepristone. Take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800 mcg (4, 200 mcg tablets). Take 6-72 hours after mifepristone. Insert in vagina and lay down for 30 minutes.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6-72</a:t>
            </a:r>
            <a:r>
              <a:rPr lang="en-US" sz="2400" b="0" i="0" u="none" strike="noStrike" dirty="0">
                <a:solidFill>
                  <a:schemeClr val="dk1"/>
                </a:solidFill>
                <a:latin typeface="+mn-lt"/>
                <a:ea typeface="+mn-ea"/>
                <a:cs typeface="+mn-cs"/>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
                  </a:ext>
                </a:extLst>
              </a:rPr>
              <a:t> hours mifepristone</a:t>
            </a:r>
            <a:r>
              <a:rPr lang="en-US" sz="2400" b="0" i="0" u="none" strike="noStrike" dirty="0">
                <a:solidFill>
                  <a:schemeClr val="dk1"/>
                </a:solidFill>
                <a:latin typeface="+mn-lt"/>
                <a:ea typeface="+mn-ea"/>
                <a:cs typeface="+mn-cs"/>
                <a:sym typeface="Calibri"/>
              </a:rPr>
              <a:t>. Take that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 </a:t>
            </a:r>
            <a:r>
              <a:rPr lang="en-US" dirty="0"/>
              <a:t>If bleeding has already started, taking the second dose buccally is also an option.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*Refer to aftercare sheets for patients to have instructions on remembering this, or the simplified how to use abortion pills handout.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Office follow-up visit – </a:t>
            </a:r>
            <a:r>
              <a:rPr lang="en-US" sz="2400" b="0" i="0" u="none" strike="noStrike" dirty="0">
                <a:solidFill>
                  <a:schemeClr val="dk1"/>
                </a:solidFill>
                <a:latin typeface="+mn-lt"/>
                <a:ea typeface="+mn-ea"/>
                <a:cs typeface="+mn-cs"/>
                <a:sym typeface="Calibri"/>
              </a:rPr>
              <a:t>later we’ll talk about what to follow-up on. It’s good to offer a follow-up appointment or phone call. Often, a phone call check-in is more than enough. Recommend f/u 7-14 days after mifepristone to get a sense of how the patient is doing and if the abortion is complete. But, follow-up is not routinely required</a:t>
            </a:r>
            <a:r>
              <a:rPr lang="en-US" dirty="0"/>
              <a:t>.</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rPr>
              <a:t>RHAP Resources to Reference - may drop in chat</a:t>
            </a:r>
            <a:endParaRPr lang="en-US" b="1"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/wp-content/uploads/2020/08/abortion-pills-protocol-1.pdf</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/resource/medication-abortion-aftercare-instructions-vaginal-miso/</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/resource/medication-abortion-aftercare-instructions-buccal/</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300"/>
              </a:spcBef>
              <a:spcAft>
                <a:spcPts val="0"/>
              </a:spcAft>
              <a:buNone/>
            </a:pPr>
            <a:r>
              <a:rPr lang="en-US" b="1" dirty="0"/>
              <a:t>References for extended gestational limit</a:t>
            </a:r>
          </a:p>
          <a:p>
            <a:pPr marL="0" lvl="0" indent="-57150" algn="l" rtl="0">
              <a:spcBef>
                <a:spcPts val="300"/>
              </a:spcBef>
              <a:spcAft>
                <a:spcPts val="0"/>
              </a:spcAft>
              <a:buClr>
                <a:schemeClr val="dk1"/>
              </a:buClr>
              <a:buSzPts val="900"/>
              <a:buFont typeface="Calibri"/>
              <a:buChar char="•"/>
            </a:pPr>
            <a:r>
              <a:rPr lang="en-US" dirty="0"/>
              <a:t>Beverly W, </a:t>
            </a:r>
            <a:r>
              <a:rPr lang="en-US" dirty="0" err="1"/>
              <a:t>Dzuba</a:t>
            </a:r>
            <a:r>
              <a:rPr lang="en-US" dirty="0"/>
              <a:t> IG, Chong E, et al. Extending Outpatient Medical Abortion Services Through 70 Days of Gestational Age. Obstetrics &amp; Gynecology. 2012;120(5):1070-1076. doi:10.1097/AOG.0b013e31826c315f.</a:t>
            </a:r>
          </a:p>
          <a:p>
            <a:pPr marL="0" lvl="0" indent="-57150" algn="l" rtl="0">
              <a:spcBef>
                <a:spcPts val="300"/>
              </a:spcBef>
              <a:spcAft>
                <a:spcPts val="0"/>
              </a:spcAft>
              <a:buClr>
                <a:schemeClr val="dk1"/>
              </a:buClr>
              <a:buSzPts val="900"/>
              <a:buFont typeface="Calibri"/>
              <a:buChar char="•"/>
            </a:pPr>
            <a:r>
              <a:rPr lang="en-US" dirty="0"/>
              <a:t>Bracken, H., N.T.N. Ngoc, E. Schaff, K. </a:t>
            </a:r>
            <a:r>
              <a:rPr lang="en-US" dirty="0" err="1"/>
              <a:t>Coyaji</a:t>
            </a:r>
            <a:r>
              <a:rPr lang="en-US" dirty="0"/>
              <a:t>, S. </a:t>
            </a:r>
            <a:r>
              <a:rPr lang="en-US" dirty="0" err="1"/>
              <a:t>Ambardekar</a:t>
            </a:r>
            <a:r>
              <a:rPr lang="en-US" dirty="0"/>
              <a:t>, E. Westheimer, B. </a:t>
            </a:r>
            <a:r>
              <a:rPr lang="en-US" dirty="0" err="1"/>
              <a:t>Winikoff</a:t>
            </a:r>
            <a:r>
              <a:rPr lang="en-US" b="1" dirty="0"/>
              <a:t>.</a:t>
            </a:r>
            <a:r>
              <a:rPr lang="en-US" dirty="0"/>
              <a:t> Mifepristone Followed in 24 Hours to 48 Hours by Misoprostol for Late First-Trimester Abortion. </a:t>
            </a:r>
            <a:r>
              <a:rPr lang="en-US" i="1" dirty="0"/>
              <a:t>Obstetrics and Gynecology</a:t>
            </a:r>
            <a:r>
              <a:rPr lang="en-US" dirty="0"/>
              <a:t> (Apr 2007), 109 pp.895-901. </a:t>
            </a:r>
          </a:p>
          <a:p>
            <a:pPr marL="0" lvl="0" indent="-57150" algn="l" rtl="0">
              <a:spcBef>
                <a:spcPts val="300"/>
              </a:spcBef>
              <a:spcAft>
                <a:spcPts val="0"/>
              </a:spcAft>
              <a:buClr>
                <a:schemeClr val="dk1"/>
              </a:buClr>
              <a:buSzPts val="900"/>
              <a:buFont typeface="Calibri"/>
              <a:buChar char="•"/>
            </a:pPr>
            <a:r>
              <a:rPr lang="en-US" dirty="0"/>
              <a:t>Kapp N, </a:t>
            </a:r>
            <a:r>
              <a:rPr lang="en-US" dirty="0" err="1"/>
              <a:t>Eckersberger</a:t>
            </a:r>
            <a:r>
              <a:rPr lang="en-US" dirty="0"/>
              <a:t> E, </a:t>
            </a:r>
            <a:r>
              <a:rPr lang="en-US" dirty="0" err="1"/>
              <a:t>Lavelanet</a:t>
            </a:r>
            <a:r>
              <a:rPr lang="en-US" dirty="0"/>
              <a:t> A, Rodriguez MI. Medical abortion in the late first trimester: a systematic review. Contraception. 2019;99(2):77-86. </a:t>
            </a:r>
            <a:r>
              <a:rPr lang="en-US" dirty="0" err="1"/>
              <a:t>doi</a:t>
            </a:r>
            <a:r>
              <a:rPr lang="en-US" dirty="0"/>
              <a:t>: 10.1016/j.contraception.2018.11.002.</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Eisinger</a:t>
            </a:r>
            <a:r>
              <a:rPr lang="en-US" dirty="0"/>
              <a:t> SH, </a:t>
            </a:r>
            <a:r>
              <a:rPr lang="en-US" dirty="0" err="1"/>
              <a:t>Stadalius</a:t>
            </a:r>
            <a:r>
              <a:rPr lang="en-US" dirty="0"/>
              <a:t> LS, Fuller L. Low-dose mifepristone followed by vaginal misoprostol at 48 hours for abortion up to 63 days. </a:t>
            </a:r>
            <a:r>
              <a:rPr lang="en-US" i="1" dirty="0"/>
              <a:t>Contraception. </a:t>
            </a:r>
            <a:r>
              <a:rPr lang="en-US" dirty="0"/>
              <a:t>Jan 2000;61(1):41-46.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0" algn="l" rtl="0">
              <a:spcBef>
                <a:spcPts val="300"/>
              </a:spcBef>
              <a:spcAft>
                <a:spcPts val="0"/>
              </a:spcAft>
              <a:buNone/>
            </a:pPr>
            <a:r>
              <a:rPr lang="en-US" dirty="0"/>
              <a:t>References for lower mifepristone dose</a:t>
            </a:r>
          </a:p>
          <a:p>
            <a:pPr marL="0" lvl="0" indent="-57150" algn="l" rtl="0">
              <a:spcBef>
                <a:spcPts val="300"/>
              </a:spcBef>
              <a:spcAft>
                <a:spcPts val="0"/>
              </a:spcAft>
              <a:buClr>
                <a:schemeClr val="dk1"/>
              </a:buClr>
              <a:buSzPts val="900"/>
              <a:buFont typeface="Calibri"/>
              <a:buChar char="•"/>
            </a:pPr>
            <a:r>
              <a:rPr lang="en-US" dirty="0"/>
              <a:t>Li C-L, Chen D-J, Song L-P, et al. Effectiveness and Safety of Lower Doses of Mifepristone Combined With Misoprostol of the Termination of Ultra-Early Pregnancy: A Dose-Ranging Randomized Controlled Trial. Reproductive Sciences. 2014;22(6):706-711.</a:t>
            </a:r>
          </a:p>
          <a:p>
            <a:pPr marL="0" lvl="0" indent="-57150" algn="l" rtl="0">
              <a:spcBef>
                <a:spcPts val="300"/>
              </a:spcBef>
              <a:spcAft>
                <a:spcPts val="0"/>
              </a:spcAft>
              <a:buClr>
                <a:schemeClr val="dk1"/>
              </a:buClr>
              <a:buSzPts val="900"/>
              <a:buFont typeface="Calibri"/>
              <a:buChar char="•"/>
            </a:pPr>
            <a:r>
              <a:rPr lang="en-US" dirty="0"/>
              <a:t>Weeks AD and Stewart P.  The use of low dose mifepristone and vaginal misoprostol for first trimester termination of pregnancy.  </a:t>
            </a:r>
            <a:r>
              <a:rPr lang="en-US" i="1" dirty="0"/>
              <a:t>Br J Fam Planning</a:t>
            </a:r>
            <a:r>
              <a:rPr lang="en-US" dirty="0"/>
              <a:t> 1995;21:85-86.</a:t>
            </a:r>
          </a:p>
          <a:p>
            <a:pPr marL="0" lvl="0" indent="-57150" algn="l" rtl="0">
              <a:spcBef>
                <a:spcPts val="300"/>
              </a:spcBef>
              <a:spcAft>
                <a:spcPts val="0"/>
              </a:spcAft>
              <a:buClr>
                <a:schemeClr val="dk1"/>
              </a:buClr>
              <a:buSzPts val="900"/>
              <a:buFont typeface="Calibri"/>
              <a:buChar char="•"/>
            </a:pPr>
            <a:r>
              <a:rPr lang="en-US" dirty="0"/>
              <a:t>World Health Organization Task Force on Post-Ovulatory Methods of Fertility Regulation. Comparison of two doses of mifepristone in combination with misoprostol for early medical abortion: a randomized trial. </a:t>
            </a:r>
            <a:r>
              <a:rPr lang="en-US" i="1" dirty="0"/>
              <a:t>BJOG</a:t>
            </a:r>
            <a:r>
              <a:rPr lang="en-US" dirty="0"/>
              <a:t> </a:t>
            </a:r>
            <a:r>
              <a:rPr lang="en-US" i="1" dirty="0"/>
              <a:t>2000 107(4): 524-530</a:t>
            </a:r>
            <a:endParaRPr lang="en-US" dirty="0"/>
          </a:p>
          <a:p>
            <a:pPr marL="0" lvl="0" indent="-57150" algn="l" rtl="0">
              <a:spcBef>
                <a:spcPts val="300"/>
              </a:spcBef>
              <a:spcAft>
                <a:spcPts val="0"/>
              </a:spcAft>
              <a:buClr>
                <a:schemeClr val="dk1"/>
              </a:buClr>
              <a:buSzPts val="900"/>
              <a:buFont typeface="Calibri"/>
              <a:buChar char="•"/>
            </a:pPr>
            <a:r>
              <a:rPr lang="en-US" dirty="0"/>
              <a:t>Schaff EA, </a:t>
            </a:r>
            <a:r>
              <a:rPr lang="en-US" dirty="0" err="1"/>
              <a:t>Eisinger</a:t>
            </a:r>
            <a:r>
              <a:rPr lang="en-US" dirty="0"/>
              <a:t> SH, </a:t>
            </a:r>
            <a:r>
              <a:rPr lang="en-US" dirty="0" err="1"/>
              <a:t>Stadalius</a:t>
            </a:r>
            <a:r>
              <a:rPr lang="en-US" dirty="0"/>
              <a:t> LS, Franks P, Gore BZ, </a:t>
            </a:r>
            <a:r>
              <a:rPr lang="en-US" dirty="0" err="1"/>
              <a:t>Poppema</a:t>
            </a:r>
            <a:r>
              <a:rPr lang="en-US" dirty="0"/>
              <a:t> S. Low-dose mifepristone 200 mg and vaginal misoprostol for abortion. Contraception. Jan 1999;59(1):1-6. </a:t>
            </a:r>
          </a:p>
          <a:p>
            <a:pPr marL="0" lvl="0" indent="0" algn="l" rtl="0">
              <a:spcBef>
                <a:spcPts val="300"/>
              </a:spcBef>
              <a:spcAft>
                <a:spcPts val="0"/>
              </a:spcAft>
              <a:buNone/>
            </a:pPr>
            <a:r>
              <a:rPr lang="en-US" dirty="0"/>
              <a:t>References for higher misoprostol dose</a:t>
            </a:r>
            <a:r>
              <a:rPr lang="en-US" u="none" dirty="0"/>
              <a:t> </a:t>
            </a:r>
            <a:endParaRPr lang="en-US" dirty="0"/>
          </a:p>
          <a:p>
            <a:pPr marL="0" lvl="0" indent="-57150" algn="l" rtl="0">
              <a:spcBef>
                <a:spcPts val="300"/>
              </a:spcBef>
              <a:spcAft>
                <a:spcPts val="0"/>
              </a:spcAft>
              <a:buClr>
                <a:schemeClr val="dk1"/>
              </a:buClr>
              <a:buSzPts val="900"/>
              <a:buFont typeface="Calibri"/>
              <a:buChar char="•"/>
            </a:pPr>
            <a:r>
              <a:rPr lang="en-US" dirty="0" err="1"/>
              <a:t>Coyaji,K</a:t>
            </a:r>
            <a:r>
              <a:rPr lang="en-US" dirty="0"/>
              <a:t>., U. Krishna, S. </a:t>
            </a:r>
            <a:r>
              <a:rPr lang="en-US" dirty="0" err="1"/>
              <a:t>Ambardekar</a:t>
            </a:r>
            <a:r>
              <a:rPr lang="en-US" dirty="0"/>
              <a:t>, H. Bracken, V. </a:t>
            </a:r>
            <a:r>
              <a:rPr lang="en-US" dirty="0" err="1"/>
              <a:t>Raote</a:t>
            </a:r>
            <a:r>
              <a:rPr lang="en-US" dirty="0"/>
              <a:t>, A. </a:t>
            </a:r>
            <a:r>
              <a:rPr lang="en-US" dirty="0" err="1"/>
              <a:t>Mandlekar</a:t>
            </a:r>
            <a:r>
              <a:rPr lang="en-US" dirty="0"/>
              <a:t>, B. </a:t>
            </a:r>
            <a:r>
              <a:rPr lang="en-US" dirty="0" err="1"/>
              <a:t>Winikoff</a:t>
            </a:r>
            <a:r>
              <a:rPr lang="en-US" dirty="0"/>
              <a:t>. Are two doses of misoprostol after mifepristone for early abortion better than one? </a:t>
            </a:r>
            <a:r>
              <a:rPr lang="en-US" i="1" dirty="0"/>
              <a:t>British Journal of Obstetrics and </a:t>
            </a:r>
            <a:r>
              <a:rPr lang="en-US" i="1" dirty="0" err="1"/>
              <a:t>Gynaecology</a:t>
            </a:r>
            <a:r>
              <a:rPr lang="en-US" dirty="0"/>
              <a:t>, (Mar 2007), 114 (3), pp. 271–278. </a:t>
            </a:r>
          </a:p>
          <a:p>
            <a:pPr marL="0" lvl="0" indent="-57150" algn="l" rtl="0">
              <a:spcBef>
                <a:spcPts val="300"/>
              </a:spcBef>
              <a:spcAft>
                <a:spcPts val="0"/>
              </a:spcAft>
              <a:buClr>
                <a:schemeClr val="dk1"/>
              </a:buClr>
              <a:buSzPts val="900"/>
              <a:buFont typeface="Calibri"/>
              <a:buChar char="•"/>
            </a:pPr>
            <a:r>
              <a:rPr lang="en-US" dirty="0"/>
              <a:t>Castillo P, </a:t>
            </a:r>
            <a:r>
              <a:rPr lang="en-US" dirty="0" err="1"/>
              <a:t>Sanhueza</a:t>
            </a:r>
            <a:r>
              <a:rPr lang="en-US" dirty="0"/>
              <a:t> P, Hernandez EML, </a:t>
            </a:r>
            <a:r>
              <a:rPr lang="en-US" dirty="0" err="1"/>
              <a:t>Bousieguez</a:t>
            </a:r>
            <a:r>
              <a:rPr lang="en-US" dirty="0"/>
              <a:t> M, </a:t>
            </a:r>
            <a:r>
              <a:rPr lang="en-US" dirty="0" err="1"/>
              <a:t>Dzuba</a:t>
            </a:r>
            <a:r>
              <a:rPr lang="en-US" dirty="0"/>
              <a:t> I. Does a repeat dose of 800mcg misoprostol following mifepristone improve outcomes in the later first trimester? A retrospective chart review in Mexico City.  Paper presented at: National Abortion Federation Annual Meeting; April 22, 2017; Montreal, Quebec.</a:t>
            </a:r>
          </a:p>
          <a:p>
            <a:pPr marL="0" lvl="0" indent="0" algn="l" rtl="0">
              <a:spcBef>
                <a:spcPts val="300"/>
              </a:spcBef>
              <a:spcAft>
                <a:spcPts val="0"/>
              </a:spcAft>
              <a:buNone/>
            </a:pPr>
            <a:r>
              <a:rPr lang="en-US" dirty="0"/>
              <a:t>References for non-oral misoprostol route</a:t>
            </a:r>
          </a:p>
          <a:p>
            <a:pPr marL="0" lvl="0" indent="-57150" algn="l" rtl="0">
              <a:spcBef>
                <a:spcPts val="300"/>
              </a:spcBef>
              <a:spcAft>
                <a:spcPts val="0"/>
              </a:spcAft>
              <a:buClr>
                <a:schemeClr val="dk1"/>
              </a:buClr>
              <a:buSzPts val="900"/>
              <a:buFont typeface="Calibri"/>
              <a:buChar char="•"/>
            </a:pPr>
            <a:r>
              <a:rPr lang="en-US" dirty="0"/>
              <a:t>Schaff EA, </a:t>
            </a:r>
            <a:r>
              <a:rPr lang="en-US" i="1" dirty="0"/>
              <a:t>et al</a:t>
            </a:r>
            <a:r>
              <a:rPr lang="en-US" dirty="0"/>
              <a:t>. Vaginal misoprostol administered at home after mifepristone (RU486) for abortion. </a:t>
            </a:r>
            <a:r>
              <a:rPr lang="en-US" i="1" dirty="0"/>
              <a:t>J Fam </a:t>
            </a:r>
            <a:r>
              <a:rPr lang="en-US" i="1" dirty="0" err="1"/>
              <a:t>Pract</a:t>
            </a:r>
            <a:r>
              <a:rPr lang="en-US" dirty="0"/>
              <a:t> 1997;44:353-60.</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at one day after mifepristone for early medical abortion. </a:t>
            </a:r>
            <a:r>
              <a:rPr lang="en-US" i="1" dirty="0"/>
              <a:t>Contraception. </a:t>
            </a:r>
            <a:r>
              <a:rPr lang="en-US" dirty="0"/>
              <a:t>Aug 2001;64(2):81-85.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57150" algn="l" rtl="0">
              <a:spcBef>
                <a:spcPts val="300"/>
              </a:spcBef>
              <a:spcAft>
                <a:spcPts val="0"/>
              </a:spcAft>
              <a:buClr>
                <a:schemeClr val="dk1"/>
              </a:buClr>
              <a:buSzPts val="900"/>
              <a:buFont typeface="Calibri"/>
              <a:buChar char="•"/>
            </a:pPr>
            <a:r>
              <a:rPr lang="en-US" dirty="0" err="1"/>
              <a:t>Winikoff</a:t>
            </a:r>
            <a:r>
              <a:rPr lang="en-US" dirty="0"/>
              <a:t> B. Oral vs buccal administration of misoprostol after mifepristone for medication abortion up to 63 days. </a:t>
            </a:r>
            <a:r>
              <a:rPr lang="en-US" i="1" dirty="0"/>
              <a:t>Obstetrics and Gynecology</a:t>
            </a:r>
            <a:r>
              <a:rPr lang="en-US" dirty="0"/>
              <a:t> 2008, accepted for publication. </a:t>
            </a:r>
          </a:p>
          <a:p>
            <a:pPr marL="0" lvl="0" indent="0" algn="l" rtl="0">
              <a:spcBef>
                <a:spcPts val="300"/>
              </a:spcBef>
              <a:spcAft>
                <a:spcPts val="0"/>
              </a:spcAft>
              <a:buNone/>
            </a:pPr>
            <a:r>
              <a:rPr lang="en-US" dirty="0"/>
              <a:t>References for misoprostol timing</a:t>
            </a:r>
          </a:p>
          <a:p>
            <a:pPr marL="0" lvl="0" indent="-57150" algn="l" rtl="0">
              <a:spcBef>
                <a:spcPts val="300"/>
              </a:spcBef>
              <a:spcAft>
                <a:spcPts val="0"/>
              </a:spcAft>
              <a:buClr>
                <a:schemeClr val="dk1"/>
              </a:buClr>
              <a:buSzPts val="900"/>
              <a:buFont typeface="Calibri"/>
              <a:buChar char="•"/>
            </a:pPr>
            <a:r>
              <a:rPr lang="en-US" dirty="0"/>
              <a:t>Guest J, </a:t>
            </a:r>
            <a:r>
              <a:rPr lang="en-US" dirty="0" err="1"/>
              <a:t>Chien</a:t>
            </a:r>
            <a:r>
              <a:rPr lang="en-US" dirty="0"/>
              <a:t> P, Thomson M, </a:t>
            </a:r>
            <a:r>
              <a:rPr lang="en-US" dirty="0" err="1"/>
              <a:t>Kosseim</a:t>
            </a:r>
            <a:r>
              <a:rPr lang="en-US" dirty="0"/>
              <a:t> ML. </a:t>
            </a:r>
            <a:r>
              <a:rPr lang="en-US" dirty="0" err="1"/>
              <a:t>Randomised</a:t>
            </a:r>
            <a:r>
              <a:rPr lang="en-US" dirty="0"/>
              <a:t> controlled trial comparing efficacy of same day administration of mifepristone and misoprostol for termination of pregnancy with the standard 36- to 48-hour protocol. </a:t>
            </a:r>
            <a:r>
              <a:rPr lang="en-US" i="1" dirty="0" err="1"/>
              <a:t>Bjog</a:t>
            </a:r>
            <a:r>
              <a:rPr lang="en-US" i="1" dirty="0"/>
              <a:t>. </a:t>
            </a:r>
            <a:r>
              <a:rPr lang="en-US" dirty="0"/>
              <a:t>Oct 2005;112(10):1457.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et al. Vaginal misoprostol administered 1, 2, or 3 days after mifepristone for early medical abortion: A randomized trial. </a:t>
            </a:r>
            <a:r>
              <a:rPr lang="en-US" i="1" dirty="0"/>
              <a:t>Jama. </a:t>
            </a:r>
            <a:r>
              <a:rPr lang="en-US" dirty="0"/>
              <a:t>Oct 18 2000;284(15):1948-1953. </a:t>
            </a:r>
          </a:p>
          <a:p>
            <a:pPr marL="0" lvl="0" indent="-57150" algn="l" rtl="0">
              <a:spcBef>
                <a:spcPts val="300"/>
              </a:spcBef>
              <a:spcAft>
                <a:spcPts val="0"/>
              </a:spcAft>
              <a:buClr>
                <a:schemeClr val="dk1"/>
              </a:buClr>
              <a:buSzPts val="900"/>
              <a:buFont typeface="Calibri"/>
              <a:buChar char="•"/>
            </a:pPr>
            <a:r>
              <a:rPr lang="en-US" dirty="0"/>
              <a:t>Shannon C., E. Wiebe, F. </a:t>
            </a:r>
            <a:r>
              <a:rPr lang="en-US" dirty="0" err="1"/>
              <a:t>Jacot</a:t>
            </a:r>
            <a:r>
              <a:rPr lang="en-US" dirty="0"/>
              <a:t>, E. </a:t>
            </a:r>
            <a:r>
              <a:rPr lang="en-US" dirty="0" err="1"/>
              <a:t>Guilbert</a:t>
            </a:r>
            <a:r>
              <a:rPr lang="en-US" dirty="0"/>
              <a:t>, S. Dunn, W.R. Sheldon, B. </a:t>
            </a:r>
            <a:r>
              <a:rPr lang="en-US" dirty="0" err="1"/>
              <a:t>Winikoff</a:t>
            </a:r>
            <a:r>
              <a:rPr lang="en-US" dirty="0"/>
              <a:t>. Regimens of misoprostol with mifepristone for early medical abortion: a </a:t>
            </a:r>
            <a:r>
              <a:rPr lang="en-US" dirty="0" err="1"/>
              <a:t>randomised</a:t>
            </a:r>
            <a:r>
              <a:rPr lang="en-US" dirty="0"/>
              <a:t> trial. </a:t>
            </a:r>
            <a:r>
              <a:rPr lang="en-US" i="1" dirty="0"/>
              <a:t>British Journal of Obstetrics and </a:t>
            </a:r>
            <a:r>
              <a:rPr lang="en-US" i="1" dirty="0" err="1"/>
              <a:t>Gynaecology</a:t>
            </a:r>
            <a:r>
              <a:rPr lang="en-US" dirty="0"/>
              <a:t> (Jun 2006), 113(6), pp 62-628. </a:t>
            </a:r>
          </a:p>
          <a:p>
            <a:pPr marL="0" lvl="0" indent="-57150" algn="l" rtl="0">
              <a:spcBef>
                <a:spcPts val="300"/>
              </a:spcBef>
              <a:spcAft>
                <a:spcPts val="0"/>
              </a:spcAft>
              <a:buClr>
                <a:schemeClr val="dk1"/>
              </a:buClr>
              <a:buSzPts val="900"/>
              <a:buFont typeface="Calibri"/>
              <a:buChar char="•"/>
            </a:pPr>
            <a:r>
              <a:rPr lang="en-US" dirty="0" err="1"/>
              <a:t>Creinin</a:t>
            </a:r>
            <a:r>
              <a:rPr lang="en-US" dirty="0"/>
              <a:t> MD, Fox MC, Teal S, Chen A, Schaff EA, </a:t>
            </a:r>
            <a:r>
              <a:rPr lang="en-US" dirty="0" err="1"/>
              <a:t>Meyn</a:t>
            </a:r>
            <a:r>
              <a:rPr lang="en-US" dirty="0"/>
              <a:t> LA: MOD Study Trial Group: A randomized comparison of misoprostol 6 to 8 hours versus 24 hours after mifepristone for abortion. </a:t>
            </a:r>
            <a:r>
              <a:rPr lang="en-US" i="1" dirty="0"/>
              <a:t>Obstet. Gynecol. </a:t>
            </a:r>
            <a:r>
              <a:rPr lang="en-US" dirty="0"/>
              <a:t>2004 103(5 Pt. 1): 851-859</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25626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How does mifepristone and misoprostol actually work?</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Mechanism of Mifepristone-induced Abortion:</a:t>
            </a:r>
          </a:p>
          <a:p>
            <a:pPr marL="0" lvl="0" indent="0" algn="l" rtl="0">
              <a:spcBef>
                <a:spcPts val="0"/>
              </a:spcBef>
              <a:spcAft>
                <a:spcPts val="0"/>
              </a:spcAft>
              <a:buNone/>
            </a:pPr>
            <a:r>
              <a:rPr lang="en-US" dirty="0"/>
              <a:t>Mifepristone, an anti-progesterone,  interferes with early pregnancy by competing with progesterone, causing:</a:t>
            </a:r>
          </a:p>
          <a:p>
            <a:pPr marL="457200" lvl="0" indent="-317500" algn="l" rtl="0">
              <a:spcBef>
                <a:spcPts val="0"/>
              </a:spcBef>
              <a:spcAft>
                <a:spcPts val="0"/>
              </a:spcAft>
              <a:buSzPts val="1400"/>
              <a:buChar char="●"/>
            </a:pPr>
            <a:r>
              <a:rPr lang="en-US" dirty="0"/>
              <a:t>decidual necrosis</a:t>
            </a:r>
            <a:r>
              <a:rPr lang="en-US" b="0" dirty="0"/>
              <a:t> - edema, dissociation of capillary walls and cytoplasmic lysis of decidual cells; and</a:t>
            </a:r>
            <a:endParaRPr lang="en-US" dirty="0"/>
          </a:p>
          <a:p>
            <a:pPr marL="457200" lvl="0" indent="-317500" algn="l" rtl="0">
              <a:spcBef>
                <a:spcPts val="0"/>
              </a:spcBef>
              <a:spcAft>
                <a:spcPts val="0"/>
              </a:spcAft>
              <a:buSzPts val="1400"/>
              <a:buChar char="●"/>
            </a:pPr>
            <a:r>
              <a:rPr lang="en-US" dirty="0"/>
              <a:t>cervical ripening</a:t>
            </a:r>
            <a:r>
              <a:rPr lang="en-US" b="0" dirty="0"/>
              <a:t> - softening and dilation of the cervix.</a:t>
            </a:r>
            <a:endParaRPr lang="en-US" dirty="0"/>
          </a:p>
          <a:p>
            <a:pPr marL="0" lvl="0" indent="0" algn="l" rtl="0">
              <a:spcBef>
                <a:spcPts val="0"/>
              </a:spcBef>
              <a:spcAft>
                <a:spcPts val="0"/>
              </a:spcAft>
              <a:buNone/>
            </a:pPr>
            <a:r>
              <a:rPr lang="en-US" b="0" dirty="0"/>
              <a:t>This prevents pregnancy from growing.</a:t>
            </a:r>
            <a:endParaRPr lang="en-US" dirty="0"/>
          </a:p>
          <a:p>
            <a:pPr marL="0" lvl="0" indent="0" algn="l" rtl="0">
              <a:spcBef>
                <a:spcPts val="0"/>
              </a:spcBef>
              <a:spcAft>
                <a:spcPts val="0"/>
              </a:spcAft>
              <a:buNone/>
            </a:pPr>
            <a:r>
              <a:rPr lang="en-US" dirty="0"/>
              <a:t>These effects occur within a few hours after mifepristone administration.</a:t>
            </a:r>
          </a:p>
          <a:p>
            <a:pPr marL="0" lvl="0" indent="0" algn="l" rtl="0">
              <a:spcBef>
                <a:spcPts val="0"/>
              </a:spcBef>
              <a:spcAft>
                <a:spcPts val="0"/>
              </a:spcAft>
              <a:buNone/>
            </a:pPr>
            <a:endParaRPr lang="en-US" dirty="0"/>
          </a:p>
          <a:p>
            <a:pPr marL="0" lvl="0" indent="0" algn="just" rtl="0">
              <a:lnSpc>
                <a:spcPct val="110000"/>
              </a:lnSpc>
              <a:spcBef>
                <a:spcPts val="0"/>
              </a:spcBef>
              <a:spcAft>
                <a:spcPts val="0"/>
              </a:spcAft>
              <a:buNone/>
            </a:pPr>
            <a:r>
              <a:rPr lang="en-US" dirty="0"/>
              <a:t>Misoprostol</a:t>
            </a:r>
            <a:r>
              <a:rPr lang="en-US" b="0" dirty="0"/>
              <a:t> 	</a:t>
            </a:r>
            <a:endParaRPr lang="en-US" dirty="0"/>
          </a:p>
          <a:p>
            <a:pPr marL="457200" lvl="0" indent="-317500" algn="l" rtl="0">
              <a:spcBef>
                <a:spcPts val="0"/>
              </a:spcBef>
              <a:spcAft>
                <a:spcPts val="0"/>
              </a:spcAft>
              <a:buSzPts val="1400"/>
              <a:buChar char="●"/>
            </a:pPr>
            <a:r>
              <a:rPr lang="en-US" dirty="0"/>
              <a:t>Prostaglandin: causes cervical softening, uterine contractions, and expulsion of pregnancy</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References:</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Baird D. Mode of action of medical methods of abortion. </a:t>
            </a:r>
            <a:r>
              <a:rPr lang="en-US" i="1" dirty="0"/>
              <a:t>JAMWA</a:t>
            </a:r>
            <a:r>
              <a:rPr lang="en-US" dirty="0"/>
              <a:t>. 2000; </a:t>
            </a:r>
            <a:r>
              <a:rPr lang="en-US" b="1" dirty="0"/>
              <a:t>35</a:t>
            </a:r>
            <a:r>
              <a:rPr lang="en-US" dirty="0"/>
              <a:t>(3): S121-126. </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Herrmann WL </a:t>
            </a:r>
            <a:r>
              <a:rPr lang="en-US" i="1" dirty="0"/>
              <a:t>et al</a:t>
            </a:r>
            <a:r>
              <a:rPr lang="en-US" dirty="0"/>
              <a:t>.  Effects of the antiprogesterone RU 486 in early pregnancy and during the menstrual cycle.  </a:t>
            </a:r>
            <a:r>
              <a:rPr lang="en-US" i="1" dirty="0"/>
              <a:t>Future aspects in contraception</a:t>
            </a:r>
            <a:r>
              <a:rPr lang="en-US" dirty="0"/>
              <a:t>. 1984 Ch. 22:249-70.</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err="1"/>
              <a:t>Swahn</a:t>
            </a:r>
            <a:r>
              <a:rPr lang="en-US" dirty="0"/>
              <a:t> ML, </a:t>
            </a:r>
            <a:r>
              <a:rPr lang="en-US" dirty="0" err="1"/>
              <a:t>Cekan</a:t>
            </a:r>
            <a:r>
              <a:rPr lang="en-US" dirty="0"/>
              <a:t> S, Wang G, </a:t>
            </a:r>
            <a:r>
              <a:rPr lang="en-US" dirty="0" err="1"/>
              <a:t>Lujndstrom</a:t>
            </a:r>
            <a:r>
              <a:rPr lang="en-US" dirty="0"/>
              <a:t> V, </a:t>
            </a:r>
            <a:r>
              <a:rPr lang="en-US" dirty="0" err="1"/>
              <a:t>Bygdeman</a:t>
            </a:r>
            <a:r>
              <a:rPr lang="en-US" dirty="0"/>
              <a:t> M. Pharmacokinetic and clinical studies of RU 486 for fertility regulation. In: Beaulieu EE, Siegel S, eds. </a:t>
            </a:r>
            <a:r>
              <a:rPr lang="en-US" i="1" dirty="0"/>
              <a:t>The </a:t>
            </a:r>
            <a:r>
              <a:rPr lang="en-US" i="1" dirty="0" err="1"/>
              <a:t>Antiprogestin</a:t>
            </a:r>
            <a:r>
              <a:rPr lang="en-US" i="1" dirty="0"/>
              <a:t> Steroid RU 486 and Human Fertility Control</a:t>
            </a:r>
            <a:r>
              <a:rPr lang="en-US" dirty="0"/>
              <a:t>. New York, NY: Plenum; 1985:249-258.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2214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[Pause and ask audience if there are any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case study of an in-clinic medication abortion to demonstrate the various steps and important counseling points.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Yolanda’s last menstrual period was 6 weeks ago: she’s certain of the date.</a:t>
            </a:r>
          </a:p>
          <a:p>
            <a:pPr marL="0" lvl="0" indent="0" algn="l" rtl="0">
              <a:spcBef>
                <a:spcPts val="0"/>
              </a:spcBef>
              <a:spcAft>
                <a:spcPts val="0"/>
              </a:spcAft>
              <a:buNone/>
            </a:pPr>
            <a:r>
              <a:rPr lang="en-US" dirty="0"/>
              <a:t>Her pregnancy test is positive.</a:t>
            </a:r>
          </a:p>
          <a:p>
            <a:pPr marL="0" marR="0" lvl="0" indent="0" algn="l" rtl="0">
              <a:lnSpc>
                <a:spcPct val="100000"/>
              </a:lnSpc>
              <a:spcBef>
                <a:spcPts val="0"/>
              </a:spcBef>
              <a:spcAft>
                <a:spcPts val="0"/>
              </a:spcAft>
              <a:buClr>
                <a:schemeClr val="dk1"/>
              </a:buClr>
              <a:buSzPts val="1200"/>
              <a:buFont typeface="Calibri"/>
              <a:buNone/>
            </a:pPr>
            <a:r>
              <a:rPr lang="en-US" dirty="0"/>
              <a:t>She tells you she’s married, with a young son; she works full-time and will complete college in 1 year; she is not ready to have another child. </a:t>
            </a:r>
          </a:p>
          <a:p>
            <a:pPr marL="171450" lvl="0" indent="-171450" algn="l" rtl="0">
              <a:spcBef>
                <a:spcPts val="0"/>
              </a:spcBef>
              <a:spcAft>
                <a:spcPts val="0"/>
              </a:spcAft>
              <a:buClr>
                <a:schemeClr val="dk1"/>
              </a:buClr>
              <a:buSzPts val="1200"/>
              <a:buFont typeface="Arial"/>
              <a:buChar char="•"/>
            </a:pPr>
            <a:r>
              <a:rPr lang="en-US" dirty="0"/>
              <a:t>NOTE: It’s not necessary to ask why someone wants an abortion, but sometimes our patients tell us about what’s going on in their lives and what’s bringing them to this decision.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Image Source: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/photos/Wh-Gj7ADV6s (by Omar Lopez on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95033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Note to RHAP Staff: Please UPDATE if any presenters DO disclose a relevant financial relationship. Examples of how to word disclosures can be found in Identification, Mitigation, and Disclosure Toolkit (CME/CNE Materials folder)</a:t>
            </a:r>
          </a:p>
          <a:p>
            <a:pPr marL="0" lvl="0" indent="0" algn="l" rtl="0">
              <a:spcBef>
                <a:spcPts val="0"/>
              </a:spcBef>
              <a:spcAft>
                <a:spcPts val="0"/>
              </a:spcAft>
              <a:buNone/>
            </a:pPr>
            <a:endParaRPr lang="en-US" sz="12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sz="1200" b="1" dirty="0">
                <a:solidFill>
                  <a:schemeClr val="accent4"/>
                </a:solidFill>
              </a:rPr>
              <a:t>Note: if this workshop is </a:t>
            </a:r>
            <a:r>
              <a:rPr lang="en-US" sz="1200" b="1" u="sng" dirty="0">
                <a:solidFill>
                  <a:schemeClr val="accent4"/>
                </a:solidFill>
              </a:rPr>
              <a:t>not</a:t>
            </a:r>
            <a:r>
              <a:rPr lang="en-US" sz="1200" b="1" dirty="0">
                <a:solidFill>
                  <a:schemeClr val="accent4"/>
                </a:solidFill>
              </a:rPr>
              <a:t> being facilitated through RHAP, there is no CE credit or contact hours available</a:t>
            </a:r>
            <a:endParaRPr lang="en-US" sz="1200" dirty="0"/>
          </a:p>
          <a:p>
            <a:pPr marL="0" lvl="0" indent="0" algn="l" rtl="0">
              <a:spcBef>
                <a:spcPts val="0"/>
              </a:spcBef>
              <a:spcAft>
                <a:spcPts val="0"/>
              </a:spcAft>
              <a:buNone/>
            </a:pPr>
            <a:endParaRPr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40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How do we approach our conversation with Yolanda?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Counseling</a:t>
            </a:r>
          </a:p>
          <a:p>
            <a:pPr marL="171450" lvl="0" indent="-171450" algn="l" rtl="0">
              <a:spcBef>
                <a:spcPts val="0"/>
              </a:spcBef>
              <a:spcAft>
                <a:spcPts val="0"/>
              </a:spcAft>
              <a:buClr>
                <a:schemeClr val="dk1"/>
              </a:buClr>
              <a:buSzPts val="1200"/>
              <a:buFont typeface="Arial"/>
              <a:buChar char="•"/>
            </a:pPr>
            <a:r>
              <a:rPr lang="en-US" dirty="0"/>
              <a:t>First may be pregnancy options counseling. This is simple for people who are firm in their decision – and it’s more complex for someone who is unsure.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Always ask permission if you can share and explore other options. Take a non-judgmental, trauma-informed approach to counseling</a:t>
            </a:r>
          </a:p>
          <a:p>
            <a:pPr marL="171450" lvl="0" indent="-171450" algn="l" rtl="0">
              <a:spcBef>
                <a:spcPts val="0"/>
              </a:spcBef>
              <a:spcAft>
                <a:spcPts val="0"/>
              </a:spcAft>
              <a:buClr>
                <a:schemeClr val="dk1"/>
              </a:buClr>
              <a:buSzPts val="1200"/>
              <a:buFont typeface="Arial"/>
              <a:buChar char="•"/>
            </a:pPr>
            <a:r>
              <a:rPr lang="en-US" dirty="0"/>
              <a:t>The options for a positive pregnancy test include: continuing the pregnancy and parenting, continuing the pregnancy and adoption, or abortion: medication/aspiration abortion if in early pregnancy. </a:t>
            </a:r>
          </a:p>
          <a:p>
            <a:pPr marL="171450" lvl="0" indent="-171450" algn="l" rtl="0">
              <a:spcBef>
                <a:spcPts val="0"/>
              </a:spcBef>
              <a:spcAft>
                <a:spcPts val="0"/>
              </a:spcAft>
              <a:buClr>
                <a:schemeClr val="dk1"/>
              </a:buClr>
              <a:buSzPts val="1200"/>
              <a:buFont typeface="Arial"/>
              <a:buChar char="•"/>
            </a:pPr>
            <a:r>
              <a:rPr lang="en-US" dirty="0"/>
              <a:t>If someone is sure, then that is the decision we support them with. Trust patients as the experts of their own health care. </a:t>
            </a:r>
          </a:p>
          <a:p>
            <a:pPr marL="171450" lvl="0" indent="-171450" algn="l" rtl="0">
              <a:spcBef>
                <a:spcPts val="0"/>
              </a:spcBef>
              <a:spcAft>
                <a:spcPts val="0"/>
              </a:spcAft>
              <a:buClr>
                <a:schemeClr val="dk1"/>
              </a:buClr>
              <a:buSzPts val="1200"/>
              <a:buFont typeface="Arial"/>
              <a:buChar char="•"/>
            </a:pPr>
            <a:r>
              <a:rPr lang="en-US" dirty="0"/>
              <a:t>But you do want to determine that </a:t>
            </a:r>
            <a:r>
              <a:rPr lang="en-US" b="1" i="1" dirty="0"/>
              <a:t>she</a:t>
            </a:r>
            <a:r>
              <a:rPr lang="en-US" dirty="0"/>
              <a:t> wants an abortion -- make sure it is Yolanda, not a mother/husband/partner anyone else, who thinks they should have an abortion.</a:t>
            </a:r>
          </a:p>
          <a:p>
            <a:pPr marL="171450" lvl="0" indent="-171450" algn="l" rtl="0">
              <a:spcBef>
                <a:spcPts val="0"/>
              </a:spcBef>
              <a:spcAft>
                <a:spcPts val="0"/>
              </a:spcAft>
              <a:buClr>
                <a:schemeClr val="dk1"/>
              </a:buClr>
              <a:buSzPts val="1200"/>
              <a:buFont typeface="Arial"/>
              <a:buChar char="•"/>
            </a:pPr>
            <a:r>
              <a:rPr lang="en-US" dirty="0"/>
              <a:t>Overall, our role is to </a:t>
            </a:r>
            <a:r>
              <a:rPr lang="en-US" b="1" dirty="0"/>
              <a:t>facilitate the patient’s choice </a:t>
            </a:r>
            <a:r>
              <a:rPr lang="en-US" dirty="0"/>
              <a:t>or help them navigate their feelings and emotions if they are unsure or conflicted about that decision.</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Yolanda is sure she wants an abortion and we are certain that the decision comes from her, then review abortion options: medication abortion and aspiration.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Image Source: Photo by Omar Lopez on </a:t>
            </a:r>
            <a:r>
              <a:rPr lang="en-US" dirty="0" err="1"/>
              <a:t>Unsplash</a:t>
            </a:r>
            <a:r>
              <a:rPr lang="en-US" dirty="0"/>
              <a:t> https://</a:t>
            </a:r>
            <a:r>
              <a:rPr lang="en-US" dirty="0" err="1"/>
              <a:t>unsplash.com</a:t>
            </a:r>
            <a:r>
              <a:rPr lang="en-US" dirty="0"/>
              <a:t>/photos/Gx5-zf_HE9w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 </a:t>
            </a:r>
          </a:p>
          <a:p>
            <a:pPr marL="0" lvl="0" indent="0" algn="l" rtl="0">
              <a:spcBef>
                <a:spcPts val="0"/>
              </a:spcBef>
              <a:spcAft>
                <a:spcPts val="0"/>
              </a:spcAft>
              <a:buNone/>
            </a:pPr>
            <a:r>
              <a:rPr lang="en-US" dirty="0"/>
              <a:t>NAF Clinical Guideline 2022: https://</a:t>
            </a:r>
            <a:r>
              <a:rPr lang="en-US" dirty="0" err="1"/>
              <a:t>prochoice.org</a:t>
            </a:r>
            <a:r>
              <a:rPr lang="en-US" dirty="0"/>
              <a:t>/providers/quality-standards/</a:t>
            </a:r>
          </a:p>
          <a:p>
            <a:pPr marL="0" lvl="0" indent="0" algn="l" rtl="0">
              <a:spcBef>
                <a:spcPts val="0"/>
              </a:spcBef>
              <a:spcAft>
                <a:spcPts val="0"/>
              </a:spcAft>
              <a:buNone/>
            </a:pPr>
            <a:r>
              <a:rPr lang="en-US" dirty="0"/>
              <a:t>https://</a:t>
            </a:r>
            <a:r>
              <a:rPr lang="en-US" dirty="0" err="1"/>
              <a:t>rhedi.org</a:t>
            </a:r>
            <a:r>
              <a:rPr lang="en-US" dirty="0"/>
              <a:t>/education/</a:t>
            </a:r>
            <a:r>
              <a:rPr lang="en-US" dirty="0" err="1"/>
              <a:t>rhedi</a:t>
            </a:r>
            <a:r>
              <a:rPr lang="en-US" dirty="0"/>
              <a:t>-curriculum/patient-centered-pregnancy-options-counseling/</a:t>
            </a:r>
          </a:p>
          <a:p>
            <a:r>
              <a:rPr lang="en-US" dirty="0"/>
              <a:t>https://</a:t>
            </a:r>
            <a:r>
              <a:rPr lang="en-US" dirty="0" err="1"/>
              <a:t>www.all-options.org</a:t>
            </a:r>
            <a:r>
              <a:rPr lang="en-US" dirty="0"/>
              <a:t>/</a:t>
            </a:r>
          </a:p>
        </p:txBody>
      </p:sp>
    </p:spTree>
    <p:extLst>
      <p:ext uri="{BB962C8B-B14F-4D97-AF65-F5344CB8AC3E}">
        <p14:creationId xmlns:p14="http://schemas.microsoft.com/office/powerpoint/2010/main" val="701597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Yolanda wants a medication abortion, so we move forward to assess if she has any contraindications.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1. Establish gestational age: MAB with mifepristone and misoprostol can be done up to 77 days</a:t>
            </a:r>
            <a:endParaRPr lang="en-US" dirty="0"/>
          </a:p>
          <a:p>
            <a:pPr marL="0" lvl="0" indent="0" algn="l" rtl="0">
              <a:spcBef>
                <a:spcPts val="0"/>
              </a:spcBef>
              <a:spcAft>
                <a:spcPts val="0"/>
              </a:spcAft>
              <a:buNone/>
            </a:pPr>
            <a:r>
              <a:rPr lang="en-US" dirty="0"/>
              <a:t>Yolanda is certain of her last menstrual period. Last LMP is a really good indicator for establishing GA. Studies show that people are accurately able to remember their LMP – this emphasizes the importance of trusting our patients with information about their own health.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Other ways to confirm</a:t>
            </a:r>
          </a:p>
          <a:p>
            <a:pPr marL="457200" lvl="0" indent="-317500" algn="l" rtl="0">
              <a:spcBef>
                <a:spcPts val="0"/>
              </a:spcBef>
              <a:spcAft>
                <a:spcPts val="0"/>
              </a:spcAft>
              <a:buSzPts val="1400"/>
              <a:buChar char="●"/>
            </a:pPr>
            <a:r>
              <a:rPr lang="en-US" dirty="0"/>
              <a:t>Size = dates based on bimanual exam. Not always necessary, but could be offered if there is uncertainty.</a:t>
            </a:r>
          </a:p>
          <a:p>
            <a:pPr marL="457200" lvl="0" indent="-317500" algn="l" rtl="0">
              <a:spcBef>
                <a:spcPts val="0"/>
              </a:spcBef>
              <a:spcAft>
                <a:spcPts val="0"/>
              </a:spcAft>
              <a:buSzPts val="1400"/>
              <a:buChar char="●"/>
            </a:pPr>
            <a:r>
              <a:rPr lang="en-US" dirty="0"/>
              <a:t>If any doubts or discrepancy between LMP and bimanual: could order or perform a sonogram/ultrasound to establish GA.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2. Rule out contraindications</a:t>
            </a:r>
            <a:r>
              <a:rPr lang="en-US" b="0" dirty="0"/>
              <a:t>:</a:t>
            </a:r>
            <a:endParaRPr lang="en-US" dirty="0"/>
          </a:p>
          <a:p>
            <a:pPr marL="457200" lvl="0" indent="-317500" algn="l" rtl="0">
              <a:spcBef>
                <a:spcPts val="0"/>
              </a:spcBef>
              <a:spcAft>
                <a:spcPts val="0"/>
              </a:spcAft>
              <a:buSzPts val="1400"/>
              <a:buChar char="●"/>
            </a:pPr>
            <a:r>
              <a:rPr lang="en-US" dirty="0"/>
              <a:t>Mifepristone is an anti-progestin and anti-steroid – want to see if Yolanda has a history of chronic adrenal failure or long-term systemic corticosteroid therapy in efforts to not precipitate adrenal crisis. Nasal, inhaled, or topical steroids are okay.</a:t>
            </a:r>
          </a:p>
          <a:p>
            <a:pPr marL="457200" lvl="0" indent="-317500" algn="l" rtl="0">
              <a:spcBef>
                <a:spcPts val="0"/>
              </a:spcBef>
              <a:spcAft>
                <a:spcPts val="0"/>
              </a:spcAft>
              <a:buSzPts val="1400"/>
              <a:buChar char="●"/>
            </a:pPr>
            <a:r>
              <a:rPr lang="en-US" dirty="0"/>
              <a:t>Pregnancy with IUD in place is likely going to be an ectopic pregnancy -- mifepristone &amp; misoprostol will not work for an ectopic pregnancy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Any other contraindications?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It’s also important to help Yolanda think about her home/living situation </a:t>
            </a:r>
            <a:endParaRPr lang="en-US" dirty="0"/>
          </a:p>
          <a:p>
            <a:pPr marL="171450" lvl="0" indent="-171450" algn="l" rtl="0">
              <a:spcBef>
                <a:spcPts val="0"/>
              </a:spcBef>
              <a:spcAft>
                <a:spcPts val="0"/>
              </a:spcAft>
              <a:buClr>
                <a:schemeClr val="dk1"/>
              </a:buClr>
              <a:buSzPts val="1200"/>
              <a:buFont typeface="Arial"/>
              <a:buChar char="•"/>
            </a:pPr>
            <a:r>
              <a:rPr lang="en-US" dirty="0"/>
              <a:t>Will she need a support person to help care for her 2-year-old while she is cramping/bleeding? </a:t>
            </a:r>
          </a:p>
          <a:p>
            <a:pPr marL="171450" lvl="0" indent="-171450" algn="l" rtl="0">
              <a:spcBef>
                <a:spcPts val="0"/>
              </a:spcBef>
              <a:spcAft>
                <a:spcPts val="0"/>
              </a:spcAft>
              <a:buClr>
                <a:schemeClr val="dk1"/>
              </a:buClr>
              <a:buSzPts val="1200"/>
              <a:buFont typeface="Arial"/>
              <a:buChar char="•"/>
            </a:pPr>
            <a:r>
              <a:rPr lang="en-US" dirty="0"/>
              <a:t>Is there anyone in Yolanda’s home who may become violent if they find out what is going on?</a:t>
            </a:r>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t>Medication abortion is private, but as it’s happening, it’s hard to keep it a secret from those who live with the person experiencing it.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5"/>
                  </a:ext>
                </a:extLst>
              </a:rPr>
              <a:t>How to assess safety, specifically intimate partner violence:</a:t>
            </a:r>
            <a:r>
              <a:rPr lang="en-US" b="1" dirty="0">
                <a:highlight>
                  <a:schemeClr val="lt1"/>
                </a:highlight>
              </a:rPr>
              <a:t> </a:t>
            </a:r>
          </a:p>
          <a:p>
            <a:pPr marL="0" lvl="0" indent="0" algn="l" rtl="0">
              <a:spcBef>
                <a:spcPts val="0"/>
              </a:spcBef>
              <a:spcAft>
                <a:spcPts val="0"/>
              </a:spcAft>
              <a:buNone/>
            </a:pPr>
            <a:endParaRPr lang="en-US" b="1" dirty="0"/>
          </a:p>
          <a:p>
            <a:pPr marL="457200" lvl="0" indent="-304800" algn="l" rtl="0">
              <a:spcBef>
                <a:spcPts val="0"/>
              </a:spcBef>
              <a:spcAft>
                <a:spcPts val="0"/>
              </a:spcAft>
              <a:buSzPts val="1200"/>
              <a:buFont typeface="Calibri"/>
              <a:buChar char="●"/>
            </a:pPr>
            <a:r>
              <a:rPr lang="en-US" dirty="0"/>
              <a:t>Do you feel safe in your current relationship? (Note: With pregnancy options counseling, it’s good to ask if anyone is forcing the patient to have an abortion and if anyone is supporting them through the process. In this conversation you may learn whether the patient feels safe in their current relationship)</a:t>
            </a:r>
            <a:endParaRPr lang="en-US" dirty="0">
              <a:solidFill>
                <a:srgbClr val="3C4043"/>
              </a:solidFill>
            </a:endParaRPr>
          </a:p>
          <a:p>
            <a:pPr marL="0" lvl="0" indent="0" algn="l" rtl="0">
              <a:spcBef>
                <a:spcPts val="0"/>
              </a:spcBef>
              <a:spcAft>
                <a:spcPts val="0"/>
              </a:spcAft>
              <a:buClr>
                <a:schemeClr val="dk1"/>
              </a:buClr>
              <a:buSzPts val="1200"/>
              <a:buFont typeface="Arial"/>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OPTIONAL</a:t>
            </a:r>
            <a:r>
              <a:rPr lang="en-US" dirty="0"/>
              <a:t>: If Yolanda says that there may be an issue of intimate partner violence if her husband find out what’s going on, </a:t>
            </a:r>
            <a:r>
              <a:rPr lang="en-US" b="1" dirty="0"/>
              <a:t>how</a:t>
            </a:r>
            <a:r>
              <a:rPr lang="en-US" dirty="0"/>
              <a:t> </a:t>
            </a:r>
            <a:r>
              <a:rPr lang="en-US" b="1" dirty="0"/>
              <a:t>can you support Yolanda navigate this situation at home and keep her abortion private from her partner? </a:t>
            </a:r>
            <a:r>
              <a:rPr lang="en-US" b="0" dirty="0"/>
              <a:t>Some examples:</a:t>
            </a:r>
            <a:endParaRPr lang="en-US" dirty="0"/>
          </a:p>
          <a:p>
            <a:pPr marL="457200" lvl="0" indent="-317500" algn="l" rtl="0">
              <a:spcBef>
                <a:spcPts val="0"/>
              </a:spcBef>
              <a:spcAft>
                <a:spcPts val="0"/>
              </a:spcAft>
              <a:buSzPts val="1400"/>
              <a:buChar char="●"/>
            </a:pPr>
            <a:r>
              <a:rPr lang="en-US" dirty="0"/>
              <a:t>MAB cannot be distinguished from an EPL (unless there is pill residue). Can discuss writing letters from you as their provider stating "patient was pregnant, no longer pregnant."</a:t>
            </a:r>
          </a:p>
          <a:p>
            <a:pPr marL="457200" lvl="0" indent="-317500" algn="l" rtl="0">
              <a:spcBef>
                <a:spcPts val="0"/>
              </a:spcBef>
              <a:spcAft>
                <a:spcPts val="0"/>
              </a:spcAft>
              <a:buSzPts val="1400"/>
              <a:buChar char="●"/>
            </a:pPr>
            <a:r>
              <a:rPr lang="en-US" dirty="0"/>
              <a:t>Consider providing electronic copies of instructional materials or sharing a website with patient instructions to prevent a partner from finding paperwork related to the abortion.</a:t>
            </a:r>
          </a:p>
          <a:p>
            <a:pPr marL="457200" lvl="0" indent="-317500" algn="l" rtl="0">
              <a:spcBef>
                <a:spcPts val="0"/>
              </a:spcBef>
              <a:spcAft>
                <a:spcPts val="0"/>
              </a:spcAft>
              <a:buSzPts val="1400"/>
              <a:buChar char="●"/>
            </a:pPr>
            <a:r>
              <a:rPr lang="en-US" dirty="0"/>
              <a:t>Does she have a private place to store mifepristone (if not taken immediately) and misoprostol prior to taking it? Will she be able to get to a pharmacy to pick up other medicines (i.e. pain/anti-nausea medicines)? Will she be able to take the misoprostol in private? Is birth control sabotage happening/being forced to become pregnant? These are conversations to consider having with her and following up on in future appointments. </a:t>
            </a:r>
          </a:p>
          <a:p>
            <a:pPr marL="457200" lvl="0" indent="-317500" algn="l" rtl="0">
              <a:spcBef>
                <a:spcPts val="0"/>
              </a:spcBef>
              <a:spcAft>
                <a:spcPts val="0"/>
              </a:spcAft>
              <a:buSzPts val="1400"/>
              <a:buChar char="●"/>
            </a:pPr>
            <a:r>
              <a:rPr lang="en-US" dirty="0"/>
              <a:t>If Yolanda really wants to keep this a secret, consider recommending that she take misoprostol buccally to avoid the risk of finding pill fragments in the vagina hours later.</a:t>
            </a:r>
          </a:p>
          <a:p>
            <a:pPr marL="457200" lvl="0" indent="-317500" algn="l" rtl="0">
              <a:spcBef>
                <a:spcPts val="0"/>
              </a:spcBef>
              <a:spcAft>
                <a:spcPts val="0"/>
              </a:spcAft>
              <a:buSzPts val="1400"/>
              <a:buChar char="●"/>
            </a:pPr>
            <a:r>
              <a:rPr lang="en-US" dirty="0"/>
              <a:t>Discuss Safe Horizons or other local IPV organizations. Have Yolanda save the hotline phone number in their phone under an alias name.</a:t>
            </a:r>
          </a:p>
          <a:p>
            <a:pPr marL="457200" lvl="0" indent="-317500" algn="l" rtl="0">
              <a:spcBef>
                <a:spcPts val="0"/>
              </a:spcBef>
              <a:spcAft>
                <a:spcPts val="0"/>
              </a:spcAft>
              <a:buSzPts val="1400"/>
              <a:buChar char="●"/>
            </a:pPr>
            <a:r>
              <a:rPr lang="en-US" dirty="0"/>
              <a:t>Consider talking to Yolanda about identifying a person (friend/family) who could be informed of the safety concern</a:t>
            </a:r>
          </a:p>
          <a:p>
            <a:pPr marL="457200" lvl="0" indent="-317500" algn="l" rtl="0">
              <a:spcBef>
                <a:spcPts val="0"/>
              </a:spcBef>
              <a:spcAft>
                <a:spcPts val="0"/>
              </a:spcAft>
              <a:buSzPts val="1400"/>
              <a:buChar char="●"/>
            </a:pPr>
            <a:r>
              <a:rPr lang="en-US" dirty="0"/>
              <a:t>Potentially identify a place to stay if Yolanda is living in an unsafe situation.</a:t>
            </a:r>
          </a:p>
          <a:p>
            <a:pPr marL="457200" lvl="0" indent="-317500" algn="l" rtl="0">
              <a:spcBef>
                <a:spcPts val="0"/>
              </a:spcBef>
              <a:spcAft>
                <a:spcPts val="0"/>
              </a:spcAft>
              <a:buSzPts val="1400"/>
              <a:buChar char="●"/>
            </a:pPr>
            <a:r>
              <a:rPr lang="en-US" dirty="0"/>
              <a:t>Recommend scheduling a follow-up visit to check-in about safety</a:t>
            </a: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Photo Source: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 by Omar Lopez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/photos/0-uzdU3gUYw </a:t>
            </a:r>
            <a:endParaRPr lang="en-US" dirty="0"/>
          </a:p>
        </p:txBody>
      </p:sp>
    </p:spTree>
    <p:extLst>
      <p:ext uri="{BB962C8B-B14F-4D97-AF65-F5344CB8AC3E}">
        <p14:creationId xmlns:p14="http://schemas.microsoft.com/office/powerpoint/2010/main" val="4046456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NAF 2024 clinical guideline state: </a:t>
            </a:r>
            <a:r>
              <a:rPr lang="en-US" sz="1200" b="0" i="0" dirty="0">
                <a:solidFill>
                  <a:schemeClr val="dk1"/>
                </a:solidFill>
                <a:latin typeface="+mn-lt"/>
                <a:ea typeface="+mn-ea"/>
                <a:cs typeface="+mn-cs"/>
                <a:sym typeface="Calibri"/>
              </a:rPr>
              <a:t>“The use of ultrasound is not a requirement for the provision of first trimester abortion care.</a:t>
            </a:r>
            <a:r>
              <a:rPr lang="en-US" dirty="0"/>
              <a:t>” It is acceptable to confirm gestational age prior to abortion with a sure LMP with or without uterine size on pelvic exam that is consistent with gestational age. </a:t>
            </a:r>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r>
              <a:rPr lang="en-US" sz="1200" b="0" i="0" dirty="0">
                <a:solidFill>
                  <a:schemeClr val="dk1"/>
                </a:solidFill>
                <a:latin typeface="+mn-lt"/>
                <a:ea typeface="+mn-ea"/>
                <a:cs typeface="+mn-cs"/>
                <a:sym typeface="Calibri"/>
              </a:rPr>
              <a:t>Requiring ultrasound can limit access to medication abortion care due to the high costs for clinic, difficulty obtaining necessary training, lack of availability of ultrasound in primary care/outpatient settings, financial cost to patients, delays in care for getting that one extra step, and patient discomfort or trauma related to GYN exams. Minimizing the need for ultrasound is important for enhancing timely and accessible care in a way that meets patients preferences and needs.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sonogram is indicated in the following situations:</a:t>
            </a:r>
          </a:p>
          <a:p>
            <a:pPr marL="171450" lvl="0" indent="-171450" algn="l" rtl="0">
              <a:spcBef>
                <a:spcPts val="0"/>
              </a:spcBef>
              <a:spcAft>
                <a:spcPts val="0"/>
              </a:spcAft>
              <a:buClr>
                <a:schemeClr val="dk1"/>
              </a:buClr>
              <a:buSzPts val="1200"/>
              <a:buFont typeface="Arial"/>
              <a:buChar char="•"/>
            </a:pPr>
            <a:r>
              <a:rPr lang="en-US" dirty="0"/>
              <a:t>Uncertain LMP or no menses after delivery, abortion, recently taking or stopping contraception</a:t>
            </a:r>
          </a:p>
          <a:p>
            <a:pPr marL="171450" lvl="0" indent="-171450" algn="l" rtl="0">
              <a:spcBef>
                <a:spcPts val="0"/>
              </a:spcBef>
              <a:spcAft>
                <a:spcPts val="0"/>
              </a:spcAft>
              <a:buClr>
                <a:schemeClr val="dk1"/>
              </a:buClr>
              <a:buSzPts val="1200"/>
              <a:buFont typeface="Arial"/>
              <a:buChar char="•"/>
            </a:pPr>
            <a:r>
              <a:rPr lang="en-US" dirty="0"/>
              <a:t>If gestational age is over 77 days by patient LMP → if there is ultrasound on-site, consider performing ultrasound first (if the patient prefers MAB over aspiration) to confirm GA. If the ultrasound is off-site, consider bimanual exam first. If exam is consistent with &lt;11 weeks, proceed with MAB. </a:t>
            </a:r>
          </a:p>
          <a:p>
            <a:pPr marL="171450" lvl="0" indent="-171450" algn="l" rtl="0">
              <a:spcBef>
                <a:spcPts val="0"/>
              </a:spcBef>
              <a:spcAft>
                <a:spcPts val="0"/>
              </a:spcAft>
              <a:buClr>
                <a:schemeClr val="dk1"/>
              </a:buClr>
              <a:buSzPts val="1200"/>
              <a:buFont typeface="Arial"/>
              <a:buChar char="•"/>
            </a:pPr>
            <a:r>
              <a:rPr lang="en-US" dirty="0"/>
              <a:t>Size/date discrepancy or uncertainty</a:t>
            </a:r>
          </a:p>
          <a:p>
            <a:pPr marL="171450" lvl="0" indent="-171450" algn="l" rtl="0">
              <a:spcBef>
                <a:spcPts val="0"/>
              </a:spcBef>
              <a:spcAft>
                <a:spcPts val="0"/>
              </a:spcAft>
              <a:buClr>
                <a:schemeClr val="dk1"/>
              </a:buClr>
              <a:buSzPts val="1200"/>
              <a:buFont typeface="Arial"/>
              <a:buChar char="•"/>
            </a:pPr>
            <a:r>
              <a:rPr lang="en-US" dirty="0"/>
              <a:t>History of/suspected ectopic or risk factors for ectopic (history of ectopic, PID history, tubal surgery in past): </a:t>
            </a:r>
            <a:r>
              <a:rPr lang="en-US" dirty="0" err="1"/>
              <a:t>mife</a:t>
            </a:r>
            <a:r>
              <a:rPr lang="en-US" dirty="0"/>
              <a:t> and miso will not induce abortion if it is an ectopic pregnancy, will not treat ectopic.</a:t>
            </a:r>
          </a:p>
          <a:p>
            <a:pPr marL="628650" lvl="1" indent="-171450" algn="l" rtl="0">
              <a:spcBef>
                <a:spcPts val="0"/>
              </a:spcBef>
              <a:spcAft>
                <a:spcPts val="0"/>
              </a:spcAft>
              <a:buClr>
                <a:schemeClr val="dk1"/>
              </a:buClr>
              <a:buSzPts val="1200"/>
              <a:buFont typeface="Arial"/>
              <a:buChar char="•"/>
            </a:pPr>
            <a:r>
              <a:rPr lang="en-US" dirty="0"/>
              <a:t>Assess for ectopic risk: history of previous ectopic, becoming pregnant with IUD in place, vaginal bleeding, unilateral pelvic pain, adnexal mass on exam</a:t>
            </a:r>
          </a:p>
          <a:p>
            <a:pPr marL="628650" lvl="1" indent="-171450" algn="l" rtl="0">
              <a:spcBef>
                <a:spcPts val="0"/>
              </a:spcBef>
              <a:spcAft>
                <a:spcPts val="0"/>
              </a:spcAft>
              <a:buClr>
                <a:schemeClr val="dk1"/>
              </a:buClr>
              <a:buSzPts val="1200"/>
              <a:buFont typeface="Arial"/>
              <a:buChar char="•"/>
            </a:pPr>
            <a:r>
              <a:rPr lang="en-US" dirty="0"/>
              <a:t>If low suspicion of ectopic: discuss ease, comfort, and cost of sonogram vs. initiating medication abortion with close (3 day) follow-up</a:t>
            </a:r>
          </a:p>
          <a:p>
            <a:pPr marL="628650" lvl="1" indent="-171450" algn="l" rtl="0">
              <a:spcBef>
                <a:spcPts val="0"/>
              </a:spcBef>
              <a:spcAft>
                <a:spcPts val="0"/>
              </a:spcAft>
              <a:buClr>
                <a:schemeClr val="dk1"/>
              </a:buClr>
              <a:buSzPts val="1200"/>
              <a:buFont typeface="Arial"/>
              <a:buChar char="•"/>
            </a:pPr>
            <a:r>
              <a:rPr lang="en-US" dirty="0"/>
              <a:t>If high-suspicion of ectopic: provide or refer for definitive care as appropriate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we can get good history and be sure about our history, MAB is safe and effective without US.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NAF 2024 Clinical Guidelines: https://</a:t>
            </a:r>
            <a:r>
              <a:rPr lang="en-US" dirty="0" err="1"/>
              <a:t>prochoice.org</a:t>
            </a:r>
            <a:r>
              <a:rPr lang="en-US" dirty="0"/>
              <a:t>/wp-content/uploads/2024-CPGs-FINAL-1.pdf</a:t>
            </a:r>
          </a:p>
          <a:p>
            <a:pPr marL="0" lvl="0" indent="0" algn="l" rtl="0">
              <a:spcBef>
                <a:spcPts val="0"/>
              </a:spcBef>
              <a:spcAft>
                <a:spcPts val="0"/>
              </a:spcAft>
              <a:buNone/>
            </a:pPr>
            <a:r>
              <a:rPr lang="en-US" dirty="0"/>
              <a:t>https://</a:t>
            </a:r>
            <a:r>
              <a:rPr lang="en-US" dirty="0" err="1"/>
              <a:t>rhedi.org</a:t>
            </a:r>
            <a:r>
              <a:rPr lang="en-US" dirty="0"/>
              <a:t>/limited-ultrasound-protocol-for-medication-abortion/</a:t>
            </a:r>
          </a:p>
          <a:p>
            <a:pPr marL="0" lvl="0" indent="0" algn="l" rtl="0">
              <a:spcBef>
                <a:spcPts val="0"/>
              </a:spcBef>
              <a:spcAft>
                <a:spcPts val="0"/>
              </a:spcAft>
              <a:buNone/>
            </a:pPr>
            <a:r>
              <a:rPr lang="en-US" dirty="0"/>
              <a:t>https://</a:t>
            </a:r>
            <a:r>
              <a:rPr lang="en-US" dirty="0" err="1"/>
              <a:t>www.reproductiveaccess.org</a:t>
            </a:r>
            <a:r>
              <a:rPr lang="en-US" dirty="0"/>
              <a:t>/resource/indications-sonography-medication-abortion/ </a:t>
            </a:r>
          </a:p>
          <a:p>
            <a:endParaRPr lang="en-US" dirty="0"/>
          </a:p>
        </p:txBody>
      </p:sp>
    </p:spTree>
    <p:extLst>
      <p:ext uri="{BB962C8B-B14F-4D97-AF65-F5344CB8AC3E}">
        <p14:creationId xmlns:p14="http://schemas.microsoft.com/office/powerpoint/2010/main" val="1804953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on </a:t>
            </a: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6"/>
                  </a:ext>
                </a:extLst>
              </a:rPr>
              <a:t>Rh testing</a:t>
            </a:r>
            <a:endParaRPr lang="en-US" b="1" dirty="0"/>
          </a:p>
          <a:p>
            <a:pPr marL="457200" lvl="0" indent="-317500" algn="l" rtl="0">
              <a:spcBef>
                <a:spcPts val="0"/>
              </a:spcBef>
              <a:spcAft>
                <a:spcPts val="0"/>
              </a:spcAft>
              <a:buSzPts val="1400"/>
              <a:buChar char="●"/>
            </a:pPr>
            <a:r>
              <a:rPr lang="en-US" dirty="0"/>
              <a:t>Based on current practice guidelines, it is reasonable to forego Rh testing for MAB up to 77 days LMP (NAF Clinical Guidelines)</a:t>
            </a:r>
          </a:p>
          <a:p>
            <a:pPr marL="457200" lvl="0" indent="-317500" algn="l" rtl="0">
              <a:spcBef>
                <a:spcPts val="0"/>
              </a:spcBef>
              <a:spcAft>
                <a:spcPts val="0"/>
              </a:spcAft>
              <a:buSzPts val="1400"/>
              <a:buChar char="●"/>
            </a:pPr>
            <a:r>
              <a:rPr lang="en-US" dirty="0"/>
              <a:t>WHO &amp; NAF suggests no Rh testing/</a:t>
            </a:r>
            <a:r>
              <a:rPr lang="en-US" dirty="0" err="1"/>
              <a:t>rhogam</a:t>
            </a:r>
            <a:r>
              <a:rPr lang="en-US" dirty="0"/>
              <a:t> necessary up to 12 weeks LMP for MAB or procedural abortion.</a:t>
            </a:r>
          </a:p>
          <a:p>
            <a:pPr marL="457200" lvl="0" indent="-317500" algn="l" rtl="0">
              <a:spcBef>
                <a:spcPts val="0"/>
              </a:spcBef>
              <a:spcAft>
                <a:spcPts val="0"/>
              </a:spcAft>
              <a:buSzPts val="1400"/>
              <a:buChar char="●"/>
            </a:pPr>
            <a:r>
              <a:rPr lang="en-US" dirty="0"/>
              <a:t>Institutional policies may vary and it is important to be familiar with the standards for your practice setting</a:t>
            </a:r>
          </a:p>
          <a:p>
            <a:pPr marL="457200" lvl="0" indent="-317500" algn="l" rtl="0">
              <a:spcBef>
                <a:spcPts val="0"/>
              </a:spcBef>
              <a:spcAft>
                <a:spcPts val="0"/>
              </a:spcAft>
              <a:buSzPts val="1400"/>
              <a:buChar char="●"/>
            </a:pPr>
            <a:r>
              <a:rPr lang="en-US" dirty="0"/>
              <a:t>What’s important is using shared decision-making with your patient -- counseling on probability of risks and allowing the patient to come to an informed conclusion of what works best for them. The risk of fetal Rh alloimmunization is very low in first trimester and likely beyond.</a:t>
            </a:r>
            <a:endParaRPr lang="en-US" dirty="0">
              <a:highlight>
                <a:srgbClr val="FFFFFF"/>
              </a:highlight>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recap: We walked through the patient’s history: Yolanda’s LMP indicates 6 weeks gestational age. We helped her develop a safety plan for home and she still wants a medication abortion. We’re sure about no other contraindications to MAB. We’re almost ready to dispense medications…</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The FDA patient agreement form provided by the manufacturer of mifepristone (who may be </a:t>
            </a:r>
            <a:r>
              <a:rPr lang="en-US" b="0" dirty="0" err="1"/>
              <a:t>GenBioPro</a:t>
            </a:r>
            <a:r>
              <a:rPr lang="en-US" b="0" dirty="0"/>
              <a:t> or </a:t>
            </a:r>
            <a:r>
              <a:rPr lang="en-US" b="0" dirty="0" err="1"/>
              <a:t>Danco</a:t>
            </a:r>
            <a:r>
              <a:rPr lang="en-US" b="0" dirty="0"/>
              <a:t> depending on where your clinic contracts with) must be signed by the patient. But this agreement is different from a typical consent form. Consent forms can also be provided remotely </a:t>
            </a:r>
            <a:r>
              <a:rPr lang="en-US" dirty="0"/>
              <a:t>for telehealth appointments, through services like DocuSign, etc. </a:t>
            </a:r>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Patient agreements:</a:t>
            </a:r>
            <a:endParaRPr lang="en-US" dirty="0"/>
          </a:p>
          <a:p>
            <a:pPr marL="0" lvl="0" indent="0" algn="l" rtl="0">
              <a:spcBef>
                <a:spcPts val="0"/>
              </a:spcBef>
              <a:spcAft>
                <a:spcPts val="0"/>
              </a:spcAft>
              <a:buNone/>
            </a:pPr>
            <a:r>
              <a:rPr lang="en-US" dirty="0" err="1"/>
              <a:t>GenBioPro</a:t>
            </a:r>
            <a:r>
              <a:rPr lang="en-US" dirty="0"/>
              <a:t> Patient Agreement (generic): </a:t>
            </a:r>
          </a:p>
          <a:p>
            <a:pPr marL="171450" lvl="0" indent="-171450" algn="l" rtl="0">
              <a:spcBef>
                <a:spcPts val="0"/>
              </a:spcBef>
              <a:spcAft>
                <a:spcPts val="0"/>
              </a:spcAft>
              <a:buClr>
                <a:schemeClr val="dk1"/>
              </a:buClr>
              <a:buSzPts val="1200"/>
              <a:buFont typeface="Arial"/>
              <a:buChar char="•"/>
            </a:pPr>
            <a:r>
              <a:rPr lang="en-US" dirty="0"/>
              <a:t>https://</a:t>
            </a:r>
            <a:r>
              <a:rPr lang="en-US" dirty="0" err="1"/>
              <a:t>genbiopro.com</a:t>
            </a:r>
            <a:r>
              <a:rPr lang="en-US" dirty="0"/>
              <a:t>/resources-provider/ </a:t>
            </a:r>
          </a:p>
          <a:p>
            <a:pPr marL="171450" lvl="0" indent="-171450" algn="l" rtl="0">
              <a:spcBef>
                <a:spcPts val="0"/>
              </a:spcBef>
              <a:spcAft>
                <a:spcPts val="0"/>
              </a:spcAft>
              <a:buClr>
                <a:schemeClr val="dk1"/>
              </a:buClr>
              <a:buSzPts val="1200"/>
              <a:buFont typeface="Arial"/>
              <a:buChar char="•"/>
            </a:pPr>
            <a:r>
              <a:rPr lang="en-US" dirty="0"/>
              <a:t>Download patient agreement to get the latest version, other languages also available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err="1"/>
              <a:t>Danco</a:t>
            </a:r>
            <a:r>
              <a:rPr lang="en-US" dirty="0"/>
              <a:t> Patient Agreement (branded): </a:t>
            </a:r>
          </a:p>
          <a:p>
            <a:pPr marL="171450" lvl="0" indent="-171450" algn="l" rtl="0">
              <a:spcBef>
                <a:spcPts val="0"/>
              </a:spcBef>
              <a:spcAft>
                <a:spcPts val="0"/>
              </a:spcAft>
              <a:buClr>
                <a:schemeClr val="dk1"/>
              </a:buClr>
              <a:buSzPts val="1200"/>
              <a:buFont typeface="Arial"/>
              <a:buChar char="•"/>
            </a:pPr>
            <a:r>
              <a:rPr lang="en-US" dirty="0"/>
              <a:t>https://</a:t>
            </a:r>
            <a:r>
              <a:rPr lang="en-US" dirty="0" err="1"/>
              <a:t>www.earlyoptionpill.com</a:t>
            </a:r>
            <a:r>
              <a:rPr lang="en-US" dirty="0"/>
              <a:t>/for-health-professionals/patient-support-materials/ </a:t>
            </a:r>
          </a:p>
          <a:p>
            <a:pPr marL="171450" lvl="0" indent="-171450" algn="l" rtl="0">
              <a:spcBef>
                <a:spcPts val="0"/>
              </a:spcBef>
              <a:spcAft>
                <a:spcPts val="0"/>
              </a:spcAft>
              <a:buClr>
                <a:schemeClr val="dk1"/>
              </a:buClr>
              <a:buSzPts val="1200"/>
              <a:buFont typeface="Arial"/>
              <a:buChar char="•"/>
            </a:pPr>
            <a:r>
              <a:rPr lang="en-US" dirty="0"/>
              <a:t>download patient agreement form, multiple languages also available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r>
              <a:rPr lang="en-US" dirty="0">
                <a:highlight>
                  <a:srgbClr val="FFFF00"/>
                </a:highlight>
              </a:rPr>
              <a:t>WHO Safe Abortion Guidelines, </a:t>
            </a:r>
            <a:r>
              <a:rPr lang="en-US" dirty="0"/>
              <a:t>https://</a:t>
            </a:r>
            <a:r>
              <a:rPr lang="en-US" dirty="0" err="1"/>
              <a:t>www.who.int</a:t>
            </a:r>
            <a:r>
              <a:rPr lang="en-US" dirty="0"/>
              <a:t>/publications/</a:t>
            </a:r>
            <a:r>
              <a:rPr lang="en-US" dirty="0" err="1"/>
              <a:t>i</a:t>
            </a:r>
            <a:r>
              <a:rPr lang="en-US" dirty="0"/>
              <a:t>/item/9789240039483</a:t>
            </a:r>
            <a:endParaRPr lang="en-US" dirty="0">
              <a:highlight>
                <a:srgbClr val="FFFF00"/>
              </a:highlight>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highlight>
                  <a:srgbClr val="FFFF00"/>
                </a:highlight>
              </a:rPr>
              <a:t>NAF 2022 Clinical Guidelines: https://</a:t>
            </a:r>
            <a:r>
              <a:rPr lang="en-US" dirty="0" err="1">
                <a:highlight>
                  <a:srgbClr val="FFFF00"/>
                </a:highlight>
              </a:rPr>
              <a:t>prochoice.org</a:t>
            </a:r>
            <a:r>
              <a:rPr lang="en-US" dirty="0">
                <a:highlight>
                  <a:srgbClr val="FFFF00"/>
                </a:highlight>
              </a:rPr>
              <a:t>/providers/quality-standards/</a:t>
            </a:r>
          </a:p>
          <a:p>
            <a:pPr marL="0" lvl="0" indent="0" algn="l" rtl="0">
              <a:spcBef>
                <a:spcPts val="0"/>
              </a:spcBef>
              <a:spcAft>
                <a:spcPts val="0"/>
              </a:spcAft>
              <a:buNone/>
            </a:pPr>
            <a:endParaRPr lang="en-US" dirty="0">
              <a:highlight>
                <a:srgbClr val="FFFF00"/>
              </a:highligh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/photos/a8cWVqHa0nA by Omar Lopez on </a:t>
            </a:r>
            <a:r>
              <a:rPr lang="en-US" sz="2400" b="0" i="0" dirty="0" err="1">
                <a:solidFill>
                  <a:schemeClr val="dk1"/>
                </a:solidFill>
                <a:latin typeface="+mn-lt"/>
                <a:ea typeface="+mn-ea"/>
                <a:cs typeface="+mn-cs"/>
                <a:sym typeface="Calibri"/>
              </a:rPr>
              <a:t>Unsplash</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b="1" dirty="0"/>
          </a:p>
          <a:p>
            <a:endParaRPr lang="en-US" dirty="0"/>
          </a:p>
        </p:txBody>
      </p:sp>
    </p:spTree>
    <p:extLst>
      <p:ext uri="{BB962C8B-B14F-4D97-AF65-F5344CB8AC3E}">
        <p14:creationId xmlns:p14="http://schemas.microsoft.com/office/powerpoint/2010/main" val="3575825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What happens in your office next?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counsel Yolanda on how to take the pills and what to expect. Offer a handout on MAB aftercare instructions so she can refer back to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 can take mifepristone in the office or at home. She chooses to take it in the office. You advise her that she probably won’t have any symptoms until she uses misoprostol at home. She may have some spotting, or may have nothing at all. This is normal.</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Anticipatory Guidance: within 24 hours after taking misoprostol, patient can expect:</a:t>
            </a:r>
          </a:p>
          <a:p>
            <a:pPr marL="342900" lvl="0" indent="-342900" algn="l" rtl="0">
              <a:spcBef>
                <a:spcPts val="0"/>
              </a:spcBef>
              <a:spcAft>
                <a:spcPts val="0"/>
              </a:spcAft>
              <a:buFont typeface="Arial" panose="020B0604020202020204" pitchFamily="34" charset="0"/>
              <a:buChar char="•"/>
            </a:pPr>
            <a:r>
              <a:rPr lang="en-US" b="1" dirty="0"/>
              <a:t>Bleeding: </a:t>
            </a:r>
            <a:r>
              <a:rPr lang="en-US" b="0" dirty="0"/>
              <a:t>The heaviest bleeding (usually heavier than with menses) will likely occur several hours after taking the Misoprostol and will last 1-2 days. Bleeding/spotting is typical up to 9-16 days. A small number of patients (8%) may experience some type of bleeding for 30 days or more. The amount and duration of bleeding is likely to increase with gestational age. There is a very small risk of prolonged bleeding requiring uterine aspiration. The patient should be instructed in how much bleeding would be considered excessive (e.g. patient is soaking through more than 2 pads per hour for 2 hours in a row) and when to call the clinician. The size of the pregnancy tissue increases with gestational age. You can use these pictures to help prepare patients for what they should expect to see based on their gestational age. </a:t>
            </a:r>
          </a:p>
          <a:p>
            <a:pPr marL="342900" lvl="0" indent="-342900" algn="l" rtl="0">
              <a:spcBef>
                <a:spcPts val="0"/>
              </a:spcBef>
              <a:spcAft>
                <a:spcPts val="0"/>
              </a:spcAft>
              <a:buFont typeface="Arial" panose="020B0604020202020204" pitchFamily="34" charset="0"/>
              <a:buChar char="•"/>
            </a:pPr>
            <a:r>
              <a:rPr lang="en-US" b="1" dirty="0"/>
              <a:t>Cramping and uterine pain: </a:t>
            </a:r>
            <a:r>
              <a:rPr lang="en-US" b="0" dirty="0"/>
              <a:t>Cramping is expected for up to a few days.</a:t>
            </a:r>
          </a:p>
          <a:p>
            <a:pPr marL="342900" lvl="0" indent="-342900" algn="l" rtl="0">
              <a:spcBef>
                <a:spcPts val="0"/>
              </a:spcBef>
              <a:spcAft>
                <a:spcPts val="0"/>
              </a:spcAft>
              <a:buFont typeface="Arial" panose="020B0604020202020204" pitchFamily="34" charset="0"/>
              <a:buChar char="•"/>
            </a:pPr>
            <a:r>
              <a:rPr lang="en-US" b="0" dirty="0"/>
              <a:t>There are </a:t>
            </a:r>
            <a:r>
              <a:rPr lang="en-US" b="1" dirty="0"/>
              <a:t>other commonly reported side effects</a:t>
            </a:r>
            <a:r>
              <a:rPr lang="en-US" b="0" dirty="0"/>
              <a:t>, that should not last longer than 24 hours after taking misoprostol.  If these last longer, patient should be instructed to contact the office to determine if they should seek care. These include:</a:t>
            </a:r>
          </a:p>
          <a:p>
            <a:pPr marL="0" lvl="0" indent="0" algn="l" rtl="0">
              <a:spcBef>
                <a:spcPts val="0"/>
              </a:spcBef>
              <a:spcAft>
                <a:spcPts val="0"/>
              </a:spcAft>
              <a:buFont typeface="Arial" panose="020B0604020202020204" pitchFamily="34" charset="0"/>
              <a:buNone/>
            </a:pPr>
            <a:r>
              <a:rPr lang="en-US" b="0" dirty="0"/>
              <a:t>     -Diarrhea, nausea, and vomiting</a:t>
            </a:r>
          </a:p>
          <a:p>
            <a:pPr marL="0" lvl="8" indent="0" algn="l" rtl="0">
              <a:spcBef>
                <a:spcPts val="0"/>
              </a:spcBef>
              <a:spcAft>
                <a:spcPts val="0"/>
              </a:spcAft>
              <a:buFont typeface="Courier New" panose="02070309020205020404" pitchFamily="49" charset="0"/>
              <a:buNone/>
            </a:pPr>
            <a:r>
              <a:rPr lang="en-US" b="0" dirty="0"/>
              <a:t>     -Weakness</a:t>
            </a:r>
          </a:p>
          <a:p>
            <a:pPr marL="0" lvl="8" indent="0" algn="l" rtl="0">
              <a:spcBef>
                <a:spcPts val="0"/>
              </a:spcBef>
              <a:spcAft>
                <a:spcPts val="0"/>
              </a:spcAft>
              <a:buFont typeface="Courier New" panose="02070309020205020404" pitchFamily="49" charset="0"/>
              <a:buNone/>
            </a:pPr>
            <a:r>
              <a:rPr lang="en-US" b="0" dirty="0"/>
              <a:t>     -Fever/chills</a:t>
            </a:r>
          </a:p>
          <a:p>
            <a:pPr marL="0" lvl="8" indent="0" algn="l" rtl="0">
              <a:spcBef>
                <a:spcPts val="0"/>
              </a:spcBef>
              <a:spcAft>
                <a:spcPts val="0"/>
              </a:spcAft>
              <a:buFont typeface="Courier New" panose="02070309020205020404" pitchFamily="49" charset="0"/>
              <a:buNone/>
            </a:pPr>
            <a:r>
              <a:rPr lang="en-US" b="0" dirty="0"/>
              <a:t>     -Headache</a:t>
            </a:r>
          </a:p>
          <a:p>
            <a:pPr marL="0" lvl="8" indent="0" algn="l" rtl="0">
              <a:spcBef>
                <a:spcPts val="0"/>
              </a:spcBef>
              <a:spcAft>
                <a:spcPts val="0"/>
              </a:spcAft>
              <a:buFont typeface="Courier New" panose="02070309020205020404" pitchFamily="49" charset="0"/>
              <a:buNone/>
            </a:pPr>
            <a:r>
              <a:rPr lang="en-US" b="0" dirty="0"/>
              <a:t>     -Dizziness</a:t>
            </a:r>
          </a:p>
          <a:p>
            <a:pPr marL="342900" lvl="0" indent="-342900" algn="l" rtl="0">
              <a:spcBef>
                <a:spcPts val="0"/>
              </a:spcBef>
              <a:spcAft>
                <a:spcPts val="0"/>
              </a:spcAft>
              <a:buFont typeface="Arial" panose="020B0604020202020204" pitchFamily="34" charset="0"/>
              <a:buChar char="•"/>
            </a:pPr>
            <a:r>
              <a:rPr lang="en-US" b="1" dirty="0"/>
              <a:t>GI-related side effects</a:t>
            </a:r>
            <a:r>
              <a:rPr lang="en-US" b="0" dirty="0"/>
              <a:t> are more common with buccal/sublingual administration of miso. (patients sometimes may call about these symptoms)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Next steps:</a:t>
            </a:r>
            <a:endParaRPr lang="en-US" dirty="0"/>
          </a:p>
          <a:p>
            <a:pPr marL="0" lvl="0" indent="0" algn="l" rtl="0">
              <a:spcBef>
                <a:spcPts val="0"/>
              </a:spcBef>
              <a:spcAft>
                <a:spcPts val="0"/>
              </a:spcAft>
              <a:buNone/>
            </a:pPr>
            <a:r>
              <a:rPr lang="en-US" dirty="0"/>
              <a:t>Give misoprostol pills (or a prescription for these from a local pharmacy) with instructions for their use at home. </a:t>
            </a:r>
          </a:p>
          <a:p>
            <a:pPr marL="0" lvl="0" indent="0" algn="l" rtl="0">
              <a:spcBef>
                <a:spcPts val="0"/>
              </a:spcBef>
              <a:spcAft>
                <a:spcPts val="0"/>
              </a:spcAft>
              <a:buNone/>
            </a:pPr>
            <a:r>
              <a:rPr lang="en-US" dirty="0"/>
              <a:t>Offer prescriptions for pain medication to take at home (usually ibuprofen up to 800 mg = 4, 200-mg pills; up to 2 220-mg naproxen pills, or up to 2 500-mg acetaminophen pills, or a mild narcotic) or advise taking whatever the patient normally takes for menstrual cramps. Advise patient to take it shortly before taking misoprostol in anticipation of some cramping. </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0" dirty="0"/>
              <a:t>*If the patient is not having any bleeding after using misoprostol, the patient should reach out.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fever, we can expect a fever/chills during first 24 hours after misoprostol. Risk of infection is VERY low, but we’d want to hear if the patient is having sustained fevers.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lvl="0" indent="0" algn="l" rtl="0">
              <a:spcBef>
                <a:spcPts val="0"/>
              </a:spcBef>
              <a:spcAft>
                <a:spcPts val="0"/>
              </a:spcAft>
              <a:buNone/>
            </a:pPr>
            <a:r>
              <a:rPr lang="en-US" dirty="0"/>
              <a:t>For those around 10-11 weeks gestation, consider discussing identifiable products of conception as part of anticipatory guidance.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Heavy Bleeding Guidance: 2x2 rule.</a:t>
            </a:r>
          </a:p>
          <a:p>
            <a:pPr marL="457200" lvl="0" indent="-317500" algn="l" rtl="0">
              <a:spcBef>
                <a:spcPts val="0"/>
              </a:spcBef>
              <a:spcAft>
                <a:spcPts val="0"/>
              </a:spcAft>
              <a:buSzPts val="1400"/>
              <a:buChar char="●"/>
            </a:pPr>
            <a:r>
              <a:rPr lang="en-US" dirty="0"/>
              <a:t>Call if bleeding soaks through more than two maxi pads/hour for 2 consecutive hours.</a:t>
            </a:r>
          </a:p>
          <a:p>
            <a:pPr marL="457200" lvl="0" indent="-317500" algn="l" rtl="0">
              <a:spcBef>
                <a:spcPts val="0"/>
              </a:spcBef>
              <a:spcAft>
                <a:spcPts val="0"/>
              </a:spcAft>
              <a:buSzPts val="1400"/>
              <a:buChar char="●"/>
            </a:pPr>
            <a:r>
              <a:rPr lang="en-US" b="0" dirty="0"/>
              <a:t>We’ll go through more examples later about how to triage this situation.</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314172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Slide from Society of Family Planning</a:t>
            </a:r>
          </a:p>
          <a:p>
            <a:endParaRPr lang="en-US" dirty="0"/>
          </a:p>
          <a:p>
            <a:r>
              <a:rPr lang="en-US" dirty="0"/>
              <a:t>https://</a:t>
            </a:r>
            <a:r>
              <a:rPr lang="en-US" dirty="0" err="1"/>
              <a:t>societyfp.org</a:t>
            </a:r>
            <a:r>
              <a:rPr lang="en-US"/>
              <a:t>/clinical-guidance/</a:t>
            </a:r>
            <a:endParaRPr lang="en-US" dirty="0"/>
          </a:p>
        </p:txBody>
      </p:sp>
    </p:spTree>
    <p:extLst>
      <p:ext uri="{BB962C8B-B14F-4D97-AF65-F5344CB8AC3E}">
        <p14:creationId xmlns:p14="http://schemas.microsoft.com/office/powerpoint/2010/main" val="3743971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endParaRPr lang="en-US" dirty="0"/>
          </a:p>
          <a:p>
            <a:endParaRPr lang="en-US" dirty="0"/>
          </a:p>
          <a:p>
            <a:endParaRPr lang="en-US" dirty="0"/>
          </a:p>
          <a:p>
            <a:pPr marL="0" lvl="0" indent="0" algn="l" rtl="0">
              <a:spcBef>
                <a:spcPts val="0"/>
              </a:spcBef>
              <a:spcAft>
                <a:spcPts val="0"/>
              </a:spcAft>
              <a:buNone/>
            </a:pPr>
            <a:r>
              <a:rPr lang="en-US" sz="2400" b="1" i="0" dirty="0">
                <a:solidFill>
                  <a:schemeClr val="dk1"/>
                </a:solidFill>
                <a:latin typeface="+mn-lt"/>
                <a:ea typeface="+mn-ea"/>
                <a:cs typeface="+mn-cs"/>
                <a:sym typeface="Calibri"/>
              </a:rPr>
              <a:t>Sources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2400" b="0" i="1"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 2018 Dec;98(6):535-540. doi: 10.1016/j.contraception.2018.08.005.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2400" b="0" i="1"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MMWR Recomm Rep</a:t>
            </a: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 2016;65(4):1.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2400" b="0" i="1"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Contraception. </a:t>
            </a: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2004;70(1):11.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Matulich M, Cansino C, Culwell KR, Creinin MD. </a:t>
            </a:r>
            <a:r>
              <a:rPr lang="en-US" sz="2400" b="0" i="1"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2400" b="0" i="1"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 2016;128(4):739.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2400" b="0" i="1"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 2016 Feb;127(2):306-12.</a:t>
            </a:r>
            <a:endParaRPr lang="en-US" sz="2400" b="0" i="0" dirty="0">
              <a:solidFill>
                <a:schemeClr val="dk1"/>
              </a:solidFill>
              <a:latin typeface="+mn-lt"/>
              <a:ea typeface="+mn-ea"/>
              <a:cs typeface="+mn-cs"/>
              <a:sym typeface="Calibri"/>
            </a:endParaRPr>
          </a:p>
          <a:p>
            <a:pPr marL="0" lvl="0" indent="0" algn="l" rtl="0">
              <a:spcBef>
                <a:spcPts val="0"/>
              </a:spcBef>
              <a:spcAft>
                <a:spcPts val="0"/>
              </a:spcAft>
              <a:buClr>
                <a:schemeClr val="dk1"/>
              </a:buClr>
              <a:buFont typeface="Arial"/>
              <a:buNone/>
            </a:pPr>
            <a:r>
              <a:rPr lang="en-US" dirty="0"/>
              <a:t>https://</a:t>
            </a:r>
            <a:r>
              <a:rPr lang="en-US" dirty="0" err="1"/>
              <a:t>www.reproductiveaccess.org</a:t>
            </a:r>
            <a:r>
              <a:rPr lang="en-US" dirty="0"/>
              <a:t>/resource/contraceptive-pearls-post-abortion-contraception/</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12144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04800" algn="l" rtl="0">
              <a:spcBef>
                <a:spcPts val="0"/>
              </a:spcBef>
              <a:spcAft>
                <a:spcPts val="0"/>
              </a:spcAft>
              <a:buSzPts val="1200"/>
              <a:buChar char="●"/>
            </a:pPr>
            <a:r>
              <a:rPr lang="en-US" dirty="0"/>
              <a:t>You end the visit by giving Yolanda information on how to reach the on-call provider who is available to answer questions if needed (My Chart Message, phone number)</a:t>
            </a:r>
          </a:p>
          <a:p>
            <a:pPr marL="457200" lvl="0" indent="-304800" algn="l" rtl="0">
              <a:spcBef>
                <a:spcPts val="0"/>
              </a:spcBef>
              <a:spcAft>
                <a:spcPts val="0"/>
              </a:spcAft>
              <a:buSzPts val="1200"/>
              <a:buChar char="●"/>
            </a:pPr>
            <a:r>
              <a:rPr lang="en-US" dirty="0"/>
              <a:t>Routine follow-up is not required or necessary in most cases, it mainly serves to confirm whether the abortion is complete and to talk through any side effects or concerns. </a:t>
            </a:r>
          </a:p>
          <a:p>
            <a:pPr marL="457200" lvl="0" indent="-304800" algn="l" rtl="0">
              <a:spcBef>
                <a:spcPts val="0"/>
              </a:spcBef>
              <a:spcAft>
                <a:spcPts val="0"/>
              </a:spcAft>
              <a:buSzPts val="1200"/>
              <a:buChar char="●"/>
            </a:pPr>
            <a:r>
              <a:rPr lang="en-US" dirty="0"/>
              <a:t>You can offer to schedule Yolanda an in-person or telehealth visit to follow-up in 7-14 days to ensure the abortion is complete. You can also follow-up by phone instead of a formal visit. </a:t>
            </a:r>
          </a:p>
          <a:p>
            <a:pPr marL="457200" lvl="0" indent="-317500" algn="l" rtl="0">
              <a:spcBef>
                <a:spcPts val="0"/>
              </a:spcBef>
              <a:spcAft>
                <a:spcPts val="0"/>
              </a:spcAft>
              <a:buSzPts val="1400"/>
              <a:buChar char="●"/>
            </a:pPr>
            <a:r>
              <a:rPr lang="en-US" dirty="0"/>
              <a:t>You encourage Yolanda to do her own follow-up too, with another home pregnancy test in 4 weeks: at home pregnancy tests are highly sensitive and may still show as pregnant if done before 4 weeks.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If you follow-up with the patient over phone, video, or in-person, use these 4 cardinal questions to assess complete abortion:</a:t>
            </a:r>
          </a:p>
          <a:p>
            <a:pPr marL="0" lvl="0" indent="0" algn="l" rtl="0">
              <a:lnSpc>
                <a:spcPct val="100000"/>
              </a:lnSpc>
              <a:spcBef>
                <a:spcPts val="0"/>
              </a:spcBef>
              <a:spcAft>
                <a:spcPts val="0"/>
              </a:spcAft>
              <a:buNone/>
            </a:pPr>
            <a:endParaRPr lang="en-US" dirty="0"/>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take the pills?</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bleeding?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cramping?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Do you still feel pregnant?</a:t>
            </a:r>
          </a:p>
          <a:p>
            <a:pPr marL="228600" lvl="0" indent="-15240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Some pregnant people have pregnancy symptoms (breast tenderness, nausea). So it’s important to document those in your initial visit, and follow up on those symptoms to assess if the MAB is complete and the person isn’t pregnant anymore. </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If the person comes in for a follow up visit AND if a beta </a:t>
            </a:r>
            <a:r>
              <a:rPr lang="en-US" dirty="0" err="1"/>
              <a:t>hCG</a:t>
            </a:r>
            <a:r>
              <a:rPr lang="en-US" dirty="0"/>
              <a:t> was taken in the initial visit, you can follow up on that and draw a sequential beta and evaluate the trend (decline). You can offer a sonogram to visualize if the pregnancy has been evacuated from the uterus. This is only needed in some cases: </a:t>
            </a:r>
          </a:p>
          <a:p>
            <a:pPr marL="171450" lvl="0" indent="-171450" algn="l" rtl="0">
              <a:lnSpc>
                <a:spcPct val="100000"/>
              </a:lnSpc>
              <a:spcBef>
                <a:spcPts val="0"/>
              </a:spcBef>
              <a:spcAft>
                <a:spcPts val="0"/>
              </a:spcAft>
              <a:buClr>
                <a:schemeClr val="dk1"/>
              </a:buClr>
              <a:buSzPts val="1200"/>
              <a:buFont typeface="Arial"/>
              <a:buChar char="•"/>
            </a:pPr>
            <a:r>
              <a:rPr lang="en-US" dirty="0"/>
              <a:t>If history not consistent with successful medication abortion (no bleeding or cramping)</a:t>
            </a:r>
          </a:p>
          <a:p>
            <a:pPr marL="171450" lvl="0" indent="-171450" algn="l" rtl="0">
              <a:lnSpc>
                <a:spcPct val="100000"/>
              </a:lnSpc>
              <a:spcBef>
                <a:spcPts val="0"/>
              </a:spcBef>
              <a:spcAft>
                <a:spcPts val="0"/>
              </a:spcAft>
              <a:buClr>
                <a:schemeClr val="dk1"/>
              </a:buClr>
              <a:buSzPts val="1200"/>
              <a:buFont typeface="Arial"/>
              <a:buChar char="•"/>
            </a:pPr>
            <a:r>
              <a:rPr lang="en-US" dirty="0"/>
              <a:t>Patient reports still feeling pregnant</a:t>
            </a:r>
          </a:p>
          <a:p>
            <a:pPr marL="171450" lvl="0" indent="-171450" algn="l" rtl="0">
              <a:lnSpc>
                <a:spcPct val="100000"/>
              </a:lnSpc>
              <a:spcBef>
                <a:spcPts val="0"/>
              </a:spcBef>
              <a:spcAft>
                <a:spcPts val="0"/>
              </a:spcAft>
              <a:buClr>
                <a:schemeClr val="dk1"/>
              </a:buClr>
              <a:buSzPts val="1200"/>
              <a:buFont typeface="Arial"/>
              <a:buChar char="•"/>
            </a:pPr>
            <a:r>
              <a:rPr lang="en-US" dirty="0"/>
              <a:t>Serum HCG has not declined by 60% in 2-3 days or by 90% in 1 week</a:t>
            </a:r>
          </a:p>
          <a:p>
            <a:pPr marL="171450" lvl="0" indent="-171450" algn="l" rtl="0">
              <a:lnSpc>
                <a:spcPct val="100000"/>
              </a:lnSpc>
              <a:spcBef>
                <a:spcPts val="0"/>
              </a:spcBef>
              <a:spcAft>
                <a:spcPts val="0"/>
              </a:spcAft>
              <a:buClr>
                <a:schemeClr val="dk1"/>
              </a:buClr>
              <a:buSzPts val="1200"/>
              <a:buFont typeface="Arial"/>
              <a:buChar char="•"/>
            </a:pPr>
            <a:r>
              <a:rPr lang="en-US" dirty="0"/>
              <a:t>No initial HCG was drawn and urine HCG is still positive more than 3 weeks later</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It can also be helpful to process the experience. It can be normal for patients to be dealing with different emotions or not having any emotions about it at all. It’s good to leave space for that kind of conversation if the patient wants. You may want to make connections to post-abortion counseling services like Exhale (</a:t>
            </a:r>
            <a:r>
              <a:rPr lang="en-US" u="sng" dirty="0">
                <a:solidFill>
                  <a:schemeClr val="hlink"/>
                </a:solidFill>
                <a:hlinkClick r:id="rId3"/>
              </a:rPr>
              <a:t>https://exhaleprovoice.org/</a:t>
            </a:r>
            <a:r>
              <a:rPr lang="en-US" dirty="0"/>
              <a:t>) or counseling/support services in your own clinic, if the patient would like this.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Review contraceptive choice if interested.</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193586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follow-up, patients may call with symptoms that worry them. For the vast majority, the only necessary interventions are listening and reassuring.</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There wasn’t much blood.</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Was there some bleeding? Any cramping? Did you take the misoprostol?</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folks in the 9-11 week protocol, ask: did you take 2 doses of misoprostol?</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bleeding and cramping a lot.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Reassure: bleeding and cramping are normal, unless the 2x2 rule applies – if you are soaking through 2 pads an hour or more for 2 consecutive hours.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Am I still pregnant?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do you still feel pregnant? Have your pregnancy symptoms disappeared?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still bleeding after 2 weeks.</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about 2x2 rule? If the bleeding is very heavy, ask for the patient to come in.</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Offer a follow up appointment if they are concerned.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Note to facilitator: </a:t>
            </a:r>
            <a:r>
              <a:rPr lang="en-US" dirty="0"/>
              <a:t>Feel free to share other commonly asked questions you may have received from patients. You can also c</a:t>
            </a:r>
            <a:r>
              <a:rPr lang="en-US" b="0" dirty="0"/>
              <a:t>heck out more FAQs people ask about MAB if you want to foster more discussion on this topic: https://</a:t>
            </a:r>
            <a:r>
              <a:rPr lang="en-US" b="0" dirty="0" err="1"/>
              <a:t>www.reproductiveaccess.org</a:t>
            </a:r>
            <a:r>
              <a:rPr lang="en-US" b="0" dirty="0"/>
              <a:t>/resource/medication-abortion-</a:t>
            </a:r>
            <a:r>
              <a:rPr lang="en-US" b="0" dirty="0" err="1"/>
              <a:t>faqs</a:t>
            </a:r>
            <a:r>
              <a:rPr lang="en-US" b="0" dirty="0"/>
              <a:t>/</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endParaRPr lang="en-US" dirty="0"/>
          </a:p>
        </p:txBody>
      </p:sp>
    </p:spTree>
    <p:extLst>
      <p:ext uri="{BB962C8B-B14F-4D97-AF65-F5344CB8AC3E}">
        <p14:creationId xmlns:p14="http://schemas.microsoft.com/office/powerpoint/2010/main" val="2464397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b="0" dirty="0"/>
              <a:t>As of October 2024, 20 states ban the use of telehealth medication abortion and 4 states require a hybrid model. If the audience works primarily in states where telehealth medication abortion is banned, feel free to skip this case study. </a:t>
            </a:r>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situation where someone comes to you for a telehealth medication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Telehealth care for medication abortion: </a:t>
            </a:r>
            <a:r>
              <a:rPr lang="en-US" b="0" dirty="0"/>
              <a:t>overall, the clinician should counsel the patient by phone or video about pregnancy options. Those who choose medication abortion can be counseled about the process. Patient information sheets can be emailed, faxed, texted through patient portals. And, the medications can be mailed directly to the patient.</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 </a:t>
            </a:r>
            <a:endParaRPr lang="en-US" dirty="0"/>
          </a:p>
          <a:p>
            <a:pPr marL="0" lvl="0" indent="0" algn="l" rtl="0">
              <a:spcBef>
                <a:spcPts val="0"/>
              </a:spcBef>
              <a:spcAft>
                <a:spcPts val="0"/>
              </a:spcAft>
              <a:buNone/>
            </a:pPr>
            <a:r>
              <a:rPr lang="en-US" dirty="0"/>
              <a:t>Image source: </a:t>
            </a:r>
            <a:r>
              <a:rPr lang="en-US" u="sng" dirty="0">
                <a:solidFill>
                  <a:schemeClr val="hlink"/>
                </a:solidFill>
                <a:hlinkClick r:id="rId3"/>
              </a:rPr>
              <a:t>https://genderphotos.vice.com/</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t>https://</a:t>
            </a:r>
            <a:r>
              <a:rPr lang="en-US" b="0" dirty="0" err="1"/>
              <a:t>www.rhites.org</a:t>
            </a:r>
            <a:r>
              <a:rPr lang="en-US" b="0" dirty="0"/>
              <a:t>/</a:t>
            </a:r>
            <a:r>
              <a:rPr lang="en-US" b="0" dirty="0" err="1"/>
              <a:t>tmab</a:t>
            </a:r>
            <a:r>
              <a:rPr lang="en-US" b="0" dirty="0"/>
              <a:t>-map</a:t>
            </a:r>
            <a:endParaRPr lang="en-US" dirty="0"/>
          </a:p>
          <a:p>
            <a:pPr marL="0" lvl="0" indent="0" algn="l" rtl="0">
              <a:spcBef>
                <a:spcPts val="0"/>
              </a:spcBef>
              <a:spcAft>
                <a:spcPts val="0"/>
              </a:spcAft>
              <a:buClr>
                <a:schemeClr val="dk1"/>
              </a:buClr>
              <a:buFont typeface="Arial"/>
              <a:buNone/>
            </a:pPr>
            <a:r>
              <a:rPr lang="en-US" dirty="0"/>
              <a:t>https://</a:t>
            </a:r>
            <a:r>
              <a:rPr lang="en-US" dirty="0" err="1"/>
              <a:t>www.kff.org</a:t>
            </a:r>
            <a:r>
              <a:rPr lang="en-US" dirty="0"/>
              <a:t>/</a:t>
            </a:r>
            <a:r>
              <a:rPr lang="en-US" dirty="0" err="1"/>
              <a:t>womens</a:t>
            </a:r>
            <a:r>
              <a:rPr lang="en-US" dirty="0"/>
              <a:t>-health-policy/slide/state-restrictions-on-telehealth-abortion/</a:t>
            </a:r>
          </a:p>
        </p:txBody>
      </p:sp>
    </p:spTree>
    <p:extLst>
      <p:ext uri="{BB962C8B-B14F-4D97-AF65-F5344CB8AC3E}">
        <p14:creationId xmlns:p14="http://schemas.microsoft.com/office/powerpoint/2010/main" val="3811490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Before we begin, if you haven’t already please complete this pre-test on your phone in order to get CE contact hours for this workshop. You can access the pre-test at…</a:t>
            </a:r>
            <a:endParaRPr lang="en-US" sz="2800" dirty="0"/>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/r/MAB101Pre</a:t>
            </a:r>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4"/>
              </a:solidFill>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Note: if this workshop is not being facilitated through RHAP, there is no CE credit or contact hours available</a:t>
            </a:r>
            <a:endParaRPr lang="en-US" dirty="0"/>
          </a:p>
        </p:txBody>
      </p:sp>
    </p:spTree>
    <p:extLst>
      <p:ext uri="{BB962C8B-B14F-4D97-AF65-F5344CB8AC3E}">
        <p14:creationId xmlns:p14="http://schemas.microsoft.com/office/powerpoint/2010/main" val="132346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Initial assessment – discussion of MAB for Ty</a:t>
            </a:r>
            <a:endParaRPr lang="en-US" dirty="0"/>
          </a:p>
          <a:p>
            <a:pPr marL="171450" lvl="0" indent="-171450" algn="l" rtl="0">
              <a:spcBef>
                <a:spcPts val="0"/>
              </a:spcBef>
              <a:spcAft>
                <a:spcPts val="0"/>
              </a:spcAft>
              <a:buClr>
                <a:schemeClr val="dk1"/>
              </a:buClr>
              <a:buSzPts val="1200"/>
              <a:buFont typeface="Arial"/>
              <a:buChar char="•"/>
            </a:pPr>
            <a:r>
              <a:rPr lang="en-US" b="0" dirty="0"/>
              <a:t>Abortion options counseling </a:t>
            </a:r>
            <a:endParaRPr lang="en-US" dirty="0"/>
          </a:p>
          <a:p>
            <a:pPr marL="171450" lvl="0" indent="-171450" algn="l" rtl="0">
              <a:spcBef>
                <a:spcPts val="0"/>
              </a:spcBef>
              <a:spcAft>
                <a:spcPts val="0"/>
              </a:spcAft>
              <a:buClr>
                <a:schemeClr val="dk1"/>
              </a:buClr>
              <a:buSzPts val="1200"/>
              <a:buFont typeface="Arial"/>
              <a:buChar char="•"/>
            </a:pPr>
            <a:r>
              <a:rPr lang="en-US" b="0" dirty="0"/>
              <a:t>Review of expected effects of medication abortion (ask the audience what those effects are):</a:t>
            </a:r>
            <a:endParaRPr lang="en-US" dirty="0"/>
          </a:p>
          <a:p>
            <a:pPr marL="628650" lvl="1" indent="-171450" algn="l" rtl="0">
              <a:spcBef>
                <a:spcPts val="0"/>
              </a:spcBef>
              <a:spcAft>
                <a:spcPts val="0"/>
              </a:spcAft>
              <a:buClr>
                <a:schemeClr val="dk1"/>
              </a:buClr>
              <a:buSzPts val="1200"/>
              <a:buFont typeface="Arial"/>
              <a:buChar char="•"/>
            </a:pPr>
            <a:r>
              <a:rPr lang="en-US" b="0" dirty="0"/>
              <a:t>Bleeding and cramping, heavier than with menses, are expected.</a:t>
            </a:r>
            <a:endParaRPr lang="en-US" dirty="0"/>
          </a:p>
          <a:p>
            <a:pPr marL="628650" lvl="1" indent="-171450" algn="l" rtl="0">
              <a:spcBef>
                <a:spcPts val="0"/>
              </a:spcBef>
              <a:spcAft>
                <a:spcPts val="0"/>
              </a:spcAft>
              <a:buClr>
                <a:schemeClr val="dk1"/>
              </a:buClr>
              <a:buSzPts val="1200"/>
              <a:buFont typeface="Arial"/>
              <a:buChar char="•"/>
            </a:pPr>
            <a:r>
              <a:rPr lang="en-US" b="0" dirty="0"/>
              <a:t>Diarrhea and gastrointestinal effects are common </a:t>
            </a:r>
            <a:endParaRPr lang="en-US" dirty="0"/>
          </a:p>
          <a:p>
            <a:pPr marL="628650" lvl="1" indent="-171450" algn="l" rtl="0">
              <a:spcBef>
                <a:spcPts val="0"/>
              </a:spcBef>
              <a:spcAft>
                <a:spcPts val="0"/>
              </a:spcAft>
              <a:buClr>
                <a:schemeClr val="dk1"/>
              </a:buClr>
              <a:buSzPts val="1200"/>
              <a:buFont typeface="Arial"/>
              <a:buChar char="•"/>
            </a:pPr>
            <a:r>
              <a:rPr lang="en-US" b="0" dirty="0"/>
              <a:t>Small risk of prolonged bleeding requiring aspiration/MVA</a:t>
            </a:r>
          </a:p>
          <a:p>
            <a:pPr marL="171450" lvl="0" indent="-171450" algn="l" rtl="0">
              <a:spcBef>
                <a:spcPts val="0"/>
              </a:spcBef>
              <a:spcAft>
                <a:spcPts val="0"/>
              </a:spcAft>
              <a:buClr>
                <a:schemeClr val="dk1"/>
              </a:buClr>
              <a:buSzPts val="1200"/>
              <a:buFont typeface="Arial"/>
              <a:buChar char="•"/>
            </a:pPr>
            <a:r>
              <a:rPr lang="en-US" dirty="0"/>
              <a:t>Explain protocol: explain process and steps to patient </a:t>
            </a:r>
          </a:p>
          <a:p>
            <a:pPr marL="171450" lvl="0" indent="-171450" algn="l" rtl="0">
              <a:spcBef>
                <a:spcPts val="0"/>
              </a:spcBef>
              <a:spcAft>
                <a:spcPts val="0"/>
              </a:spcAft>
              <a:buClr>
                <a:schemeClr val="dk1"/>
              </a:buClr>
              <a:buSzPts val="1200"/>
              <a:buFont typeface="Arial"/>
              <a:buChar char="•"/>
            </a:pPr>
            <a:r>
              <a:rPr lang="en-US" dirty="0"/>
              <a:t>Explain situations where the patient should call you (more than 2 soaked pads per hour for two hours in a row)</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Note: there may be state requirements to comply with like mandatory waiting periods, parental notification, etc. Consult with Center for Reproductive Rights for more information (</a:t>
            </a:r>
            <a:r>
              <a:rPr lang="en-US" dirty="0" err="1"/>
              <a:t>reproductiverights.org</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Take Medical History</a:t>
            </a:r>
            <a:endParaRPr lang="en-US" dirty="0"/>
          </a:p>
          <a:p>
            <a:pPr marL="171450" lvl="0" indent="-171450" algn="l" rtl="0">
              <a:spcBef>
                <a:spcPts val="0"/>
              </a:spcBef>
              <a:spcAft>
                <a:spcPts val="0"/>
              </a:spcAft>
              <a:buClr>
                <a:schemeClr val="dk1"/>
              </a:buClr>
              <a:buSzPts val="1200"/>
              <a:buFont typeface="Arial"/>
              <a:buChar char="•"/>
            </a:pPr>
            <a:r>
              <a:rPr lang="en-US" b="0" dirty="0"/>
              <a:t>Confirm Ty did home urine pregnancy test</a:t>
            </a:r>
            <a:endParaRPr lang="en-US" dirty="0"/>
          </a:p>
          <a:p>
            <a:pPr marL="171450" lvl="0" indent="-171450" algn="l" rtl="0">
              <a:spcBef>
                <a:spcPts val="0"/>
              </a:spcBef>
              <a:spcAft>
                <a:spcPts val="0"/>
              </a:spcAft>
              <a:buClr>
                <a:schemeClr val="dk1"/>
              </a:buClr>
              <a:buSzPts val="1200"/>
              <a:buFont typeface="Arial"/>
              <a:buChar char="•"/>
            </a:pPr>
            <a:r>
              <a:rPr lang="en-US" b="0" dirty="0"/>
              <a:t>Rule out contraindications (ask audience what they are)</a:t>
            </a:r>
            <a:endParaRPr lang="en-US" dirty="0"/>
          </a:p>
          <a:p>
            <a:pPr marL="171450" lvl="0" indent="-171450" algn="l" rtl="0">
              <a:spcBef>
                <a:spcPts val="0"/>
              </a:spcBef>
              <a:spcAft>
                <a:spcPts val="0"/>
              </a:spcAft>
              <a:buClr>
                <a:schemeClr val="dk1"/>
              </a:buClr>
              <a:buSzPts val="1200"/>
              <a:buFont typeface="Arial"/>
              <a:buChar char="•"/>
            </a:pPr>
            <a:r>
              <a:rPr lang="en-US" b="0" dirty="0"/>
              <a:t>Ensure Ty has access to a phone</a:t>
            </a:r>
            <a:endParaRPr lang="en-US" dirty="0"/>
          </a:p>
          <a:p>
            <a:pPr marL="171450" lvl="0" indent="-171450" algn="l" rtl="0">
              <a:spcBef>
                <a:spcPts val="0"/>
              </a:spcBef>
              <a:spcAft>
                <a:spcPts val="0"/>
              </a:spcAft>
              <a:buClr>
                <a:schemeClr val="dk1"/>
              </a:buClr>
              <a:buSzPts val="1200"/>
              <a:buFont typeface="Arial"/>
              <a:buChar char="•"/>
            </a:pPr>
            <a:r>
              <a:rPr lang="en-US" b="0" dirty="0"/>
              <a:t>Obtain gestational dating (LMP): follow ultrasound as needed protocol </a:t>
            </a:r>
            <a:endParaRPr lang="en-US" dirty="0"/>
          </a:p>
          <a:p>
            <a:pPr marL="171450" lvl="0" indent="-171450" algn="l" rtl="0">
              <a:spcBef>
                <a:spcPts val="0"/>
              </a:spcBef>
              <a:spcAft>
                <a:spcPts val="0"/>
              </a:spcAft>
              <a:buClr>
                <a:schemeClr val="dk1"/>
              </a:buClr>
              <a:buSzPts val="1200"/>
              <a:buFont typeface="Arial"/>
              <a:buChar char="•"/>
            </a:pPr>
            <a:r>
              <a:rPr lang="en-US" dirty="0"/>
              <a:t>Reminder, it’s reasonable to forego Rh testing for MAB up to 77 days LMP. WHO &amp; NAF recommend 12 weeks.</a:t>
            </a:r>
            <a:r>
              <a:rPr lang="en-US"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0"/>
                  </a:ext>
                </a:extLst>
              </a:rPr>
              <a:t> If Ty is RH negative or unknown, discuss the risks of not administering Rh immunoglobulin and risk of Rh isoimmunization/poor fetal outcomes and the probability of both.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1"/>
                  </a:ext>
                </a:extLst>
              </a:rPr>
              <a:t>Support your patient to come to an informed conclusion of what works best for them. </a:t>
            </a:r>
            <a:r>
              <a:rPr lang="en-US"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2"/>
                  </a:ext>
                </a:extLst>
              </a:rPr>
              <a:t>Rh positive = no labs. </a:t>
            </a:r>
            <a:endParaRPr lang="en-US" b="0" dirty="0"/>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Agreements and Dispensing</a:t>
            </a:r>
            <a:endParaRPr lang="en-US" dirty="0"/>
          </a:p>
          <a:p>
            <a:pPr marL="171450" lvl="0" indent="-171450" algn="l" rtl="0">
              <a:spcBef>
                <a:spcPts val="0"/>
              </a:spcBef>
              <a:spcAft>
                <a:spcPts val="0"/>
              </a:spcAft>
              <a:buClr>
                <a:schemeClr val="dk1"/>
              </a:buClr>
              <a:buSzPts val="1200"/>
              <a:buFont typeface="Arial"/>
              <a:buChar char="•"/>
            </a:pPr>
            <a:r>
              <a:rPr lang="en-US" b="0" dirty="0"/>
              <a:t>Review patient agreement and consent form – this can be done verbally or you can send the forms via patient portal through DocuSign or other platforms depending on your institution</a:t>
            </a:r>
            <a:endParaRPr lang="en-US" dirty="0"/>
          </a:p>
          <a:p>
            <a:pPr marL="171450" lvl="0" indent="-171450" algn="l" rtl="0">
              <a:spcBef>
                <a:spcPts val="0"/>
              </a:spcBef>
              <a:spcAft>
                <a:spcPts val="0"/>
              </a:spcAft>
              <a:buClr>
                <a:schemeClr val="dk1"/>
              </a:buClr>
              <a:buSzPts val="1200"/>
              <a:buFont typeface="Arial"/>
              <a:buChar char="•"/>
            </a:pPr>
            <a:r>
              <a:rPr lang="en-US" b="0" dirty="0"/>
              <a:t>Verbal consent may be acceptable in certain states</a:t>
            </a:r>
            <a:endParaRPr lang="en-US" dirty="0"/>
          </a:p>
          <a:p>
            <a:pPr marL="171450" lvl="0" indent="-171450" algn="l" rtl="0">
              <a:spcBef>
                <a:spcPts val="0"/>
              </a:spcBef>
              <a:spcAft>
                <a:spcPts val="0"/>
              </a:spcAft>
              <a:buClr>
                <a:schemeClr val="dk1"/>
              </a:buClr>
              <a:buSzPts val="1200"/>
              <a:buFont typeface="Arial"/>
              <a:buChar char="•"/>
            </a:pPr>
            <a:r>
              <a:rPr lang="en-US" dirty="0"/>
              <a:t>Talk about options for getting the pills: mailing, pharmacy, or in-office pick-up</a:t>
            </a:r>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Follow-Up</a:t>
            </a:r>
            <a:endParaRPr lang="en-US" b="0" dirty="0"/>
          </a:p>
          <a:p>
            <a:pPr marL="171450" lvl="0" indent="-171450" algn="l" rtl="0">
              <a:spcBef>
                <a:spcPts val="0"/>
              </a:spcBef>
              <a:spcAft>
                <a:spcPts val="0"/>
              </a:spcAft>
              <a:buClr>
                <a:schemeClr val="dk1"/>
              </a:buClr>
              <a:buSzPts val="1200"/>
              <a:buFont typeface="Arial"/>
              <a:buChar char="•"/>
            </a:pPr>
            <a:r>
              <a:rPr lang="en-US" b="0" dirty="0"/>
              <a:t>Make sure Ty knows how to reach you or another clinician on call</a:t>
            </a:r>
            <a:endParaRPr lang="en-US" dirty="0"/>
          </a:p>
          <a:p>
            <a:pPr marL="171450" lvl="0" indent="-171450" algn="l" rtl="0">
              <a:spcBef>
                <a:spcPts val="0"/>
              </a:spcBef>
              <a:spcAft>
                <a:spcPts val="0"/>
              </a:spcAft>
              <a:buClr>
                <a:schemeClr val="dk1"/>
              </a:buClr>
              <a:buSzPts val="1200"/>
              <a:buFont typeface="Arial"/>
              <a:buChar char="•"/>
            </a:pPr>
            <a:r>
              <a:rPr lang="en-US" b="0" dirty="0"/>
              <a:t>Review plans for contraception if Ty is interested</a:t>
            </a:r>
            <a:endParaRPr lang="en-US" dirty="0"/>
          </a:p>
          <a:p>
            <a:pPr marL="171450" lvl="0" indent="-171450" algn="l" rtl="0">
              <a:spcBef>
                <a:spcPts val="0"/>
              </a:spcBef>
              <a:spcAft>
                <a:spcPts val="0"/>
              </a:spcAft>
              <a:buClr>
                <a:schemeClr val="dk1"/>
              </a:buClr>
              <a:buSzPts val="1200"/>
              <a:buFont typeface="Arial"/>
              <a:buChar char="•"/>
            </a:pPr>
            <a:r>
              <a:rPr lang="en-US" b="0" dirty="0"/>
              <a:t>Offer follow up visit or phone call in 7-14 days</a:t>
            </a:r>
            <a:r>
              <a:rPr lang="en-US" dirty="0"/>
              <a:t> → </a:t>
            </a:r>
            <a:r>
              <a:rPr lang="en-US" b="0" dirty="0"/>
              <a:t>Follow-up not required, it’s just recommended. </a:t>
            </a:r>
            <a:endParaRPr lang="en-US" dirty="0"/>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familymedicine.uw.edu</a:t>
            </a:r>
            <a:r>
              <a:rPr lang="en-US" dirty="0"/>
              <a:t>/</a:t>
            </a:r>
            <a:r>
              <a:rPr lang="en-US" dirty="0" err="1"/>
              <a:t>accessdelivered</a:t>
            </a:r>
            <a:r>
              <a:rPr lang="en-US" dirty="0"/>
              <a:t>/</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-protocol/</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940308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b="1" dirty="0"/>
              <a:t>There are different options for mailing the pills</a:t>
            </a:r>
            <a:endParaRPr lang="en-US"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Your health center may have a courier service or way of mailing the pills that are already stocked at your institution. If mailing is an option, include both mifepristone and 4-8 200mcg pills of misoprostol. Include a urine pregnancy test for follow-up testing, take home instructions, contact info, a copy of the consent if possible, and pain medicine like ibuprofen.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Mail Order Pharmacy</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Mail order pharmacies such as </a:t>
            </a:r>
            <a:r>
              <a:rPr lang="en-US" b="0" dirty="0" err="1"/>
              <a:t>HoneyBee</a:t>
            </a:r>
            <a:r>
              <a:rPr lang="en-US" b="0" dirty="0"/>
              <a:t>, American Mail Order Pharmacy, and Manifest are certified to dispense mifepristone.</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Honeybee is located in nearly all states that allow mailing abortion pills and does not accept insurance, it is considered a “service” but they work with health centers to negotiate payment plans and structures, and have an “abortion fund”-like system to support payment for patients that can’t afford the MAB cost.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These services often allow you to customize patient packages with things other than the pills (i.e. pregnancy test, pain medication, heating pack, your instructions, consent form, </a:t>
            </a:r>
            <a:r>
              <a:rPr lang="en-US" b="0" dirty="0" err="1"/>
              <a:t>etc</a:t>
            </a:r>
            <a:r>
              <a:rPr lang="en-US" b="0" dirty="0"/>
              <a:t>)</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If interested in Honeybee or want to learn more, can contact </a:t>
            </a:r>
            <a:r>
              <a:rPr lang="en-US" b="0" dirty="0" err="1"/>
              <a:t>prescribers@honeybeehealth.com</a:t>
            </a:r>
            <a:r>
              <a:rPr lang="en-US" b="0" dirty="0"/>
              <a:t> (reference hearing about Honeybee through RHAP)</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Pharmacy Dispensing</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As of July 2024, CVS and Walgreens’ pharmacies in CA, CO, CT, DC, DE, HI, IL, MA, MD, ME, MI, MN, NH, NJ, NM, NV, NY, OR, PA, RI, VA, VT, and WA are certified to dispense mifepristone. The specific locations have not been made public.</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Some pharmacies have elected to be listed on </a:t>
            </a:r>
            <a:r>
              <a:rPr lang="en-US" b="0" dirty="0" err="1"/>
              <a:t>GenBioPro’s</a:t>
            </a:r>
            <a:r>
              <a:rPr lang="en-US" b="0" dirty="0"/>
              <a:t> Pharmacy </a:t>
            </a:r>
            <a:r>
              <a:rPr lang="en-US" b="0" dirty="0" err="1"/>
              <a:t>Directorory</a:t>
            </a:r>
            <a:r>
              <a:rPr lang="en-US" b="0" dirty="0"/>
              <a:t>. Certified prescribers may locate additional pharmacies by contacting </a:t>
            </a:r>
            <a:r>
              <a:rPr lang="en-US" b="0" dirty="0" err="1"/>
              <a:t>GenBioPro</a:t>
            </a:r>
            <a:r>
              <a:rPr lang="en-US" b="0" dirty="0"/>
              <a:t> at </a:t>
            </a:r>
            <a:r>
              <a:rPr lang="en-US" b="0" dirty="0" err="1"/>
              <a:t>info@genbiopro.com</a:t>
            </a:r>
            <a:r>
              <a:rPr lang="en-US" b="0" dirty="0"/>
              <a:t> or </a:t>
            </a:r>
            <a:r>
              <a:rPr lang="en-US" b="0" dirty="0" err="1"/>
              <a:t>Danco</a:t>
            </a:r>
            <a:r>
              <a:rPr lang="en-US" b="0" dirty="0"/>
              <a:t> at 1-877-4 Early Option (1-877-432-7596).</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Prescribers must provide the certified pharmacy their Prescriber Agreement Form by email or fax. You can do this prior to sending a prescription or the first time you send a prescription. You only need to do this once per pharmacy location. You can submit a Prescriber Agreement Form from either distributor, regardless of which medication the pharmacy dispenses.</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You must obtain the NDC and lot number of the package of mifepristone received by the patient.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The patient must pick up the prescription within 4 calendar days of the day the prescription was sent to the pharmacy. If this does not happen, the pharmacy will contact the prescriber. </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[Note to facilitator: if you are familiar with other pharmacies that provide and/or mail the abortion pills, please share your experiences and information with the audience]</a:t>
            </a:r>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familymedicine.uw.edu</a:t>
            </a:r>
            <a:r>
              <a:rPr lang="en-US" dirty="0"/>
              <a:t>/</a:t>
            </a:r>
            <a:r>
              <a:rPr lang="en-US" dirty="0" err="1"/>
              <a:t>accessdelivered</a:t>
            </a:r>
            <a:r>
              <a:rPr lang="en-US" dirty="0"/>
              <a:t>/</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-protocol/</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592116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Note to Facilitator: option to use this to review steps of telehealth medication abortion</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Sources: </a:t>
            </a: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https://</a:t>
            </a:r>
            <a:r>
              <a:rPr lang="en-US" sz="2400" dirty="0" err="1">
                <a:solidFill>
                  <a:schemeClr val="dk1"/>
                </a:solidFill>
              </a:rPr>
              <a:t>www.reproductiveaccess.org</a:t>
            </a:r>
            <a:r>
              <a:rPr lang="en-US" sz="2400" dirty="0">
                <a:solidFill>
                  <a:schemeClr val="dk1"/>
                </a:solidFill>
              </a:rPr>
              <a:t>/resource/telehealth-care-for-</a:t>
            </a:r>
            <a:r>
              <a:rPr lang="en-US" sz="2400" dirty="0" err="1">
                <a:solidFill>
                  <a:schemeClr val="dk1"/>
                </a:solidFill>
              </a:rPr>
              <a:t>mab</a:t>
            </a:r>
            <a:r>
              <a:rPr lang="en-US" sz="2400" dirty="0">
                <a:solidFill>
                  <a:schemeClr val="dk1"/>
                </a:solidFill>
              </a:rPr>
              <a:t>-workflow/</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endParaRPr lang="en-US" dirty="0"/>
          </a:p>
        </p:txBody>
      </p:sp>
    </p:spTree>
    <p:extLst>
      <p:ext uri="{BB962C8B-B14F-4D97-AF65-F5344CB8AC3E}">
        <p14:creationId xmlns:p14="http://schemas.microsoft.com/office/powerpoint/2010/main" val="666807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Additional considerations for telehealth &amp; gender non-binary patients</a:t>
            </a:r>
            <a:endParaRPr lang="en-US" dirty="0"/>
          </a:p>
          <a:p>
            <a:pPr marL="0" lvl="0" indent="0" algn="l" rtl="0">
              <a:spcBef>
                <a:spcPts val="0"/>
              </a:spcBef>
              <a:spcAft>
                <a:spcPts val="0"/>
              </a:spcAft>
              <a:buNone/>
            </a:pPr>
            <a:endParaRPr lang="en-US" b="1" dirty="0"/>
          </a:p>
          <a:p>
            <a:pPr marL="171450" lvl="0" indent="-171450" algn="l" rtl="0">
              <a:spcBef>
                <a:spcPts val="0"/>
              </a:spcBef>
              <a:spcAft>
                <a:spcPts val="0"/>
              </a:spcAft>
              <a:buClr>
                <a:schemeClr val="dk1"/>
              </a:buClr>
              <a:buSzPts val="1200"/>
              <a:buFont typeface="Arial"/>
              <a:buChar char="•"/>
            </a:pPr>
            <a:r>
              <a:rPr lang="en-US" dirty="0"/>
              <a:t>Make sure you are set up for a telehealth appointment: natural or warm lighting, use simple backgrounds or blur filter for privacy, ensure you are in a quiet and private space with a reliable internet connection</a:t>
            </a:r>
          </a:p>
          <a:p>
            <a:pPr marL="171450" lvl="0" indent="-171450" algn="l" rtl="0">
              <a:spcBef>
                <a:spcPts val="0"/>
              </a:spcBef>
              <a:spcAft>
                <a:spcPts val="0"/>
              </a:spcAft>
              <a:buClr>
                <a:schemeClr val="dk1"/>
              </a:buClr>
              <a:buSzPts val="1200"/>
              <a:buFont typeface="Arial"/>
              <a:buChar char="•"/>
            </a:pPr>
            <a:r>
              <a:rPr lang="en-US" dirty="0"/>
              <a:t>Check with Ty first about whether they can talk freely and safely. This is very important for young people who may not feel safe to talk about reproductive health care at home around family, or people who may experience abuse/violence</a:t>
            </a:r>
          </a:p>
          <a:p>
            <a:pPr marL="628650" lvl="1" indent="-171450" algn="l" rtl="0">
              <a:spcBef>
                <a:spcPts val="0"/>
              </a:spcBef>
              <a:spcAft>
                <a:spcPts val="0"/>
              </a:spcAft>
              <a:buClr>
                <a:schemeClr val="dk1"/>
              </a:buClr>
              <a:buSzPts val="1200"/>
              <a:buFont typeface="Arial"/>
              <a:buChar char="•"/>
            </a:pPr>
            <a:r>
              <a:rPr lang="en-US" b="1" dirty="0"/>
              <a:t>Ask audience: </a:t>
            </a:r>
            <a:r>
              <a:rPr lang="en-US" dirty="0"/>
              <a:t>What are some skills and strategies you can do to assess patient’s sense of privacy and confidentiality?</a:t>
            </a:r>
          </a:p>
          <a:p>
            <a:pPr marL="171450" lvl="0" indent="-171450" algn="l" rtl="0">
              <a:spcBef>
                <a:spcPts val="0"/>
              </a:spcBef>
              <a:spcAft>
                <a:spcPts val="0"/>
              </a:spcAft>
              <a:buClr>
                <a:srgbClr val="FF0000"/>
              </a:buClr>
              <a:buSzPts val="1200"/>
              <a:buFont typeface="Arial"/>
              <a:buChar char="•"/>
            </a:pPr>
            <a:r>
              <a:rPr lang="en-US" b="1" u="sng" dirty="0">
                <a:solidFill>
                  <a:srgbClr val="FF0000"/>
                </a:solidFill>
              </a:rPr>
              <a:t>Ask Ty: Is it safe for you to speak over the phone/video? Is it safe for you to have a medication abortion at home? </a:t>
            </a:r>
            <a:endParaRPr lang="en-US" dirty="0"/>
          </a:p>
          <a:p>
            <a:pPr marL="171450" lvl="0" indent="-171450" algn="l" rtl="0">
              <a:spcBef>
                <a:spcPts val="0"/>
              </a:spcBef>
              <a:spcAft>
                <a:spcPts val="0"/>
              </a:spcAft>
              <a:buClr>
                <a:schemeClr val="dk1"/>
              </a:buClr>
              <a:buSzPts val="1200"/>
              <a:buFont typeface="Arial"/>
              <a:buChar char="•"/>
            </a:pPr>
            <a:r>
              <a:rPr lang="en-US" dirty="0"/>
              <a:t>For trans and non-binary people, abortion care can be an added difficult experience. Many clinics that provide abortion care use women-centered and women-facing language that can be highly marginalizing to these communities. Many trans and non-binary people have had traumatic or harmful experiences with health care providers. Being pregnant can also exacerbate gender dysphoria for some. </a:t>
            </a:r>
          </a:p>
          <a:p>
            <a:pPr marL="628650" lvl="1" indent="-171450" algn="l" rtl="0">
              <a:spcBef>
                <a:spcPts val="0"/>
              </a:spcBef>
              <a:spcAft>
                <a:spcPts val="0"/>
              </a:spcAft>
              <a:buClr>
                <a:schemeClr val="dk1"/>
              </a:buClr>
              <a:buSzPts val="1200"/>
              <a:buFont typeface="Arial"/>
              <a:buChar char="•"/>
            </a:pPr>
            <a:r>
              <a:rPr lang="en-US" dirty="0"/>
              <a:t>Trauma informed care is for everyone. It centers communication and care provision that is truly patient-centered, focuses on the patient’s autonomy and decision-making, and creates opportunities for a sense of control and empowerment.</a:t>
            </a:r>
          </a:p>
          <a:p>
            <a:pPr marL="628650" lvl="1" indent="-171450" algn="l" rtl="0">
              <a:spcBef>
                <a:spcPts val="0"/>
              </a:spcBef>
              <a:spcAft>
                <a:spcPts val="0"/>
              </a:spcAft>
              <a:buClr>
                <a:schemeClr val="dk1"/>
              </a:buClr>
              <a:buSzPts val="1200"/>
              <a:buFont typeface="Arial"/>
              <a:buChar char="•"/>
            </a:pPr>
            <a:r>
              <a:rPr lang="en-US" dirty="0"/>
              <a:t>Use gender inclusive language, ask for what names and pronouns people use, share your own, ask about how they refer to body parts before using your own language.</a:t>
            </a:r>
          </a:p>
          <a:p>
            <a:pPr marL="628650" lvl="1" indent="-171450" algn="l" rtl="0">
              <a:spcBef>
                <a:spcPts val="0"/>
              </a:spcBef>
              <a:spcAft>
                <a:spcPts val="0"/>
              </a:spcAft>
              <a:buClr>
                <a:schemeClr val="dk1"/>
              </a:buClr>
              <a:buSzPts val="1200"/>
              <a:buFont typeface="Arial"/>
              <a:buChar char="•"/>
            </a:pPr>
            <a:r>
              <a:rPr lang="en-US" dirty="0"/>
              <a:t>Ask: how else would you support Ty in these situations?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option to use these resources to expand upon safety screening/IPV support and gender-affirming abortion care</a:t>
            </a:r>
          </a:p>
          <a:p>
            <a:pPr marL="0" lvl="0" indent="0" algn="l" rtl="0">
              <a:spcBef>
                <a:spcPts val="0"/>
              </a:spcBef>
              <a:spcAft>
                <a:spcPts val="0"/>
              </a:spcAft>
              <a:buNone/>
            </a:pPr>
            <a:r>
              <a:rPr lang="en-US" dirty="0">
                <a:solidFill>
                  <a:srgbClr val="3A6B88"/>
                </a:solidFill>
              </a:rPr>
              <a:t>More resources on screening for safety and providing IPV support: </a:t>
            </a:r>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3"/>
              </a:rPr>
              <a:t>https://www.futureswithoutviolence.org/wp-content/uploads/Telehealth-Covid-19-IPV_Clinical-Pathway.pdf</a:t>
            </a:r>
            <a:r>
              <a:rPr lang="en-US" sz="1200" dirty="0"/>
              <a:t> (page 2)</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4"/>
              </a:rPr>
              <a:t>https://jamanetwork.com/journals/jama/fullarticle/2780630#jit210005b1</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5"/>
              </a:rPr>
              <a:t>https://www.statnews.com/2020/07/17/rising-to-the-challenge-of-screening-for-intimate-partner-violence-during-covid-19/</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dirty="0"/>
              <a:t>Simon MA. Responding to Intimate Partner Violence During Telehealth Clinical Encounters. JAMA. 2021;325(22):2307–2308. </a:t>
            </a:r>
            <a:r>
              <a:rPr lang="en-US" sz="1200" u="sng" dirty="0">
                <a:hlinkClick r:id="rId6"/>
              </a:rPr>
              <a:t>doi:10.1001/jama.2021.1071</a:t>
            </a:r>
            <a:endParaRPr lang="en-US" sz="1200" u="sng" dirty="0"/>
          </a:p>
          <a:p>
            <a:pPr marL="0" lvl="0" indent="0" algn="l" rtl="0">
              <a:spcBef>
                <a:spcPts val="0"/>
              </a:spcBef>
              <a:spcAft>
                <a:spcPts val="0"/>
              </a:spcAft>
              <a:buClr>
                <a:schemeClr val="dk1"/>
              </a:buClr>
              <a:buSzPts val="1200"/>
              <a:buFont typeface="Calibri"/>
              <a:buNone/>
            </a:pPr>
            <a:endParaRPr lang="en-US" sz="1200" u="sng" dirty="0">
              <a:solidFill>
                <a:schemeClr val="hlink"/>
              </a:solidFill>
            </a:endParaRPr>
          </a:p>
          <a:p>
            <a:pPr marL="0" lvl="0" indent="0" algn="l" rtl="0">
              <a:spcBef>
                <a:spcPts val="0"/>
              </a:spcBef>
              <a:spcAft>
                <a:spcPts val="0"/>
              </a:spcAft>
              <a:buClr>
                <a:schemeClr val="hlink"/>
              </a:buClr>
              <a:buSzPts val="1200"/>
              <a:buFont typeface="Calibri"/>
              <a:buNone/>
            </a:pPr>
            <a:r>
              <a:rPr lang="en-US" sz="1200" b="0" u="none" dirty="0">
                <a:solidFill>
                  <a:srgbClr val="3A6B88"/>
                </a:solidFill>
              </a:rPr>
              <a:t>More resources on gender affirming abortion care</a:t>
            </a:r>
            <a:endParaRPr lang="en-US" dirty="0">
              <a:solidFill>
                <a:srgbClr val="3A6B88"/>
              </a:solidFill>
            </a:endParaRPr>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3 minute video of do’s and don’ts: </a:t>
            </a:r>
            <a:r>
              <a:rPr lang="en-US" sz="1200" b="0" i="0" u="sng" strike="noStrike" dirty="0">
                <a:solidFill>
                  <a:schemeClr val="dk1"/>
                </a:solidFill>
                <a:latin typeface="+mn-lt"/>
                <a:ea typeface="+mn-ea"/>
                <a:cs typeface="+mn-cs"/>
                <a:sym typeface="Calibri"/>
                <a:hlinkClick r:id="rId7">
                  <a:extLst>
                    <a:ext uri="{A12FA001-AC4F-418D-AE19-62706E023703}">
                      <ahyp:hlinkClr xmlns:ahyp="http://schemas.microsoft.com/office/drawing/2018/hyperlinkcolor" val="tx"/>
                    </a:ext>
                  </a:extLst>
                </a:hlinkClick>
              </a:rPr>
              <a:t>https://www.innovating-education.org/2020/12/dos-and-donts/</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4 minute video of language and impact: </a:t>
            </a:r>
            <a:r>
              <a:rPr lang="en-US" sz="1200" b="0" i="0" u="sng" strike="noStrike" dirty="0">
                <a:solidFill>
                  <a:schemeClr val="dk1"/>
                </a:solidFill>
                <a:latin typeface="+mn-lt"/>
                <a:ea typeface="+mn-ea"/>
                <a:cs typeface="+mn-cs"/>
                <a:sym typeface="Calibri"/>
                <a:hlinkClick r:id="rId8">
                  <a:extLst>
                    <a:ext uri="{A12FA001-AC4F-418D-AE19-62706E023703}">
                      <ahyp:hlinkClr xmlns:ahyp="http://schemas.microsoft.com/office/drawing/2018/hyperlinkcolor" val="tx"/>
                    </a:ext>
                  </a:extLst>
                </a:hlinkClick>
              </a:rPr>
              <a:t>https://www.innovating-education.org/2020/12/language-and-impact/</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Roosevelt L, </a:t>
            </a:r>
            <a:r>
              <a:rPr lang="en-US" sz="1200" b="0" i="0" u="none" strike="noStrike" dirty="0" err="1">
                <a:solidFill>
                  <a:schemeClr val="dk1"/>
                </a:solidFill>
                <a:latin typeface="+mn-lt"/>
                <a:ea typeface="+mn-ea"/>
                <a:cs typeface="+mn-cs"/>
                <a:sym typeface="Calibri"/>
              </a:rPr>
              <a:t>Pietzmeier</a:t>
            </a:r>
            <a:r>
              <a:rPr lang="en-US" sz="1200" b="0" i="0" u="none" strike="noStrike" dirty="0">
                <a:solidFill>
                  <a:schemeClr val="dk1"/>
                </a:solidFill>
                <a:latin typeface="+mn-lt"/>
                <a:ea typeface="+mn-ea"/>
                <a:cs typeface="+mn-cs"/>
                <a:sym typeface="Calibri"/>
              </a:rPr>
              <a:t> S, Reed R. Clinically and Culturally Competent Care for Transgender and Nonbinary People. </a:t>
            </a:r>
            <a:r>
              <a:rPr lang="en-US" sz="1200" b="0" i="1" u="none" strike="noStrike" dirty="0">
                <a:solidFill>
                  <a:schemeClr val="dk1"/>
                </a:solidFill>
                <a:latin typeface="+mn-lt"/>
                <a:ea typeface="+mn-ea"/>
                <a:cs typeface="+mn-cs"/>
                <a:sym typeface="Calibri"/>
              </a:rPr>
              <a:t>The Journal of Perinatal &amp; Neonatal Nursing. </a:t>
            </a:r>
            <a:r>
              <a:rPr lang="en-US" sz="1200" b="0" i="0" u="none" strike="noStrike" dirty="0">
                <a:solidFill>
                  <a:schemeClr val="dk1"/>
                </a:solidFill>
                <a:latin typeface="+mn-lt"/>
                <a:ea typeface="+mn-ea"/>
                <a:cs typeface="+mn-cs"/>
                <a:sym typeface="Calibri"/>
              </a:rPr>
              <a:t>2021; 35 (2): 142-149. </a:t>
            </a:r>
            <a:r>
              <a:rPr lang="en-US" sz="1200" b="0" i="0" u="none" strike="noStrike" dirty="0" err="1">
                <a:solidFill>
                  <a:schemeClr val="dk1"/>
                </a:solidFill>
                <a:latin typeface="+mn-lt"/>
                <a:ea typeface="+mn-ea"/>
                <a:cs typeface="+mn-cs"/>
                <a:sym typeface="Calibri"/>
              </a:rPr>
              <a:t>doi</a:t>
            </a:r>
            <a:r>
              <a:rPr lang="en-US" sz="1200" b="0" i="0" u="none" strike="noStrike" dirty="0">
                <a:solidFill>
                  <a:schemeClr val="dk1"/>
                </a:solidFill>
                <a:latin typeface="+mn-lt"/>
                <a:ea typeface="+mn-ea"/>
                <a:cs typeface="+mn-cs"/>
                <a:sym typeface="Calibri"/>
              </a:rPr>
              <a:t>: 10.1097/JPN.0000000000000560</a:t>
            </a:r>
            <a:endParaRPr lang="en-US" dirty="0"/>
          </a:p>
          <a:p>
            <a:pPr marL="457200" lvl="0" indent="-304800" algn="l" rtl="0">
              <a:spcBef>
                <a:spcPts val="0"/>
              </a:spcBef>
              <a:spcAft>
                <a:spcPts val="0"/>
              </a:spcAft>
              <a:buClr>
                <a:schemeClr val="dk1"/>
              </a:buClr>
              <a:buSzPts val="1200"/>
              <a:buFont typeface="Calibri"/>
              <a:buChar char="●"/>
            </a:pPr>
            <a:r>
              <a:rPr lang="en-US" dirty="0"/>
              <a:t>https://</a:t>
            </a:r>
            <a:r>
              <a:rPr lang="en-US" dirty="0" err="1"/>
              <a:t>transequality.org</a:t>
            </a:r>
            <a:r>
              <a:rPr lang="en-US" dirty="0"/>
              <a:t>/issues/us-trans-survey </a:t>
            </a:r>
          </a:p>
          <a:p>
            <a:pPr marL="457200" lvl="0" indent="-317500" algn="l" rtl="0">
              <a:spcBef>
                <a:spcPts val="0"/>
              </a:spcBef>
              <a:spcAft>
                <a:spcPts val="0"/>
              </a:spcAft>
              <a:buSzPts val="1400"/>
              <a:buChar char="●"/>
            </a:pPr>
            <a:r>
              <a:rPr lang="en-US" u="sng" dirty="0">
                <a:solidFill>
                  <a:schemeClr val="hlink"/>
                </a:solidFill>
                <a:hlinkClick r:id="rId9"/>
              </a:rPr>
              <a:t>https://www.lgbtqiahealtheducation.org/resources/in/reproductive-health/</a:t>
            </a:r>
            <a:r>
              <a:rPr lang="en-US" dirty="0"/>
              <a:t> </a:t>
            </a:r>
          </a:p>
          <a:p>
            <a:pPr marL="457200" lvl="0" indent="-317500" algn="l" rtl="0">
              <a:spcBef>
                <a:spcPts val="0"/>
              </a:spcBef>
              <a:spcAft>
                <a:spcPts val="0"/>
              </a:spcAft>
              <a:buSzPts val="1400"/>
              <a:buChar char="●"/>
            </a:pPr>
            <a:r>
              <a:rPr lang="en-US" dirty="0"/>
              <a:t>RHAP Gender-</a:t>
            </a:r>
            <a:r>
              <a:rPr lang="en-US" dirty="0" err="1"/>
              <a:t>Afirming</a:t>
            </a:r>
            <a:r>
              <a:rPr lang="en-US" dirty="0"/>
              <a:t> Reproductive Health in Primary Care Presentation: https://</a:t>
            </a:r>
            <a:r>
              <a:rPr lang="en-US" dirty="0" err="1"/>
              <a:t>www.reproductiveaccess.org</a:t>
            </a:r>
            <a:r>
              <a:rPr lang="en-US" dirty="0"/>
              <a:t>/resource/gender-affirming-reproductive-health-in-primary-care/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https://</a:t>
            </a:r>
            <a:r>
              <a:rPr lang="en-US" dirty="0" err="1"/>
              <a:t>genderphotos.vice.com</a:t>
            </a:r>
            <a:r>
              <a:rPr lang="en-US" dirty="0"/>
              <a:t>/</a:t>
            </a:r>
          </a:p>
          <a:p>
            <a:endParaRPr lang="en-US" dirty="0"/>
          </a:p>
        </p:txBody>
      </p:sp>
    </p:spTree>
    <p:extLst>
      <p:ext uri="{BB962C8B-B14F-4D97-AF65-F5344CB8AC3E}">
        <p14:creationId xmlns:p14="http://schemas.microsoft.com/office/powerpoint/2010/main" val="2116627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briefly walk through a situation where someone comes to you for a medication abortion, but is unsure of their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abortion options counseling, you start to confirm Sonia’s medical history. You ask, “when was your last menstrual period?” Sonia is unsure and describes a range of time 10-12 weeks ago when she thinks she had her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Before jumping to requiring an ultrasound or additional tests/exams, we can try to first expand the screening questions we ask for determining gestational age to 3 questions:</a:t>
            </a:r>
          </a:p>
          <a:p>
            <a:pPr marL="457200" lvl="0" indent="-317500" algn="l" rtl="0">
              <a:spcBef>
                <a:spcPts val="0"/>
              </a:spcBef>
              <a:spcAft>
                <a:spcPts val="0"/>
              </a:spcAft>
              <a:buSzPts val="1400"/>
              <a:buChar char="●"/>
            </a:pPr>
            <a:r>
              <a:rPr lang="en-US" dirty="0"/>
              <a:t>When was your last menstrual period?</a:t>
            </a:r>
          </a:p>
          <a:p>
            <a:pPr marL="457200" lvl="0" indent="-317500" algn="l" rtl="0">
              <a:spcBef>
                <a:spcPts val="0"/>
              </a:spcBef>
              <a:spcAft>
                <a:spcPts val="0"/>
              </a:spcAft>
              <a:buSzPts val="1400"/>
              <a:buChar char="●"/>
            </a:pPr>
            <a:r>
              <a:rPr lang="en-US" dirty="0"/>
              <a:t>How many weeks pregnant do you think you are?</a:t>
            </a:r>
          </a:p>
          <a:p>
            <a:pPr marL="457200" lvl="0" indent="-317500" algn="l" rtl="0">
              <a:spcBef>
                <a:spcPts val="0"/>
              </a:spcBef>
              <a:spcAft>
                <a:spcPts val="0"/>
              </a:spcAft>
              <a:buSzPts val="1400"/>
              <a:buChar char="●"/>
            </a:pPr>
            <a:r>
              <a:rPr lang="en-US" dirty="0"/>
              <a:t>When do you believe you became pregnant?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questions have demonstrated an increased sensitivity and accuracy, and reduces the number of people who screen eligible, but who are actually farther along.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You ask the next two questions to Sonia:  </a:t>
            </a:r>
          </a:p>
          <a:p>
            <a:pPr marL="457200" lvl="0" indent="-317500" algn="l" rtl="0">
              <a:spcBef>
                <a:spcPts val="0"/>
              </a:spcBef>
              <a:spcAft>
                <a:spcPts val="0"/>
              </a:spcAft>
              <a:buClr>
                <a:schemeClr val="dk1"/>
              </a:buClr>
              <a:buSzPts val="1400"/>
              <a:buChar char="●"/>
            </a:pPr>
            <a:r>
              <a:rPr lang="en-US" dirty="0"/>
              <a:t>How many weeks pregnant do you think you are?</a:t>
            </a:r>
          </a:p>
          <a:p>
            <a:pPr marL="457200" lvl="0" indent="-317500" algn="l" rtl="0">
              <a:spcBef>
                <a:spcPts val="0"/>
              </a:spcBef>
              <a:spcAft>
                <a:spcPts val="0"/>
              </a:spcAft>
              <a:buClr>
                <a:schemeClr val="dk1"/>
              </a:buClr>
              <a:buSzPts val="1400"/>
              <a:buChar char="●"/>
            </a:pPr>
            <a:r>
              <a:rPr lang="en-US" dirty="0"/>
              <a:t>When do you believe you became pregnant?</a:t>
            </a:r>
          </a:p>
          <a:p>
            <a:pPr marL="0" lvl="0" indent="0" algn="l" rtl="0">
              <a:lnSpc>
                <a:spcPct val="100000"/>
              </a:lnSpc>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4"/>
                  </a:ext>
                </a:extLst>
              </a:rPr>
              <a:t>She says that she thinks she’s 10 weeks pregnant and points out a day on the calendar when she thinks she became pregnant that corresponds closely to 10 weeks gestation. </a:t>
            </a: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You can confirm now that Sonia is 10 weeks pregnant and is eligible for medication abortion care. You move forward with the rest of the medication abortion counseling.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References: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solidFill>
                  <a:srgbClr val="212121"/>
                </a:solidFill>
                <a:highlight>
                  <a:srgbClr val="FFFFFF"/>
                </a:highlight>
              </a:rPr>
              <a:t>Ralph LJ, Ehrenreich K, </a:t>
            </a:r>
            <a:r>
              <a:rPr lang="en-US" dirty="0" err="1">
                <a:solidFill>
                  <a:srgbClr val="212121"/>
                </a:solidFill>
                <a:highlight>
                  <a:srgbClr val="FFFFFF"/>
                </a:highlight>
              </a:rPr>
              <a:t>Barar</a:t>
            </a:r>
            <a:r>
              <a:rPr lang="en-US" dirty="0">
                <a:solidFill>
                  <a:srgbClr val="212121"/>
                </a:solidFill>
                <a:highlight>
                  <a:srgbClr val="FFFFFF"/>
                </a:highlight>
              </a:rPr>
              <a:t> R, et al. Accuracy of self-assessment of gestational duration among people seeking abortion [published online ahead of print, 2021 Dec 17]. </a:t>
            </a:r>
            <a:r>
              <a:rPr lang="en-US" i="1" dirty="0">
                <a:solidFill>
                  <a:srgbClr val="212121"/>
                </a:solidFill>
                <a:highlight>
                  <a:srgbClr val="FFFFFF"/>
                </a:highlight>
              </a:rPr>
              <a:t>Am J </a:t>
            </a:r>
            <a:r>
              <a:rPr lang="en-US" i="1" dirty="0" err="1">
                <a:solidFill>
                  <a:srgbClr val="212121"/>
                </a:solidFill>
                <a:highlight>
                  <a:srgbClr val="FFFFFF"/>
                </a:highlight>
              </a:rPr>
              <a:t>Obstet</a:t>
            </a:r>
            <a:r>
              <a:rPr lang="en-US" i="1" dirty="0">
                <a:solidFill>
                  <a:srgbClr val="212121"/>
                </a:solidFill>
                <a:highlight>
                  <a:srgbClr val="FFFFFF"/>
                </a:highlight>
              </a:rPr>
              <a:t> Gynecol</a:t>
            </a:r>
            <a:r>
              <a:rPr lang="en-US" dirty="0">
                <a:solidFill>
                  <a:srgbClr val="212121"/>
                </a:solidFill>
                <a:highlight>
                  <a:srgbClr val="FFFFFF"/>
                </a:highlight>
              </a:rPr>
              <a:t>. 2021;S0002-9378(21)02683-1. doi:10.1016/j.ajog.2021.11.1373</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Image Source: </a:t>
            </a:r>
            <a:r>
              <a:rPr lang="en-US" dirty="0" err="1"/>
              <a:t>Unsplash</a:t>
            </a:r>
            <a:r>
              <a:rPr lang="en-US" dirty="0"/>
              <a:t>, https://</a:t>
            </a:r>
            <a:r>
              <a:rPr lang="en-US" dirty="0" err="1"/>
              <a:t>unsplash.com</a:t>
            </a:r>
            <a:r>
              <a:rPr lang="en-US" dirty="0"/>
              <a:t>/photos/YcX2e-X6aBE</a:t>
            </a:r>
          </a:p>
          <a:p>
            <a:endParaRPr lang="en-US" dirty="0"/>
          </a:p>
        </p:txBody>
      </p:sp>
    </p:spTree>
    <p:extLst>
      <p:ext uri="{BB962C8B-B14F-4D97-AF65-F5344CB8AC3E}">
        <p14:creationId xmlns:p14="http://schemas.microsoft.com/office/powerpoint/2010/main" val="4817395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We can’t talk about medication abortion and the landscape of abortion access in this country without talking about self-managed abortion (SMA).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SMA/SSA: Self-managed/self-sourced abortion is an abortion that someone does on their own outside of the [Western] medical system. It is often supported by friends, family members, partners, and/or community members. It can be with a medication regimen, traditional cultural means [like herbs, botanicals, </a:t>
            </a:r>
            <a:r>
              <a:rPr lang="en-US" dirty="0" err="1"/>
              <a:t>etc</a:t>
            </a:r>
            <a:r>
              <a:rPr lang="en-US" dirty="0"/>
              <a:t>], and at times it can be through unsafe means. No one should be criminalized for their abortion, regardless of method.</a:t>
            </a:r>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In-clinic medication abortion and telemedicine medication abortion are different than self-managed abortion even though the patient is taking the medicines at home. </a:t>
            </a:r>
          </a:p>
          <a:p>
            <a:pPr marL="171450" marR="0" lvl="0" indent="-171450" algn="l" rtl="0">
              <a:lnSpc>
                <a:spcPct val="100000"/>
              </a:lnSpc>
              <a:spcBef>
                <a:spcPts val="0"/>
              </a:spcBef>
              <a:spcAft>
                <a:spcPts val="0"/>
              </a:spcAft>
              <a:buClr>
                <a:schemeClr val="dk1"/>
              </a:buClr>
              <a:buSzPts val="1200"/>
              <a:buFont typeface="Arial"/>
              <a:buChar char="•"/>
            </a:pPr>
            <a:r>
              <a:rPr lang="en-US" dirty="0"/>
              <a:t>SMA/SSA involves someone managing their own abortion without the supervision or monitoring of a health care provider. </a:t>
            </a:r>
          </a:p>
          <a:p>
            <a:pPr marL="171450" marR="0" lvl="0" indent="-171450" algn="l" rtl="0">
              <a:lnSpc>
                <a:spcPct val="100000"/>
              </a:lnSpc>
              <a:spcBef>
                <a:spcPts val="0"/>
              </a:spcBef>
              <a:spcAft>
                <a:spcPts val="0"/>
              </a:spcAft>
              <a:buClr>
                <a:schemeClr val="dk1"/>
              </a:buClr>
              <a:buSzPts val="1200"/>
              <a:buFont typeface="Arial"/>
              <a:buChar char="•"/>
            </a:pPr>
            <a:r>
              <a:rPr lang="en-US" dirty="0"/>
              <a:t>Yet, people are often self-sourcing the same pills that a clinician would provide in-clinic or via telemedicine. What’s different is that someone who self-manages faces more legal risks, criminalization, and threats of harm compared to someone who seeks in-clinic care. </a:t>
            </a:r>
          </a:p>
          <a:p>
            <a:pPr marL="171450" marR="0" lvl="0" indent="-171450" algn="l" rtl="0">
              <a:lnSpc>
                <a:spcPct val="100000"/>
              </a:lnSpc>
              <a:spcBef>
                <a:spcPts val="0"/>
              </a:spcBef>
              <a:spcAft>
                <a:spcPts val="0"/>
              </a:spcAft>
              <a:buClr>
                <a:schemeClr val="dk1"/>
              </a:buClr>
              <a:buSzPts val="1200"/>
              <a:buFont typeface="Arial"/>
              <a:buChar char="•"/>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You can review RHAP’s resource, “Approach to Patients Undergoing Self-managed Medication Abortion” which shares common questions and concerns clinicians may hear about self-managed abortion (SMA) and how you can answer patient questions and share important information. Some highlights include: “How do I know the pills are real?”, “What’s the best way to use the pills?”, and “Can anyone tell that I used these pills?” Link: https://</a:t>
            </a:r>
            <a:r>
              <a:rPr lang="en-US" dirty="0" err="1"/>
              <a:t>www.reproductiveaccess.org</a:t>
            </a:r>
            <a:r>
              <a:rPr lang="en-US" dirty="0"/>
              <a:t>/resource/approach-to-patients-undergoing-self-managed-medication-abortion/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a:t>
            </a:r>
            <a:r>
              <a:rPr lang="en-US" dirty="0"/>
              <a:t>Depending on your audience’s comfort level and familiarity with self-managed abortion/self-sourced medication abortion, you may choose to fully go through the section or tailor it to your audience’s needs.  We believe talking about SMA/SSMA as part of the abortion care landscape in the US is crucial, especially given the likelihood of becoming more and more common as states continue to chip away at or outright ban abortion rights.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Moseson</a:t>
            </a:r>
            <a:r>
              <a:rPr lang="en-US" dirty="0"/>
              <a:t> H, Herold S, </a:t>
            </a:r>
            <a:r>
              <a:rPr lang="en-US" dirty="0" err="1"/>
              <a:t>Filippa</a:t>
            </a:r>
            <a:r>
              <a:rPr lang="en-US" dirty="0"/>
              <a:t> S, Barr-Walker J, Baum SE, </a:t>
            </a:r>
            <a:r>
              <a:rPr lang="en-US" dirty="0" err="1"/>
              <a:t>Gerdts</a:t>
            </a:r>
            <a:r>
              <a:rPr lang="en-US" dirty="0"/>
              <a:t> C. Self-managed abortion: A systematic scoping review. Best </a:t>
            </a:r>
            <a:r>
              <a:rPr lang="en-US" dirty="0" err="1"/>
              <a:t>Pract</a:t>
            </a:r>
            <a:r>
              <a:rPr lang="en-US" dirty="0"/>
              <a:t> Res Clin </a:t>
            </a:r>
            <a:r>
              <a:rPr lang="en-US" dirty="0" err="1"/>
              <a:t>Obstet</a:t>
            </a:r>
            <a:r>
              <a:rPr lang="en-US" dirty="0"/>
              <a:t> </a:t>
            </a:r>
            <a:r>
              <a:rPr lang="en-US" dirty="0" err="1"/>
              <a:t>Gynaecol</a:t>
            </a:r>
            <a:r>
              <a:rPr lang="en-US" dirty="0"/>
              <a:t>. 2020;63:87-110. doi:10.1016/j.bpobgyn.2019.08.002</a:t>
            </a:r>
          </a:p>
        </p:txBody>
      </p:sp>
    </p:spTree>
    <p:extLst>
      <p:ext uri="{BB962C8B-B14F-4D97-AF65-F5344CB8AC3E}">
        <p14:creationId xmlns:p14="http://schemas.microsoft.com/office/powerpoint/2010/main" val="2117290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2400" b="1" dirty="0"/>
              <a:t>Let’s talk about data and demand for SMA/self-sourced abortion</a:t>
            </a:r>
            <a:endParaRPr lang="en-US" sz="2400" dirty="0"/>
          </a:p>
          <a:p>
            <a:pPr marL="171450" lvl="0" indent="-171450" algn="l" rtl="0">
              <a:spcBef>
                <a:spcPts val="300"/>
              </a:spcBef>
              <a:spcAft>
                <a:spcPts val="0"/>
              </a:spcAft>
              <a:buClr>
                <a:schemeClr val="dk1"/>
              </a:buClr>
              <a:buSzPts val="1100"/>
              <a:buFont typeface="Arial"/>
              <a:buChar char="•"/>
            </a:pPr>
            <a:r>
              <a:rPr lang="en-US" sz="2400" b="0" dirty="0"/>
              <a:t>There were increases in demand for self managed and self sourced abortion during the COVID-19 pandemic and after the Dobbs decision</a:t>
            </a:r>
          </a:p>
          <a:p>
            <a:pPr marL="171450" lvl="0" indent="-171450" algn="l" rtl="0">
              <a:spcBef>
                <a:spcPts val="300"/>
              </a:spcBef>
              <a:spcAft>
                <a:spcPts val="0"/>
              </a:spcAft>
              <a:buClr>
                <a:schemeClr val="dk1"/>
              </a:buClr>
              <a:buSzPts val="1100"/>
              <a:buFont typeface="Arial"/>
              <a:buChar char="•"/>
            </a:pPr>
            <a:r>
              <a:rPr lang="en-US" sz="2400" b="0" dirty="0"/>
              <a:t>Requests to the online medication abortion service Aid Access have doubled since the Dobb decision</a:t>
            </a:r>
          </a:p>
          <a:p>
            <a:pPr marL="171450" lvl="0" indent="-171450" algn="l" rtl="0">
              <a:spcBef>
                <a:spcPts val="300"/>
              </a:spcBef>
              <a:spcAft>
                <a:spcPts val="0"/>
              </a:spcAft>
              <a:buClr>
                <a:schemeClr val="dk1"/>
              </a:buClr>
              <a:buSzPts val="1100"/>
              <a:buFont typeface="Arial"/>
              <a:buChar char="•"/>
            </a:pPr>
            <a:r>
              <a:rPr lang="en-US" sz="2400" b="0" dirty="0"/>
              <a:t>Studies so far have only measured certain pathways to SMA, so demand is likely much higher</a:t>
            </a:r>
          </a:p>
          <a:p>
            <a:pPr marL="171450" lvl="0" indent="-171450" algn="l" rtl="0">
              <a:spcBef>
                <a:spcPts val="300"/>
              </a:spcBef>
              <a:spcAft>
                <a:spcPts val="0"/>
              </a:spcAft>
              <a:buClr>
                <a:schemeClr val="dk1"/>
              </a:buClr>
              <a:buSzPts val="1100"/>
              <a:buFont typeface="Arial"/>
              <a:buChar char="•"/>
            </a:pPr>
            <a:r>
              <a:rPr lang="en-US" sz="2400" b="0" dirty="0"/>
              <a:t>Prevalence of SMA is 3x higher among black women than white women, and elevated among Hispanic women indicating that they may face heightened barriers to accessing clinical care or prefer SMA/being outside the medical system due to experiences of stigma, discrimination, and structural racism</a:t>
            </a:r>
          </a:p>
          <a:p>
            <a:pPr marL="171450" lvl="0" indent="-95250" algn="l" rtl="0">
              <a:spcBef>
                <a:spcPts val="300"/>
              </a:spcBef>
              <a:spcAft>
                <a:spcPts val="0"/>
              </a:spcAft>
              <a:buClr>
                <a:schemeClr val="dk1"/>
              </a:buClr>
              <a:buSzPts val="1200"/>
              <a:buFont typeface="Arial"/>
              <a:buNone/>
            </a:pPr>
            <a:endParaRPr lang="en-US" sz="2400" dirty="0"/>
          </a:p>
          <a:p>
            <a:pPr marL="0" lvl="0" indent="0" algn="l" rtl="0">
              <a:spcBef>
                <a:spcPts val="0"/>
              </a:spcBef>
              <a:spcAft>
                <a:spcPts val="0"/>
              </a:spcAft>
              <a:buNone/>
            </a:pPr>
            <a:r>
              <a:rPr lang="en-US" sz="2400" b="1" dirty="0"/>
              <a:t>Why do people self-manage/self-source? The main push &amp; pull factors are state-based restrictions, discrimination, systems of oppression:</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people seek self-managed/self-sourced abortion due to financial and logistical barriers</a:t>
            </a:r>
            <a:r>
              <a:rPr lang="en-US" sz="2400" dirty="0"/>
              <a:t> caused by</a:t>
            </a:r>
            <a:r>
              <a:rPr lang="en-US" sz="2400" b="0" i="0" dirty="0">
                <a:solidFill>
                  <a:schemeClr val="dk1"/>
                </a:solidFill>
                <a:latin typeface="+mn-lt"/>
                <a:ea typeface="+mn-ea"/>
                <a:cs typeface="+mn-cs"/>
                <a:sym typeface="Calibri"/>
              </a:rPr>
              <a:t> state-based abortion restrictions that have made it difficult, time consuming, and expensive to access in-clinic care.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have this preference over in-clinic care due to privacy, comfort, autonomy, and convenience.</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Communities who are over-policed, over-surveilled, over-incarcerated – like immigrants and low-income Black people may want to avoid in-clinic care due to fears of being targeted by law enforcement, being questioned for citizenship status, or stopped at checkpoints while in transit between towns.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dirty="0"/>
              <a:t>P</a:t>
            </a:r>
            <a:r>
              <a:rPr lang="en-US" sz="2400" b="0" i="0" dirty="0">
                <a:solidFill>
                  <a:schemeClr val="dk1"/>
                </a:solidFill>
                <a:latin typeface="+mn-lt"/>
                <a:ea typeface="+mn-ea"/>
                <a:cs typeface="+mn-cs"/>
                <a:sym typeface="Calibri"/>
              </a:rPr>
              <a:t>eople who experience health care discrimination, especially </a:t>
            </a:r>
            <a:r>
              <a:rPr lang="en-US" sz="2400" dirty="0"/>
              <a:t>BIPOC and LGBTQ people</a:t>
            </a:r>
            <a:r>
              <a:rPr lang="en-US" sz="2400" b="0" i="0" dirty="0">
                <a:solidFill>
                  <a:schemeClr val="dk1"/>
                </a:solidFill>
                <a:latin typeface="+mn-lt"/>
                <a:ea typeface="+mn-ea"/>
                <a:cs typeface="+mn-cs"/>
                <a:sym typeface="Calibri"/>
              </a:rPr>
              <a:t> may want to avoid in-clinic abortion care due to these experiences of persistent discrimination and harm in health care settings.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may be concerned with protesters at abortion clinics and the stigma associated with abortion in their </a:t>
            </a:r>
            <a:r>
              <a:rPr lang="en-US" sz="2400" dirty="0"/>
              <a:t>communities</a:t>
            </a:r>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Women-centered places may not feel safe or comfortable for trans and gender-non-binary folks.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10000"/>
              </a:lnSpc>
              <a:spcBef>
                <a:spcPts val="0"/>
              </a:spcBef>
              <a:spcAft>
                <a:spcPts val="0"/>
              </a:spcAft>
              <a:buClr>
                <a:schemeClr val="dk1"/>
              </a:buClr>
              <a:buSzPts val="2400"/>
              <a:buFont typeface="Calibri"/>
              <a:buNone/>
            </a:pP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Broussard K, Johnson DM, Padron E. Motivations and experiences of people seeking medication abortion online in the United States. </a:t>
            </a:r>
            <a:r>
              <a:rPr lang="en-US" sz="2400" b="0" i="0" dirty="0" err="1">
                <a:solidFill>
                  <a:schemeClr val="dk1"/>
                </a:solidFill>
                <a:latin typeface="+mn-lt"/>
                <a:ea typeface="+mn-ea"/>
                <a:cs typeface="+mn-cs"/>
                <a:sym typeface="Calibri"/>
              </a:rPr>
              <a:t>Perspect</a:t>
            </a:r>
            <a:r>
              <a:rPr lang="en-US" sz="2400" b="0" i="0" dirty="0">
                <a:solidFill>
                  <a:schemeClr val="dk1"/>
                </a:solidFill>
                <a:latin typeface="+mn-lt"/>
                <a:ea typeface="+mn-ea"/>
                <a:cs typeface="+mn-cs"/>
                <a:sym typeface="Calibri"/>
              </a:rPr>
              <a:t> Sex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2018;50(4):157–163.</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Starling JE,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Tec M, Scott JG, Aiken CE. Demand for self-managed online telemedicine abortion in the United States during the coronavirus disease 2019 (COVID-19) pandemic.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Gynecol. 2020;136(4):835–837.</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Ralph L, Foster DG,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Prevalence of self-managed abortion among women of reproductive age in the United States.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2020;3(12):e2029245.</a:t>
            </a:r>
            <a:br>
              <a:rPr lang="en-US" sz="2400" dirty="0"/>
            </a:br>
            <a:r>
              <a:rPr lang="en-US" sz="2400" b="0" i="0" dirty="0">
                <a:solidFill>
                  <a:schemeClr val="dk1"/>
                </a:solidFill>
                <a:latin typeface="+mn-lt"/>
                <a:ea typeface="+mn-ea"/>
                <a:cs typeface="+mn-cs"/>
                <a:sym typeface="Calibri"/>
              </a:rPr>
              <a:t>Aiken A, Starling J,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Factors associated with use of an online telemedicine service to access self-managed medical abortion in the US.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2021;4(5):e2111852.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Herold S, </a:t>
            </a:r>
            <a:r>
              <a:rPr lang="en-US" sz="2400" b="0" i="0" dirty="0" err="1">
                <a:solidFill>
                  <a:schemeClr val="dk1"/>
                </a:solidFill>
                <a:latin typeface="+mn-lt"/>
                <a:ea typeface="+mn-ea"/>
                <a:cs typeface="+mn-cs"/>
                <a:sym typeface="Calibri"/>
              </a:rPr>
              <a:t>Filippa</a:t>
            </a:r>
            <a:r>
              <a:rPr lang="en-US" sz="2400" b="0" i="0" dirty="0">
                <a:solidFill>
                  <a:schemeClr val="dk1"/>
                </a:solidFill>
                <a:latin typeface="+mn-lt"/>
                <a:ea typeface="+mn-ea"/>
                <a:cs typeface="+mn-cs"/>
                <a:sym typeface="Calibri"/>
              </a:rPr>
              <a:t> S, Barr-Walker J, Baum SE,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Self-managed abortion: a systematic scoping review. Best </a:t>
            </a:r>
            <a:r>
              <a:rPr lang="en-US" sz="2400" b="0" i="0" dirty="0" err="1">
                <a:solidFill>
                  <a:schemeClr val="dk1"/>
                </a:solidFill>
                <a:latin typeface="+mn-lt"/>
                <a:ea typeface="+mn-ea"/>
                <a:cs typeface="+mn-cs"/>
                <a:sym typeface="Calibri"/>
              </a:rPr>
              <a:t>Pract</a:t>
            </a:r>
            <a:r>
              <a:rPr lang="en-US" sz="2400" b="0" i="0" dirty="0">
                <a:solidFill>
                  <a:schemeClr val="dk1"/>
                </a:solidFill>
                <a:latin typeface="+mn-lt"/>
                <a:ea typeface="+mn-ea"/>
                <a:cs typeface="+mn-cs"/>
                <a:sym typeface="Calibri"/>
              </a:rPr>
              <a:t> Res Clin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a:t>
            </a:r>
            <a:r>
              <a:rPr lang="en-US" sz="2400" b="0" i="0" dirty="0" err="1">
                <a:solidFill>
                  <a:schemeClr val="dk1"/>
                </a:solidFill>
                <a:latin typeface="+mn-lt"/>
                <a:ea typeface="+mn-ea"/>
                <a:cs typeface="+mn-cs"/>
                <a:sym typeface="Calibri"/>
              </a:rPr>
              <a:t>Gynaecol</a:t>
            </a:r>
            <a:r>
              <a:rPr lang="en-US" sz="2400" b="0" i="0" dirty="0">
                <a:solidFill>
                  <a:schemeClr val="dk1"/>
                </a:solidFill>
                <a:latin typeface="+mn-lt"/>
                <a:ea typeface="+mn-ea"/>
                <a:cs typeface="+mn-cs"/>
                <a:sym typeface="Calibri"/>
              </a:rPr>
              <a:t>. 2020;63:87–110.</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If/When/How. Supporting people who end pregnancies: necessary for reproductive justice. Available at: https://</a:t>
            </a:r>
            <a:r>
              <a:rPr lang="en-US" sz="2400" b="0" i="0" dirty="0" err="1">
                <a:solidFill>
                  <a:schemeClr val="dk1"/>
                </a:solidFill>
                <a:latin typeface="+mn-lt"/>
                <a:ea typeface="+mn-ea"/>
                <a:cs typeface="+mn-cs"/>
                <a:sym typeface="Calibri"/>
              </a:rPr>
              <a:t>www.ifwhenhow.org</a:t>
            </a:r>
            <a:r>
              <a:rPr lang="en-US" sz="2400" b="0" i="0" dirty="0">
                <a:solidFill>
                  <a:schemeClr val="dk1"/>
                </a:solidFill>
                <a:latin typeface="+mn-lt"/>
                <a:ea typeface="+mn-ea"/>
                <a:cs typeface="+mn-cs"/>
                <a:sym typeface="Calibri"/>
              </a:rPr>
              <a:t>/wp-content/uploads/2020/04/FINAL-Fact-Sheet-Self-Managed-Abortion-.pdf. Accessed February 11, 2021.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onovan</a:t>
            </a:r>
            <a:r>
              <a:rPr lang="en-US" sz="2400" b="0" i="0" dirty="0">
                <a:solidFill>
                  <a:schemeClr val="dk1"/>
                </a:solidFill>
                <a:latin typeface="+mn-lt"/>
                <a:ea typeface="+mn-ea"/>
                <a:cs typeface="+mn-cs"/>
                <a:sym typeface="Calibri"/>
              </a:rPr>
              <a:t> MK. Self-managed medication abortion: expanding the available options for U.S. abortion care. Guttmacher Policy Rev. 2018;21:41–47.</a:t>
            </a:r>
            <a:endParaRPr lang="en-US" sz="2400" dirty="0"/>
          </a:p>
          <a:p>
            <a:pPr marL="0" lvl="0" indent="0" algn="l" rtl="0">
              <a:lnSpc>
                <a:spcPct val="110000"/>
              </a:lnSpc>
              <a:spcBef>
                <a:spcPts val="0"/>
              </a:spcBef>
              <a:spcAft>
                <a:spcPts val="0"/>
              </a:spcAft>
              <a:buNone/>
            </a:pPr>
            <a:r>
              <a:rPr lang="en-US" sz="2400" b="0" u="sng" dirty="0"/>
              <a:t>https://reproductive-health-</a:t>
            </a:r>
            <a:r>
              <a:rPr lang="en-US" sz="2400" b="0" u="sng" dirty="0" err="1"/>
              <a:t>journal.biomedcentral.com</a:t>
            </a:r>
            <a:r>
              <a:rPr lang="en-US" sz="2400" b="0" u="sng" dirty="0"/>
              <a:t>/articles/10.1186/s12978-020-01016-4</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www.thelancet.com</a:t>
            </a:r>
            <a:r>
              <a:rPr lang="en-US" sz="2400" b="0" u="sng" dirty="0"/>
              <a:t>/journals/</a:t>
            </a:r>
            <a:r>
              <a:rPr lang="en-US" sz="2400" b="0" u="sng" dirty="0" err="1"/>
              <a:t>langlo</a:t>
            </a:r>
            <a:r>
              <a:rPr lang="en-US" sz="2400" b="0" u="sng" dirty="0"/>
              <a:t>/article/PIIS2214-109X(21)00461-7/</a:t>
            </a:r>
            <a:r>
              <a:rPr lang="en-US" sz="2400" b="0" u="sng" dirty="0" err="1"/>
              <a:t>fulltext</a:t>
            </a:r>
            <a:endParaRPr lang="en-US" sz="2400" b="0" u="sng" dirty="0"/>
          </a:p>
          <a:p>
            <a:pPr marL="0" lvl="0" indent="0" algn="l" rtl="0">
              <a:lnSpc>
                <a:spcPct val="110000"/>
              </a:lnSpc>
              <a:spcBef>
                <a:spcPts val="0"/>
              </a:spcBef>
              <a:spcAft>
                <a:spcPts val="0"/>
              </a:spcAft>
              <a:buNone/>
            </a:pPr>
            <a:r>
              <a:rPr lang="en-US" sz="2400" b="0" u="sng" dirty="0"/>
              <a:t>https://</a:t>
            </a:r>
            <a:r>
              <a:rPr lang="en-US" sz="2400" b="0" u="sng" dirty="0" err="1"/>
              <a:t>www.who.int</a:t>
            </a:r>
            <a:r>
              <a:rPr lang="en-US" sz="2400" b="0" u="sng" dirty="0"/>
              <a:t>/</a:t>
            </a:r>
            <a:r>
              <a:rPr lang="en-US" sz="2400" b="0" u="sng" dirty="0" err="1"/>
              <a:t>reproductivehealth</a:t>
            </a:r>
            <a:r>
              <a:rPr lang="en-US" sz="2400" b="0" u="sng" dirty="0"/>
              <a:t>/self-care-interventions/medical-abortion/</a:t>
            </a:r>
            <a:r>
              <a:rPr lang="en-US" sz="2400" b="0" u="sng" dirty="0" err="1"/>
              <a:t>en</a:t>
            </a:r>
            <a:r>
              <a:rPr lang="en-US" sz="2400" b="0" u="sng" dirty="0"/>
              <a:t>/</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Jayaweera R,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et al. Self-managed medication abortion outcomes: results from a prospective pilot study.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2020;17:164.</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Bullard K, </a:t>
            </a:r>
            <a:r>
              <a:rPr lang="en-US" sz="2400" b="0" i="0" dirty="0" err="1">
                <a:solidFill>
                  <a:schemeClr val="dk1"/>
                </a:solidFill>
                <a:latin typeface="+mn-lt"/>
                <a:ea typeface="+mn-ea"/>
                <a:cs typeface="+mn-cs"/>
                <a:sym typeface="Calibri"/>
              </a:rPr>
              <a:t>Cisternas</a:t>
            </a:r>
            <a:r>
              <a:rPr lang="en-US" sz="2400" b="0" i="0" dirty="0">
                <a:solidFill>
                  <a:schemeClr val="dk1"/>
                </a:solidFill>
                <a:latin typeface="+mn-lt"/>
                <a:ea typeface="+mn-ea"/>
                <a:cs typeface="+mn-cs"/>
                <a:sym typeface="Calibri"/>
              </a:rPr>
              <a:t> C, Grosso B, Vera V,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www.sciencedirect.com</a:t>
            </a:r>
            <a:r>
              <a:rPr lang="en-US" sz="2400" b="0" u="sng" dirty="0"/>
              <a:t>/science/article/</a:t>
            </a:r>
            <a:r>
              <a:rPr lang="en-US" sz="2400" b="0" u="sng" dirty="0" err="1"/>
              <a:t>pii</a:t>
            </a:r>
            <a:r>
              <a:rPr lang="en-US" sz="2400" b="0" u="sng" dirty="0"/>
              <a:t>/S2667193X22000175</a:t>
            </a:r>
          </a:p>
          <a:p>
            <a:pPr marL="0" lvl="0" indent="0" algn="l" rtl="0">
              <a:lnSpc>
                <a:spcPct val="110000"/>
              </a:lnSpc>
              <a:spcBef>
                <a:spcPts val="0"/>
              </a:spcBef>
              <a:spcAft>
                <a:spcPts val="0"/>
              </a:spcAft>
              <a:buFont typeface="Arial" panose="020B0604020202020204" pitchFamily="34" charset="0"/>
              <a:buNone/>
            </a:pPr>
            <a:r>
              <a:rPr lang="en-US" sz="2400" dirty="0"/>
              <a:t>https://</a:t>
            </a:r>
            <a:r>
              <a:rPr lang="en-US" sz="2400" dirty="0" err="1"/>
              <a:t>jamanetwork.com</a:t>
            </a:r>
            <a:r>
              <a:rPr lang="en-US" sz="2400" dirty="0"/>
              <a:t>/journals/</a:t>
            </a:r>
            <a:r>
              <a:rPr lang="en-US" sz="2400" dirty="0" err="1"/>
              <a:t>jama</a:t>
            </a:r>
            <a:r>
              <a:rPr lang="en-US" sz="2400" dirty="0"/>
              <a:t>/</a:t>
            </a:r>
            <a:r>
              <a:rPr lang="en-US" sz="2400" dirty="0" err="1"/>
              <a:t>fullarticle</a:t>
            </a:r>
            <a:r>
              <a:rPr lang="en-US" sz="2400" dirty="0"/>
              <a:t>/2816817&amp;sa=</a:t>
            </a:r>
            <a:r>
              <a:rPr lang="en-US" sz="2400" dirty="0" err="1"/>
              <a:t>D&amp;source</a:t>
            </a:r>
            <a:r>
              <a:rPr lang="en-US" sz="2400" dirty="0"/>
              <a:t>=</a:t>
            </a:r>
            <a:r>
              <a:rPr lang="en-US" sz="2400" dirty="0" err="1"/>
              <a:t>docs&amp;ust</a:t>
            </a:r>
            <a:r>
              <a:rPr lang="en-US" sz="2400" dirty="0"/>
              <a:t>=1728497768653343&amp;usg=AOvVaw2mX1ljRdgfbF3MxCUD0_Lg</a:t>
            </a: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https://www.ncbi.nlm.nih.gov/pmc/articles/PMC9989574/</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https://www.guttmacher.org/2024/02/medication-abortion-within-and-outside-formal-us-health-care-system-what-you-need-know</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https://www.news-medical.net/news/20240802/Since-fall-of-e28098Roee28099-self-managed-abortions-have-increased.aspx</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6">
                  <a:extLst>
                    <a:ext uri="{A12FA001-AC4F-418D-AE19-62706E023703}">
                      <ahyp:hlinkClr xmlns:ahyp="http://schemas.microsoft.com/office/drawing/2018/hyperlinkcolor" val="tx"/>
                    </a:ext>
                  </a:extLst>
                </a:hlinkClick>
              </a:rPr>
              <a:t>https://www.npr.org/sections/shots-health-news/2024/07/31/nx-s1-5057588/abortion-mifepristone-jama-roe-v-wade</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7">
                  <a:extLst>
                    <a:ext uri="{A12FA001-AC4F-418D-AE19-62706E023703}">
                      <ahyp:hlinkClr xmlns:ahyp="http://schemas.microsoft.com/office/drawing/2018/hyperlinkcolor" val="tx"/>
                    </a:ext>
                  </a:extLst>
                </a:hlinkClick>
              </a:rPr>
              <a:t>https://jamanetwork.com/journals/jama/fullarticle/2797883</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4800" b="0" i="0" dirty="0">
              <a:solidFill>
                <a:schemeClr val="dk1"/>
              </a:solidFill>
              <a:latin typeface="+mn-lt"/>
              <a:ea typeface="+mn-ea"/>
              <a:cs typeface="+mn-cs"/>
              <a:sym typeface="Calibri"/>
            </a:endParaRPr>
          </a:p>
          <a:p>
            <a:pPr marL="342900" lvl="0" indent="-266700" algn="l" rtl="0">
              <a:spcBef>
                <a:spcPts val="0"/>
              </a:spcBef>
              <a:spcAft>
                <a:spcPts val="0"/>
              </a:spcAft>
              <a:buClr>
                <a:schemeClr val="dk1"/>
              </a:buClr>
              <a:buSzPts val="1200"/>
              <a:buFont typeface="Arial"/>
              <a:buNone/>
            </a:pPr>
            <a:endParaRPr lang="en-US" sz="2400" b="0" dirty="0"/>
          </a:p>
          <a:p>
            <a:endParaRPr lang="en-US" dirty="0"/>
          </a:p>
        </p:txBody>
      </p:sp>
    </p:spTree>
    <p:extLst>
      <p:ext uri="{BB962C8B-B14F-4D97-AF65-F5344CB8AC3E}">
        <p14:creationId xmlns:p14="http://schemas.microsoft.com/office/powerpoint/2010/main" val="1890082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100" dirty="0"/>
              <a:t>The ability to self-source medications for one’s abortion has made SMA so much safer than ever before. </a:t>
            </a:r>
          </a:p>
          <a:p>
            <a:pPr marL="0" marR="0" lvl="0" indent="0" algn="l" rtl="0">
              <a:lnSpc>
                <a:spcPct val="100000"/>
              </a:lnSpc>
              <a:spcBef>
                <a:spcPts val="0"/>
              </a:spcBef>
              <a:spcAft>
                <a:spcPts val="0"/>
              </a:spcAft>
              <a:buClr>
                <a:schemeClr val="dk1"/>
              </a:buClr>
              <a:buSzPts val="1200"/>
              <a:buFont typeface="Calibri"/>
              <a:buNone/>
            </a:pPr>
            <a:r>
              <a:rPr lang="en-US" sz="1100" dirty="0"/>
              <a:t>The advent of MAB pills, the increase of information, and increase in the availability of pills and support networks has changed the safety of self-managed abortion dramatically since pre-Roe times. </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b="1" dirty="0" err="1"/>
              <a:t>Mife</a:t>
            </a:r>
            <a:r>
              <a:rPr lang="en-US" sz="1100" b="1" dirty="0"/>
              <a:t> + Miso</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dirty="0"/>
              <a:t>We already know that abortion with mifepristone and misoprostol is safe and that patients can take the pills at home, manage their abortion, and get follow-up care in the rare cases they need it. </a:t>
            </a:r>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The FDA confirms that medication abortion’s “efficacy and safety have become well-established” and “serious complications have proven to be extremely rare.”</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Studies on telemedicine abortion – as well as using services like Aid Access – demonstrate that telemedicine abortion is no less safe than in-clinic abortion</a:t>
            </a:r>
            <a:endParaRPr lang="en-US" sz="1100" dirty="0"/>
          </a:p>
          <a:p>
            <a:pPr marL="0" marR="0" lvl="0" indent="0" algn="l" rtl="0">
              <a:lnSpc>
                <a:spcPct val="100000"/>
              </a:lnSpc>
              <a:spcBef>
                <a:spcPts val="0"/>
              </a:spcBef>
              <a:spcAft>
                <a:spcPts val="0"/>
              </a:spcAft>
              <a:buClr>
                <a:schemeClr val="dk1"/>
              </a:buClr>
              <a:buSzPts val="2400"/>
              <a:buFont typeface="Calibri"/>
              <a:buNone/>
            </a:pPr>
            <a:endParaRPr lang="en-US" sz="1100" b="0" i="0" dirty="0">
              <a:solidFill>
                <a:schemeClr val="dk1"/>
              </a:solidFill>
              <a:latin typeface="+mn-lt"/>
              <a:ea typeface="+mn-ea"/>
              <a:cs typeface="+mn-cs"/>
              <a:sym typeface="Calibri"/>
            </a:endParaRPr>
          </a:p>
          <a:p>
            <a:pPr marL="228600" lvl="0" indent="-228600" algn="l" rtl="0">
              <a:spcBef>
                <a:spcPts val="0"/>
              </a:spcBef>
              <a:spcAft>
                <a:spcPts val="0"/>
              </a:spcAft>
              <a:buNone/>
            </a:pPr>
            <a:r>
              <a:rPr lang="en-US" sz="1100" b="1" u="none" dirty="0"/>
              <a:t>Miso-alone for SMA is a much more accessible and affordable option ($4) compared to using mifepristone outside of the health care setting, and one of the safest and most effective options for SMA. </a:t>
            </a:r>
            <a:endParaRPr lang="en-US" sz="1100" b="0" i="0" u="none" dirty="0">
              <a:solidFill>
                <a:sysClr val="windowText" lastClr="000000"/>
              </a:solidFill>
              <a:latin typeface="+mn-lt"/>
              <a:ea typeface="+mn-ea"/>
              <a:cs typeface="+mn-cs"/>
              <a:sym typeface="Calibri"/>
            </a:endParaRP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WHO states that SMA with miso alone – with accurate information on how to use the pills – is very safe and effective. The risk of treatment failure with miso-only, requiring additional medications or a procedure, is about 10%.</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Patients using misoprostol-only may experience more immediate, intense, and prolonged side effects than those using a combination of </a:t>
            </a:r>
            <a:r>
              <a:rPr lang="en-US" sz="1100" b="0" i="0" u="none" dirty="0" err="1">
                <a:solidFill>
                  <a:schemeClr val="dk1"/>
                </a:solidFill>
                <a:latin typeface="+mn-lt"/>
                <a:ea typeface="+mn-ea"/>
                <a:cs typeface="+mn-cs"/>
                <a:sym typeface="Calibri"/>
              </a:rPr>
              <a:t>mife</a:t>
            </a:r>
            <a:r>
              <a:rPr lang="en-US" sz="1100" b="0" i="0" u="none" dirty="0">
                <a:solidFill>
                  <a:schemeClr val="dk1"/>
                </a:solidFill>
                <a:latin typeface="+mn-lt"/>
                <a:ea typeface="+mn-ea"/>
                <a:cs typeface="+mn-cs"/>
                <a:sym typeface="Calibri"/>
              </a:rPr>
              <a:t> + miso.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Patients should take 3-4 doses of misoprostol. Repeat doses of misoprostol may be necessary to complete the abortion.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The SAFE study shows in global health practice, with accompaniment from community groups (like doulas, midwives, and other community experts but otherwise not necessarily trained health care experts), 95% of participants had complete abortions = 1.5% needed surgical intervention, 1% received antibiotics, 3% received other medications.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Studies of harm reduction approaches and accompaniment models have shown that when providers counsel on how to use misoprostol safely to induce an abortion and when to seek emergency care, country-wide abortion-related morbidity and mortality declines. </a:t>
            </a:r>
          </a:p>
          <a:p>
            <a:pPr marL="0" lvl="0" indent="0" algn="l" rtl="0">
              <a:spcBef>
                <a:spcPts val="0"/>
              </a:spcBef>
              <a:spcAft>
                <a:spcPts val="0"/>
              </a:spcAft>
              <a:buFont typeface="Arial" panose="020B0604020202020204" pitchFamily="34" charset="0"/>
              <a:buNone/>
            </a:pPr>
            <a:r>
              <a:rPr lang="en-US" sz="1100" b="0" i="0" u="none" dirty="0">
                <a:solidFill>
                  <a:schemeClr val="dk1"/>
                </a:solidFill>
                <a:latin typeface="+mn-lt"/>
                <a:ea typeface="+mn-ea"/>
                <a:cs typeface="+mn-cs"/>
                <a:sym typeface="Calibri"/>
              </a:rPr>
              <a:t>       - A program called </a:t>
            </a:r>
            <a:r>
              <a:rPr lang="en-US" sz="1100" b="0" i="0" u="none" dirty="0" err="1">
                <a:solidFill>
                  <a:schemeClr val="dk1"/>
                </a:solidFill>
                <a:latin typeface="+mn-lt"/>
                <a:ea typeface="+mn-ea"/>
                <a:cs typeface="+mn-cs"/>
                <a:sym typeface="Calibri"/>
              </a:rPr>
              <a:t>Iniciativas</a:t>
            </a:r>
            <a:r>
              <a:rPr lang="en-US" sz="1100" b="0" i="0" u="none" dirty="0">
                <a:solidFill>
                  <a:schemeClr val="dk1"/>
                </a:solidFill>
                <a:latin typeface="+mn-lt"/>
                <a:ea typeface="+mn-ea"/>
                <a:cs typeface="+mn-cs"/>
                <a:sym typeface="Calibri"/>
              </a:rPr>
              <a:t> </a:t>
            </a:r>
            <a:r>
              <a:rPr lang="en-US" sz="1100" b="0" i="0" u="none" dirty="0" err="1">
                <a:solidFill>
                  <a:schemeClr val="dk1"/>
                </a:solidFill>
                <a:latin typeface="+mn-lt"/>
                <a:ea typeface="+mn-ea"/>
                <a:cs typeface="+mn-cs"/>
                <a:sym typeface="Calibri"/>
              </a:rPr>
              <a:t>Sanitarias</a:t>
            </a:r>
            <a:r>
              <a:rPr lang="en-US" sz="1100" b="0" i="0" u="none" dirty="0">
                <a:solidFill>
                  <a:schemeClr val="dk1"/>
                </a:solidFill>
                <a:latin typeface="+mn-lt"/>
                <a:ea typeface="+mn-ea"/>
                <a:cs typeface="+mn-cs"/>
                <a:sym typeface="Calibri"/>
              </a:rPr>
              <a:t> in Uruguay did just that. This led to the decriminalization of abortion in Uruguay. </a:t>
            </a:r>
          </a:p>
          <a:p>
            <a:pPr marL="228600" lvl="0" indent="-228600" algn="l" rtl="0">
              <a:spcBef>
                <a:spcPts val="0"/>
              </a:spcBef>
              <a:spcAft>
                <a:spcPts val="0"/>
              </a:spcAft>
              <a:buNone/>
            </a:pPr>
            <a:endParaRPr lang="en-US" sz="1100" b="0" i="0" u="none" dirty="0">
              <a:solidFill>
                <a:schemeClr val="dk1"/>
              </a:solidFill>
              <a:latin typeface="+mn-lt"/>
              <a:ea typeface="+mn-ea"/>
              <a:cs typeface="+mn-cs"/>
              <a:sym typeface="Calibri"/>
            </a:endParaRPr>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rPr>
              <a:t>Note to Facilitator: </a:t>
            </a:r>
            <a:r>
              <a:rPr lang="en-US" sz="1100" b="0" i="0" u="none" dirty="0">
                <a:solidFill>
                  <a:schemeClr val="dk1"/>
                </a:solidFill>
                <a:latin typeface="+mn-lt"/>
                <a:ea typeface="+mn-ea"/>
                <a:cs typeface="+mn-cs"/>
                <a:sym typeface="Calibri"/>
              </a:rPr>
              <a:t>[If you as a facilitator are comfortable leading this conversation, consider introducing a discussion about herbal abortions below, consider asking some values clarification questions to help participants uncover their values and attitudes around herbal abortions]</a:t>
            </a:r>
            <a:endParaRPr lang="en-US" sz="1100" dirty="0"/>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Herbs, Botanicals, and other methods rooted in culture and ancestry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Non traditional methods, cultural methods passed down generations have not been studied for safety and efficacy to the extent of Western medicines, but that does not mean in itself they are unsafe</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In a population based study estimating experience of SMA, researchers found that HERBS were the most common method people used to self-manage their abortion (38.4%) – while some had to go to the clinic to complete the abortion, there were very few complications.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The question of “are herbal abortions safe and effective” is not as clear cut as we think. Safety is a spectrum – what is safe for one person may not be the same for another. Data is lacking in this area, so the nuance is needed right now. A certified herbalist ad creator of the zine “Holistic Abortions, Grow Your Own Abortion” is a co-author in a CBPR Home Abortion Provider Study going on right now. Some initial findings:</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There is no </a:t>
            </a:r>
            <a:r>
              <a:rPr lang="en-US" sz="1100" dirty="0"/>
              <a:t>straightforward protocol</a:t>
            </a:r>
            <a:r>
              <a:rPr lang="en-US" sz="1100" u="none" dirty="0"/>
              <a:t>, but different regimens they saw were: combining herbs with miso to help lower the dosage of miso necessary, herbs to manage heavy bleeding and severe pain, herbs being used to integrate spiritual, ritual, and cultural practices that the patient highly valued</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An understanding that efficacy is not always the only priority – people wanted to try herbal-only abortions in the CBPR study despite being informed of a decreased possibility of completion and despite having access to other methods (i.e. telemedicine abortion)</a:t>
            </a:r>
            <a:endParaRPr lang="en-US" sz="1100" b="1" i="0" u="none" dirty="0">
              <a:solidFill>
                <a:schemeClr val="dk1"/>
              </a:solidFill>
              <a:latin typeface="+mn-lt"/>
              <a:ea typeface="+mn-ea"/>
              <a:cs typeface="+mn-cs"/>
              <a:sym typeface="Calibri"/>
            </a:endParaRPr>
          </a:p>
          <a:p>
            <a:pPr marL="342900" marR="0" lvl="0" indent="-260350" algn="l" rtl="0">
              <a:lnSpc>
                <a:spcPct val="100000"/>
              </a:lnSpc>
              <a:spcBef>
                <a:spcPts val="0"/>
              </a:spcBef>
              <a:spcAft>
                <a:spcPts val="0"/>
              </a:spcAft>
              <a:buClr>
                <a:schemeClr val="dk1"/>
              </a:buClr>
              <a:buSzPts val="1100"/>
              <a:buFont typeface="Arial"/>
              <a:buChar char="•"/>
            </a:pPr>
            <a:r>
              <a:rPr lang="en-US" sz="1100" u="none" dirty="0"/>
              <a:t>We do NOT need to provide information on herbal abortions if it’s something we don’t understand or aren’t comfortable, but we should acknowledge and respect that forms of knowledge grow and exist outside of medicalized institutions and respecting patients’ expertise</a:t>
            </a:r>
            <a:r>
              <a:rPr lang="en-US" sz="1100" dirty="0"/>
              <a:t>, </a:t>
            </a:r>
            <a:r>
              <a:rPr lang="en-US" sz="1100" u="none" dirty="0"/>
              <a:t>knowledge, and desires is also part of bodily autonomy and reproductive justice</a:t>
            </a: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References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Instagram: </a:t>
            </a:r>
            <a:r>
              <a:rPr lang="en-US" sz="1100" dirty="0">
                <a:solidFill>
                  <a:schemeClr val="dk1"/>
                </a:solidFill>
                <a:latin typeface="+mn-lt"/>
                <a:ea typeface="+mn-ea"/>
                <a:cs typeface="+mn-cs"/>
                <a:sym typeface="Calibri"/>
              </a:rPr>
              <a:t>@</a:t>
            </a:r>
            <a:r>
              <a:rPr lang="en-US" sz="1100" dirty="0" err="1">
                <a:solidFill>
                  <a:schemeClr val="dk1"/>
                </a:solidFill>
                <a:latin typeface="+mn-lt"/>
                <a:ea typeface="+mn-ea"/>
                <a:cs typeface="+mn-cs"/>
                <a:sym typeface="Calibri"/>
              </a:rPr>
              <a:t>holistic.abortions</a:t>
            </a:r>
            <a:endParaRPr lang="en-US" sz="1100"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dirty="0">
                <a:solidFill>
                  <a:schemeClr val="dk1"/>
                </a:solidFill>
                <a:latin typeface="+mn-lt"/>
                <a:ea typeface="+mn-ea"/>
                <a:cs typeface="+mn-cs"/>
                <a:sym typeface="Calibri"/>
              </a:rPr>
              <a:t>Holistic Abortions, Grow Your Abortion, the Holistic Abortion Guide </a:t>
            </a:r>
            <a:endParaRPr lang="en-US" sz="1100" b="0" u="none"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www.ansirh.org</a:t>
            </a:r>
            <a:r>
              <a:rPr lang="en-US" sz="1100" b="0" u="none" dirty="0"/>
              <a:t>/research/research/seven-percent-us-women-will-self-manage-abortion-their-lifetimes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www.ibisreproductivehealth.org</a:t>
            </a:r>
            <a:r>
              <a:rPr lang="en-US" sz="1100" b="0" u="none" dirty="0"/>
              <a:t>/publications/feminist-medication-abortion-accompaniment-101</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i="0" dirty="0">
                <a:solidFill>
                  <a:schemeClr val="dk1"/>
                </a:solidFill>
                <a:latin typeface="+mn-lt"/>
                <a:ea typeface="+mn-ea"/>
                <a:cs typeface="+mn-cs"/>
                <a:sym typeface="Calibri"/>
              </a:rPr>
              <a:t>U.S. Food and Drug Administration. </a:t>
            </a:r>
            <a:r>
              <a:rPr lang="en-US" sz="1100" b="0" i="0" dirty="0" err="1">
                <a:solidFill>
                  <a:schemeClr val="dk1"/>
                </a:solidFill>
                <a:latin typeface="+mn-lt"/>
                <a:ea typeface="+mn-ea"/>
                <a:cs typeface="+mn-cs"/>
                <a:sym typeface="Calibri"/>
              </a:rPr>
              <a:t>Mifeprex</a:t>
            </a:r>
            <a:r>
              <a:rPr lang="en-US" sz="1100" b="0" i="0" dirty="0">
                <a:solidFill>
                  <a:schemeClr val="dk1"/>
                </a:solidFill>
                <a:latin typeface="+mn-lt"/>
                <a:ea typeface="+mn-ea"/>
                <a:cs typeface="+mn-cs"/>
                <a:sym typeface="Calibri"/>
              </a:rPr>
              <a:t> medical review. Available at: https://</a:t>
            </a:r>
            <a:r>
              <a:rPr lang="en-US" sz="1100" b="0" i="0" dirty="0" err="1">
                <a:solidFill>
                  <a:schemeClr val="dk1"/>
                </a:solidFill>
                <a:latin typeface="+mn-lt"/>
                <a:ea typeface="+mn-ea"/>
                <a:cs typeface="+mn-cs"/>
                <a:sym typeface="Calibri"/>
              </a:rPr>
              <a:t>www.accessdata.fda.gov</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drugsatfda_docs</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nda</a:t>
            </a:r>
            <a:r>
              <a:rPr lang="en-US" sz="1100" b="0" i="0" dirty="0">
                <a:solidFill>
                  <a:schemeClr val="dk1"/>
                </a:solidFill>
                <a:latin typeface="+mn-lt"/>
                <a:ea typeface="+mn-ea"/>
                <a:cs typeface="+mn-cs"/>
                <a:sym typeface="Calibri"/>
              </a:rPr>
              <a:t>/2016/020687Orig1s020MedR.pdf. Published 2021. Accessed February 4, 2021.</a:t>
            </a:r>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World Health Organization. Medical management of abortion. Available at:  https://</a:t>
            </a:r>
            <a:r>
              <a:rPr lang="en-US" sz="1100" b="0" i="0" dirty="0" err="1">
                <a:solidFill>
                  <a:schemeClr val="dk1"/>
                </a:solidFill>
                <a:latin typeface="+mn-lt"/>
                <a:ea typeface="+mn-ea"/>
                <a:cs typeface="+mn-cs"/>
                <a:sym typeface="Calibri"/>
              </a:rPr>
              <a:t>apps.who.int</a:t>
            </a:r>
            <a:r>
              <a:rPr lang="en-US" sz="1100" b="0" i="0" dirty="0">
                <a:solidFill>
                  <a:schemeClr val="dk1"/>
                </a:solidFill>
                <a:latin typeface="+mn-lt"/>
                <a:ea typeface="+mn-ea"/>
                <a:cs typeface="+mn-cs"/>
                <a:sym typeface="Calibri"/>
              </a:rPr>
              <a:t>/iris/bitstream/handle/10665/278968/9789241550406-eng.pdf?ua=1. Accessed January 26, 2021. </a:t>
            </a:r>
            <a:endParaRPr lang="en-US" sz="1100" dirty="0"/>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Raymond EG, Harrison MS, Weaver MA. Efficacy of misoprostol alone for first-trimester medical abortion: a systematic review.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Gynecol. 2019;133(1):137–147.</a:t>
            </a:r>
            <a:endParaRPr lang="en-US" sz="1100" b="0" u="none"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Herold S, </a:t>
            </a:r>
            <a:r>
              <a:rPr lang="en-US" sz="1100" b="0" i="0" dirty="0" err="1">
                <a:solidFill>
                  <a:schemeClr val="dk1"/>
                </a:solidFill>
                <a:latin typeface="+mn-lt"/>
                <a:ea typeface="+mn-ea"/>
                <a:cs typeface="+mn-cs"/>
                <a:sym typeface="Calibri"/>
              </a:rPr>
              <a:t>Filippa</a:t>
            </a:r>
            <a:r>
              <a:rPr lang="en-US" sz="1100" b="0" i="0" dirty="0">
                <a:solidFill>
                  <a:schemeClr val="dk1"/>
                </a:solidFill>
                <a:latin typeface="+mn-lt"/>
                <a:ea typeface="+mn-ea"/>
                <a:cs typeface="+mn-cs"/>
                <a:sym typeface="Calibri"/>
              </a:rPr>
              <a:t> S, Barr-Walker J, Baum SE,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Self-managed abortion: a systematic scoping review. Best </a:t>
            </a:r>
            <a:r>
              <a:rPr lang="en-US" sz="1100" b="0" i="0" dirty="0" err="1">
                <a:solidFill>
                  <a:schemeClr val="dk1"/>
                </a:solidFill>
                <a:latin typeface="+mn-lt"/>
                <a:ea typeface="+mn-ea"/>
                <a:cs typeface="+mn-cs"/>
                <a:sym typeface="Calibri"/>
              </a:rPr>
              <a:t>Pract</a:t>
            </a:r>
            <a:r>
              <a:rPr lang="en-US" sz="1100" b="0" i="0" dirty="0">
                <a:solidFill>
                  <a:schemeClr val="dk1"/>
                </a:solidFill>
                <a:latin typeface="+mn-lt"/>
                <a:ea typeface="+mn-ea"/>
                <a:cs typeface="+mn-cs"/>
                <a:sym typeface="Calibri"/>
              </a:rPr>
              <a:t> Res Clin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a:t>
            </a:r>
            <a:r>
              <a:rPr lang="en-US" sz="1100" b="0" i="0" dirty="0" err="1">
                <a:solidFill>
                  <a:schemeClr val="dk1"/>
                </a:solidFill>
                <a:latin typeface="+mn-lt"/>
                <a:ea typeface="+mn-ea"/>
                <a:cs typeface="+mn-cs"/>
                <a:sym typeface="Calibri"/>
              </a:rPr>
              <a:t>Gynaecol</a:t>
            </a:r>
            <a:r>
              <a:rPr lang="en-US" sz="1100" b="0" i="0" dirty="0">
                <a:solidFill>
                  <a:schemeClr val="dk1"/>
                </a:solidFill>
                <a:latin typeface="+mn-lt"/>
                <a:ea typeface="+mn-ea"/>
                <a:cs typeface="+mn-cs"/>
                <a:sym typeface="Calibri"/>
              </a:rPr>
              <a:t>. 2020;63:87–110.</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Donovan MK. Self-managed medication abortion: expanding the available options for U.S. abortion care. Guttmacher Policy Rev. 2018;21:41–47.</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https://</a:t>
            </a:r>
            <a:r>
              <a:rPr lang="en-US" sz="1100" b="0" i="0" dirty="0" err="1">
                <a:solidFill>
                  <a:schemeClr val="dk1"/>
                </a:solidFill>
                <a:latin typeface="+mn-lt"/>
                <a:ea typeface="+mn-ea"/>
                <a:cs typeface="+mn-cs"/>
                <a:sym typeface="Calibri"/>
              </a:rPr>
              <a:t>www.contraceptionjournal.org</a:t>
            </a:r>
            <a:r>
              <a:rPr lang="en-US" sz="1100" b="0" i="0" dirty="0">
                <a:solidFill>
                  <a:schemeClr val="dk1"/>
                </a:solidFill>
                <a:latin typeface="+mn-lt"/>
                <a:ea typeface="+mn-ea"/>
                <a:cs typeface="+mn-cs"/>
                <a:sym typeface="Calibri"/>
              </a:rPr>
              <a:t>/article/S0010-7824(21)00091-3/</a:t>
            </a:r>
            <a:r>
              <a:rPr lang="en-US" sz="1100" b="0" i="0" dirty="0" err="1">
                <a:solidFill>
                  <a:schemeClr val="dk1"/>
                </a:solidFill>
                <a:latin typeface="+mn-lt"/>
                <a:ea typeface="+mn-ea"/>
                <a:cs typeface="+mn-cs"/>
                <a:sym typeface="Calibri"/>
              </a:rPr>
              <a:t>fulltext</a:t>
            </a:r>
            <a:r>
              <a:rPr lang="en-US" sz="1100" b="0" i="0" dirty="0">
                <a:solidFill>
                  <a:schemeClr val="dk1"/>
                </a:solidFill>
                <a:latin typeface="+mn-lt"/>
                <a:ea typeface="+mn-ea"/>
                <a:cs typeface="+mn-cs"/>
                <a:sym typeface="Calibri"/>
              </a:rPr>
              <a:t> </a:t>
            </a:r>
            <a:endParaRPr lang="en-US" sz="1100" dirty="0"/>
          </a:p>
          <a:p>
            <a:pPr marL="0" lvl="0" indent="0" algn="l" rtl="0">
              <a:lnSpc>
                <a:spcPct val="110000"/>
              </a:lnSpc>
              <a:spcBef>
                <a:spcPts val="0"/>
              </a:spcBef>
              <a:spcAft>
                <a:spcPts val="0"/>
              </a:spcAft>
              <a:buNone/>
            </a:pPr>
            <a:r>
              <a:rPr lang="en-US" sz="1100" b="0" u="sng" dirty="0"/>
              <a:t>https://reproductive-health-</a:t>
            </a:r>
            <a:r>
              <a:rPr lang="en-US" sz="1100" b="0" u="sng" dirty="0" err="1"/>
              <a:t>journal.biomedcentral.com</a:t>
            </a:r>
            <a:r>
              <a:rPr lang="en-US" sz="1100" b="0" u="sng" dirty="0"/>
              <a:t>/articles/10.1186/s12978-020-01016-4</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www.thelancet.com</a:t>
            </a:r>
            <a:r>
              <a:rPr lang="en-US" sz="1100" b="0" u="sng" dirty="0"/>
              <a:t>/journals/</a:t>
            </a:r>
            <a:r>
              <a:rPr lang="en-US" sz="1100" b="0" u="sng" dirty="0" err="1"/>
              <a:t>langlo</a:t>
            </a:r>
            <a:r>
              <a:rPr lang="en-US" sz="1100" b="0" u="sng" dirty="0"/>
              <a:t>/article/PIIS2214-109X(21)00461-7/</a:t>
            </a:r>
            <a:r>
              <a:rPr lang="en-US" sz="1100" b="0" u="sng" dirty="0" err="1"/>
              <a:t>fulltext</a:t>
            </a:r>
            <a:endParaRPr lang="en-US" sz="1100" b="0" u="sng" dirty="0"/>
          </a:p>
          <a:p>
            <a:pPr marL="0" lvl="0" indent="0" algn="l" rtl="0">
              <a:lnSpc>
                <a:spcPct val="110000"/>
              </a:lnSpc>
              <a:spcBef>
                <a:spcPts val="0"/>
              </a:spcBef>
              <a:spcAft>
                <a:spcPts val="0"/>
              </a:spcAft>
              <a:buNone/>
            </a:pPr>
            <a:r>
              <a:rPr lang="en-US" sz="1100" b="0" u="sng" dirty="0"/>
              <a:t>https://</a:t>
            </a:r>
            <a:r>
              <a:rPr lang="en-US" sz="1100" b="0" u="sng" dirty="0" err="1"/>
              <a:t>www.who.int</a:t>
            </a:r>
            <a:r>
              <a:rPr lang="en-US" sz="1100" b="0" u="sng" dirty="0"/>
              <a:t>/</a:t>
            </a:r>
            <a:r>
              <a:rPr lang="en-US" sz="1100" b="0" u="sng" dirty="0" err="1"/>
              <a:t>reproductivehealth</a:t>
            </a:r>
            <a:r>
              <a:rPr lang="en-US" sz="1100" b="0" u="sng" dirty="0"/>
              <a:t>/self-care-interventions/medical-abortion/</a:t>
            </a:r>
            <a:r>
              <a:rPr lang="en-US" sz="1100" b="0" u="sng" dirty="0" err="1"/>
              <a:t>en</a:t>
            </a:r>
            <a:r>
              <a:rPr lang="en-US" sz="1100" b="0" u="sng" dirty="0"/>
              <a:t>/</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www.sciencedirect.com</a:t>
            </a:r>
            <a:r>
              <a:rPr lang="en-US" sz="1100" b="0" u="sng" dirty="0"/>
              <a:t>/science/article/</a:t>
            </a:r>
            <a:r>
              <a:rPr lang="en-US" sz="1100" b="0" u="sng" dirty="0" err="1"/>
              <a:t>pii</a:t>
            </a:r>
            <a:r>
              <a:rPr lang="en-US" sz="1100" b="0" u="sng" dirty="0"/>
              <a:t>/S2667193X22000175</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Aiken ARA, </a:t>
            </a:r>
            <a:r>
              <a:rPr lang="en-US" sz="1100" b="0" i="0" dirty="0" err="1">
                <a:solidFill>
                  <a:schemeClr val="dk1"/>
                </a:solidFill>
                <a:latin typeface="+mn-lt"/>
                <a:ea typeface="+mn-ea"/>
                <a:cs typeface="+mn-cs"/>
                <a:sym typeface="Calibri"/>
              </a:rPr>
              <a:t>Digol</a:t>
            </a:r>
            <a:r>
              <a:rPr lang="en-US" sz="1100" b="0" i="0" dirty="0">
                <a:solidFill>
                  <a:schemeClr val="dk1"/>
                </a:solidFill>
                <a:latin typeface="+mn-lt"/>
                <a:ea typeface="+mn-ea"/>
                <a:cs typeface="+mn-cs"/>
                <a:sym typeface="Calibri"/>
              </a:rPr>
              <a:t> I, Trussell J, </a:t>
            </a:r>
            <a:r>
              <a:rPr lang="en-US" sz="1100" b="0" i="0" dirty="0" err="1">
                <a:solidFill>
                  <a:schemeClr val="dk1"/>
                </a:solidFill>
                <a:latin typeface="+mn-lt"/>
                <a:ea typeface="+mn-ea"/>
                <a:cs typeface="+mn-cs"/>
                <a:sym typeface="Calibri"/>
              </a:rPr>
              <a:t>Gomperts</a:t>
            </a:r>
            <a:r>
              <a:rPr lang="en-US" sz="1100" b="0" i="0" dirty="0">
                <a:solidFill>
                  <a:schemeClr val="dk1"/>
                </a:solidFill>
                <a:latin typeface="+mn-lt"/>
                <a:ea typeface="+mn-ea"/>
                <a:cs typeface="+mn-cs"/>
                <a:sym typeface="Calibri"/>
              </a:rPr>
              <a:t> R. Self reported outcomes and adverse events after medical abortion through online telemedicine: population based study in the Republic of Ireland and Northern Ireland. BMJ. 2017;357:j2011. </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Ralph L, Foster DG,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Prevalence of Self-Managed Abortion Among Women of Reproductive Age in the United States. </a:t>
            </a:r>
            <a:r>
              <a:rPr lang="en-US" sz="1100" b="0" i="1" dirty="0">
                <a:solidFill>
                  <a:schemeClr val="dk1"/>
                </a:solidFill>
                <a:latin typeface="+mn-lt"/>
                <a:ea typeface="+mn-ea"/>
                <a:cs typeface="+mn-cs"/>
                <a:sym typeface="Calibri"/>
              </a:rPr>
              <a:t>JAMA </a:t>
            </a:r>
            <a:r>
              <a:rPr lang="en-US" sz="1100" b="0" i="1" dirty="0" err="1">
                <a:solidFill>
                  <a:schemeClr val="dk1"/>
                </a:solidFill>
                <a:latin typeface="+mn-lt"/>
                <a:ea typeface="+mn-ea"/>
                <a:cs typeface="+mn-cs"/>
                <a:sym typeface="Calibri"/>
              </a:rPr>
              <a:t>Netw</a:t>
            </a:r>
            <a:r>
              <a:rPr lang="en-US" sz="1100" b="0" i="1" dirty="0">
                <a:solidFill>
                  <a:schemeClr val="dk1"/>
                </a:solidFill>
                <a:latin typeface="+mn-lt"/>
                <a:ea typeface="+mn-ea"/>
                <a:cs typeface="+mn-cs"/>
                <a:sym typeface="Calibri"/>
              </a:rPr>
              <a:t> Open.</a:t>
            </a:r>
            <a:r>
              <a:rPr lang="en-US" sz="1100" b="0" i="0" dirty="0">
                <a:solidFill>
                  <a:schemeClr val="dk1"/>
                </a:solidFill>
                <a:latin typeface="+mn-lt"/>
                <a:ea typeface="+mn-ea"/>
                <a:cs typeface="+mn-cs"/>
                <a:sym typeface="Calibri"/>
              </a:rPr>
              <a:t> 2020;3(12):e2029245. doi:10.1001/jamanetworkopen.2020.29245</a:t>
            </a:r>
            <a:endParaRPr lang="en-US" sz="1100" b="0" u="sng" dirty="0"/>
          </a:p>
          <a:p>
            <a:r>
              <a:rPr lang="en-US" b="0" i="0" dirty="0">
                <a:solidFill>
                  <a:srgbClr val="000000"/>
                </a:solidFill>
                <a:effectLst/>
                <a:latin typeface="Times"/>
              </a:rPr>
              <a:t>https://</a:t>
            </a:r>
            <a:r>
              <a:rPr lang="en-US" b="0" i="0" dirty="0" err="1">
                <a:solidFill>
                  <a:srgbClr val="000000"/>
                </a:solidFill>
                <a:effectLst/>
                <a:latin typeface="Times"/>
              </a:rPr>
              <a:t>societyfp.org</a:t>
            </a:r>
            <a:r>
              <a:rPr lang="en-US" b="0" i="0" dirty="0">
                <a:solidFill>
                  <a:srgbClr val="000000"/>
                </a:solidFill>
                <a:effectLst/>
                <a:latin typeface="Times"/>
              </a:rPr>
              <a:t>/wp-content/uploads/2023/05/Medication-abortion-with-misoprostol-only_A-sample-protocol_2023_Final.pdf</a:t>
            </a:r>
          </a:p>
          <a:p>
            <a:endParaRPr lang="en-US" dirty="0"/>
          </a:p>
          <a:p>
            <a:r>
              <a:rPr lang="en-US" dirty="0"/>
              <a:t>Image Source: RHAP “How to Use Abortion Pills” Factsheet</a:t>
            </a:r>
          </a:p>
        </p:txBody>
      </p:sp>
    </p:spTree>
    <p:extLst>
      <p:ext uri="{BB962C8B-B14F-4D97-AF65-F5344CB8AC3E}">
        <p14:creationId xmlns:p14="http://schemas.microsoft.com/office/powerpoint/2010/main" val="10717833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None/>
            </a:pPr>
            <a:r>
              <a:rPr lang="en-US" u="none" dirty="0"/>
              <a:t>All of you are able to counsel and provide information about having an abortion with </a:t>
            </a:r>
            <a:r>
              <a:rPr lang="en-US" u="none" dirty="0" err="1"/>
              <a:t>mife</a:t>
            </a:r>
            <a:r>
              <a:rPr lang="en-US" u="none" dirty="0"/>
              <a:t> and miso. So let’s walk through a miso-only abortion protocol so if you ever had to counsel a patient on the process, information, and when to seek medical attention, you have the knowledge to do so. </a:t>
            </a:r>
            <a:endParaRPr lang="en-US" dirty="0"/>
          </a:p>
          <a:p>
            <a:pPr marL="228600" lvl="0" indent="-228600" algn="l" rtl="0">
              <a:spcBef>
                <a:spcPts val="0"/>
              </a:spcBef>
              <a:spcAft>
                <a:spcPts val="0"/>
              </a:spcAft>
              <a:buNone/>
            </a:pPr>
            <a:endParaRPr lang="en-US" u="none" dirty="0"/>
          </a:p>
          <a:p>
            <a:pPr marL="228600" lvl="0" indent="-228600" algn="l" rtl="0">
              <a:spcBef>
                <a:spcPts val="0"/>
              </a:spcBef>
              <a:spcAft>
                <a:spcPts val="0"/>
              </a:spcAft>
              <a:buNone/>
            </a:pPr>
            <a:r>
              <a:rPr lang="en-US" u="none" dirty="0"/>
              <a:t>Walk through protocol (how to use miso-only for medication abortion factsheet or protocol)</a:t>
            </a:r>
            <a:endParaRPr lang="en-US" dirty="0"/>
          </a:p>
          <a:p>
            <a:pPr marL="228600" lvl="0" indent="-228600" algn="l" rtl="0">
              <a:spcBef>
                <a:spcPts val="0"/>
              </a:spcBef>
              <a:spcAft>
                <a:spcPts val="0"/>
              </a:spcAft>
              <a:buClr>
                <a:schemeClr val="dk1"/>
              </a:buClr>
              <a:buSzPts val="1100"/>
              <a:buFont typeface="Arial"/>
              <a:buChar char="•"/>
            </a:pPr>
            <a:r>
              <a:rPr lang="en-US" u="none" dirty="0"/>
              <a:t>Key contraindications: IUD in place, ectopic pregnancy, bleeding problem or treatment with blood thinner (aspirin is okay)</a:t>
            </a:r>
            <a:endParaRPr lang="en-US" dirty="0"/>
          </a:p>
          <a:p>
            <a:pPr marL="228600" lvl="0" indent="-228600" algn="l" rtl="0">
              <a:spcBef>
                <a:spcPts val="0"/>
              </a:spcBef>
              <a:spcAft>
                <a:spcPts val="0"/>
              </a:spcAft>
              <a:buClr>
                <a:schemeClr val="dk1"/>
              </a:buClr>
              <a:buSzPts val="1100"/>
              <a:buFont typeface="Arial"/>
              <a:buChar char="•"/>
            </a:pPr>
            <a:r>
              <a:rPr lang="en-US" u="none" dirty="0"/>
              <a:t>Patient needs 12 misoprostol pills, each with 200 mcg</a:t>
            </a:r>
            <a:endParaRPr lang="en-US" dirty="0"/>
          </a:p>
          <a:p>
            <a:pPr marL="228600" lvl="0" indent="-228600" algn="l" rtl="0">
              <a:spcBef>
                <a:spcPts val="0"/>
              </a:spcBef>
              <a:spcAft>
                <a:spcPts val="0"/>
              </a:spcAft>
              <a:buClr>
                <a:schemeClr val="dk1"/>
              </a:buClr>
              <a:buSzPts val="1100"/>
              <a:buFont typeface="Arial"/>
              <a:buChar char="•"/>
            </a:pPr>
            <a:r>
              <a:rPr lang="en-US" u="none" dirty="0"/>
              <a:t>Take pain medication before misoprostol (ibuprofen, naproxen, acetaminophen – follow instructions on package, take more if needed</a:t>
            </a:r>
            <a:endParaRPr lang="en-US" dirty="0"/>
          </a:p>
          <a:p>
            <a:pPr marL="228600" lvl="0" indent="-228600" algn="l" rtl="0">
              <a:spcBef>
                <a:spcPts val="0"/>
              </a:spcBef>
              <a:spcAft>
                <a:spcPts val="0"/>
              </a:spcAft>
              <a:buClr>
                <a:schemeClr val="dk1"/>
              </a:buClr>
              <a:buSzPts val="1100"/>
              <a:buFont typeface="Arial"/>
              <a:buChar char="•"/>
            </a:pPr>
            <a:r>
              <a:rPr lang="en-US" u="none" dirty="0"/>
              <a:t>Take misoprostol 3x every 3 hours – inside cheeks, under tongue, or in vagina</a:t>
            </a:r>
            <a:endParaRPr lang="en-US" dirty="0"/>
          </a:p>
          <a:p>
            <a:pPr marL="685800" lvl="1" indent="-228600" algn="l" rtl="0">
              <a:spcBef>
                <a:spcPts val="0"/>
              </a:spcBef>
              <a:spcAft>
                <a:spcPts val="0"/>
              </a:spcAft>
              <a:buClr>
                <a:schemeClr val="dk1"/>
              </a:buClr>
              <a:buSzPts val="1100"/>
              <a:buFont typeface="Arial"/>
              <a:buChar char="•"/>
            </a:pPr>
            <a:r>
              <a:rPr lang="en-US" u="none" dirty="0"/>
              <a:t>Buccal: put 2 pills inside each cheek or 4 pills under tongue. Hold there for 30 minutes. Swallow pills with a drink. Repeat 2 more times, every 3 hours. </a:t>
            </a:r>
            <a:endParaRPr lang="en-US" dirty="0"/>
          </a:p>
          <a:p>
            <a:pPr marL="685800" lvl="1" indent="-228600" algn="l" rtl="0">
              <a:spcBef>
                <a:spcPts val="0"/>
              </a:spcBef>
              <a:spcAft>
                <a:spcPts val="0"/>
              </a:spcAft>
              <a:buClr>
                <a:schemeClr val="dk1"/>
              </a:buClr>
              <a:buSzPts val="1100"/>
              <a:buFont typeface="Arial"/>
              <a:buChar char="•"/>
            </a:pPr>
            <a:r>
              <a:rPr lang="en-US" u="none" dirty="0"/>
              <a:t>Vaginal: put 4 pills inside vagina, lie down for 30 minutes, if pills fall out after 30 minutes throw them away. Repeat 2 more times, every 3 hours. </a:t>
            </a:r>
            <a:endParaRPr lang="en-US" dirty="0"/>
          </a:p>
          <a:p>
            <a:pPr marL="228600" lvl="0" indent="-228600" algn="l" rtl="0">
              <a:spcBef>
                <a:spcPts val="0"/>
              </a:spcBef>
              <a:spcAft>
                <a:spcPts val="0"/>
              </a:spcAft>
              <a:buClr>
                <a:schemeClr val="dk1"/>
              </a:buClr>
              <a:buSzPts val="1100"/>
              <a:buFont typeface="Arial"/>
              <a:buChar char="•"/>
            </a:pPr>
            <a:r>
              <a:rPr lang="en-US" u="none" dirty="0"/>
              <a:t>Things to expect: cramps and bleeding start within 7 hours, heavier than a period. Patient may see clots. May have gastrointestinal side effects (loose stools) and fever, chills. </a:t>
            </a:r>
            <a:endParaRPr lang="en-US" dirty="0"/>
          </a:p>
          <a:p>
            <a:pPr marL="228600" lvl="0" indent="-228600" algn="l" rtl="0">
              <a:spcBef>
                <a:spcPts val="0"/>
              </a:spcBef>
              <a:spcAft>
                <a:spcPts val="0"/>
              </a:spcAft>
              <a:buClr>
                <a:schemeClr val="dk1"/>
              </a:buClr>
              <a:buSzPts val="1100"/>
              <a:buFont typeface="Arial"/>
              <a:buChar char="•"/>
            </a:pPr>
            <a:r>
              <a:rPr lang="en-US" u="none" dirty="0"/>
              <a:t>When to contact clinician: no bleeding or only light spotting within 72 hours, soaking through 2 maxi pads per hour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228600" lvl="0" indent="-228600" algn="l" rtl="0">
              <a:spcBef>
                <a:spcPts val="300"/>
              </a:spcBef>
              <a:spcAft>
                <a:spcPts val="0"/>
              </a:spcAft>
              <a:buNone/>
            </a:pPr>
            <a:r>
              <a:rPr lang="en-US" dirty="0"/>
              <a:t>References: </a:t>
            </a:r>
          </a:p>
          <a:p>
            <a:pPr marL="228600" lvl="0" indent="-228600" algn="l" rtl="0">
              <a:spcBef>
                <a:spcPts val="300"/>
              </a:spcBef>
              <a:spcAft>
                <a:spcPts val="0"/>
              </a:spcAft>
              <a:buNone/>
            </a:pPr>
            <a:r>
              <a:rPr lang="en-US" dirty="0"/>
              <a:t>Raymond, E., Harrison, M, &amp; Weaver, M. (2019). Efficacy of misoprostol alone for first-trimester medical abortion: A systematic review. Obstetrics &amp; Gynecology, 133, 137-147.</a:t>
            </a:r>
          </a:p>
          <a:p>
            <a:pPr marL="228600" lvl="0" indent="-228600" algn="l" rtl="0">
              <a:spcBef>
                <a:spcPts val="300"/>
              </a:spcBef>
              <a:spcAft>
                <a:spcPts val="0"/>
              </a:spcAft>
              <a:buNone/>
            </a:pPr>
            <a:r>
              <a:rPr lang="en-US" u="sng" dirty="0">
                <a:solidFill>
                  <a:schemeClr val="hlink"/>
                </a:solidFill>
                <a:hlinkClick r:id="rId4"/>
              </a:rPr>
              <a:t>https://www.ipas.org/clinical-update/english/recommendations-for-abortion-before-13-weeks-gestation/medical-abortion/misoprostol-only-recommended-regimen/</a:t>
            </a:r>
            <a:r>
              <a:rPr lang="en-US" dirty="0"/>
              <a:t> </a:t>
            </a:r>
          </a:p>
          <a:p>
            <a:pPr marL="228600" lvl="0" indent="-228600" algn="l" rtl="0">
              <a:spcBef>
                <a:spcPts val="300"/>
              </a:spcBef>
              <a:spcAft>
                <a:spcPts val="0"/>
              </a:spcAft>
              <a:buNone/>
            </a:pPr>
            <a:r>
              <a:rPr lang="en-US" dirty="0"/>
              <a:t>Ho PC, Blumenthal PD, </a:t>
            </a:r>
            <a:r>
              <a:rPr lang="en-US" dirty="0" err="1"/>
              <a:t>Gemzell</a:t>
            </a:r>
            <a:r>
              <a:rPr lang="en-US" dirty="0"/>
              <a:t>-Danielsson K, Gómez Ponce de León R, Mittal S, Tang OS. Misoprostol for the termination of pregnancy with a live fetus at 13 to 26 weeks. </a:t>
            </a:r>
            <a:r>
              <a:rPr lang="en-US" i="1" dirty="0"/>
              <a:t>Int J </a:t>
            </a:r>
            <a:r>
              <a:rPr lang="en-US" i="1" dirty="0" err="1"/>
              <a:t>Gynaecol</a:t>
            </a:r>
            <a:r>
              <a:rPr lang="en-US" i="1" dirty="0"/>
              <a:t> Obstet</a:t>
            </a:r>
            <a:r>
              <a:rPr lang="en-US" dirty="0"/>
              <a:t>. 2007 Dec;99 Suppl 2:S178-81</a:t>
            </a:r>
          </a:p>
          <a:p>
            <a:pPr marL="228600" lvl="0" indent="-228600" algn="l" rtl="0">
              <a:spcBef>
                <a:spcPts val="300"/>
              </a:spcBef>
              <a:spcAft>
                <a:spcPts val="0"/>
              </a:spcAft>
              <a:buNone/>
            </a:pPr>
            <a:r>
              <a:rPr lang="en-US" dirty="0"/>
              <a:t>Moreno-Ruiz NL, </a:t>
            </a:r>
            <a:r>
              <a:rPr lang="en-US" dirty="0" err="1"/>
              <a:t>Borgatta</a:t>
            </a:r>
            <a:r>
              <a:rPr lang="en-US" dirty="0"/>
              <a:t> L, </a:t>
            </a:r>
            <a:r>
              <a:rPr lang="en-US" dirty="0" err="1"/>
              <a:t>Yanow</a:t>
            </a:r>
            <a:r>
              <a:rPr lang="en-US" dirty="0"/>
              <a:t> S, Kapp N, Wiebe ER, </a:t>
            </a:r>
            <a:r>
              <a:rPr lang="en-US" dirty="0" err="1"/>
              <a:t>Winikoff</a:t>
            </a:r>
            <a:r>
              <a:rPr lang="en-US" dirty="0"/>
              <a:t> B. Alternatives to mifepristone for early medical abortion. </a:t>
            </a:r>
            <a:r>
              <a:rPr lang="en-US" i="1" dirty="0"/>
              <a:t>Int J </a:t>
            </a:r>
            <a:r>
              <a:rPr lang="en-US" i="1" dirty="0" err="1"/>
              <a:t>Gynaecol</a:t>
            </a:r>
            <a:r>
              <a:rPr lang="en-US" i="1" dirty="0"/>
              <a:t> Obstet</a:t>
            </a:r>
            <a:r>
              <a:rPr lang="en-US" dirty="0"/>
              <a:t>. 2007 Mar;96(3):212-8</a:t>
            </a:r>
          </a:p>
          <a:p>
            <a:pPr marL="228600" lvl="0" indent="-228600" algn="l" rtl="0">
              <a:spcBef>
                <a:spcPts val="300"/>
              </a:spcBef>
              <a:spcAft>
                <a:spcPts val="0"/>
              </a:spcAft>
              <a:buNone/>
            </a:pPr>
            <a:r>
              <a:rPr lang="en-US" dirty="0"/>
              <a:t>van Bogaert LJ, </a:t>
            </a:r>
            <a:r>
              <a:rPr lang="en-US" dirty="0" err="1"/>
              <a:t>Sedibe</a:t>
            </a:r>
            <a:r>
              <a:rPr lang="en-US" dirty="0"/>
              <a:t> TM. Efficacy of a single misoprostol regimen in the first and second trimester termination of pregnancy. </a:t>
            </a:r>
            <a:r>
              <a:rPr lang="en-US" i="1" dirty="0"/>
              <a:t>J </a:t>
            </a:r>
            <a:r>
              <a:rPr lang="en-US" i="1" dirty="0" err="1"/>
              <a:t>Obstet</a:t>
            </a:r>
            <a:r>
              <a:rPr lang="en-US" i="1" dirty="0"/>
              <a:t> </a:t>
            </a:r>
            <a:r>
              <a:rPr lang="en-US" i="1" dirty="0" err="1"/>
              <a:t>Gynaecol</a:t>
            </a:r>
            <a:r>
              <a:rPr lang="en-US" dirty="0"/>
              <a:t>. 2007 Jul;27(5):510-2</a:t>
            </a:r>
          </a:p>
          <a:p>
            <a:pPr marL="228600" lvl="0" indent="-228600" algn="l" rtl="0">
              <a:spcBef>
                <a:spcPts val="300"/>
              </a:spcBef>
              <a:spcAft>
                <a:spcPts val="0"/>
              </a:spcAft>
              <a:buNone/>
            </a:pPr>
            <a:r>
              <a:rPr lang="en-US" dirty="0"/>
              <a:t>Wiebe ER, Trouton KJ, Lima R. Misoprostol alone vs. methotrexate followed by misoprostol for early abortion. </a:t>
            </a:r>
            <a:r>
              <a:rPr lang="en-US" i="1" dirty="0"/>
              <a:t>Int J </a:t>
            </a:r>
            <a:r>
              <a:rPr lang="en-US" i="1" dirty="0" err="1"/>
              <a:t>Gynaecol</a:t>
            </a:r>
            <a:r>
              <a:rPr lang="en-US" i="1" dirty="0"/>
              <a:t> Obstet</a:t>
            </a:r>
            <a:r>
              <a:rPr lang="en-US" dirty="0"/>
              <a:t>. 2006 Dec;95(3):286-7</a:t>
            </a:r>
          </a:p>
          <a:p>
            <a:pPr marL="228600" lvl="0" indent="-228600" algn="l" rtl="0">
              <a:spcBef>
                <a:spcPts val="300"/>
              </a:spcBef>
              <a:spcAft>
                <a:spcPts val="0"/>
              </a:spcAft>
              <a:buNone/>
            </a:pPr>
            <a:r>
              <a:rPr lang="en-US" dirty="0"/>
              <a:t>Blanchard K, Shochet T, </a:t>
            </a:r>
            <a:r>
              <a:rPr lang="en-US" dirty="0" err="1"/>
              <a:t>Coyaji</a:t>
            </a:r>
            <a:r>
              <a:rPr lang="en-US" dirty="0"/>
              <a:t> K, </a:t>
            </a:r>
            <a:r>
              <a:rPr lang="en-US" dirty="0" err="1"/>
              <a:t>Thi</a:t>
            </a:r>
            <a:r>
              <a:rPr lang="en-US" dirty="0"/>
              <a:t> </a:t>
            </a:r>
            <a:r>
              <a:rPr lang="en-US" dirty="0" err="1"/>
              <a:t>Nhu</a:t>
            </a:r>
            <a:r>
              <a:rPr lang="en-US" dirty="0"/>
              <a:t> Ngoc N, </a:t>
            </a:r>
            <a:r>
              <a:rPr lang="en-US" dirty="0" err="1"/>
              <a:t>Winikoff</a:t>
            </a:r>
            <a:r>
              <a:rPr lang="en-US" dirty="0"/>
              <a:t> B. Misoprostol alone for early abortion: an evaluation of seven potential regimens. </a:t>
            </a:r>
            <a:r>
              <a:rPr lang="en-US" i="1" dirty="0"/>
              <a:t>Contraception. </a:t>
            </a:r>
            <a:r>
              <a:rPr lang="en-US" dirty="0"/>
              <a:t>Aug 2005;72(2):91-97.</a:t>
            </a:r>
            <a:br>
              <a:rPr lang="en-US" dirty="0"/>
            </a:br>
            <a:r>
              <a:rPr lang="en-US" b="1" dirty="0"/>
              <a:t> </a:t>
            </a:r>
            <a:r>
              <a:rPr lang="en-US" dirty="0"/>
              <a:t>Blanchard K, </a:t>
            </a:r>
            <a:r>
              <a:rPr lang="en-US" dirty="0" err="1"/>
              <a:t>Winikoff</a:t>
            </a:r>
            <a:r>
              <a:rPr lang="en-US" dirty="0"/>
              <a:t> B, </a:t>
            </a:r>
            <a:r>
              <a:rPr lang="en-US" dirty="0" err="1"/>
              <a:t>Ellertson</a:t>
            </a:r>
            <a:r>
              <a:rPr lang="en-US" dirty="0"/>
              <a:t> C. Misoprostol used alone for the termination of early pregnancy. A review of the evidence. </a:t>
            </a:r>
            <a:r>
              <a:rPr lang="en-US" i="1" dirty="0"/>
              <a:t>Contraception. </a:t>
            </a:r>
            <a:r>
              <a:rPr lang="en-US" dirty="0"/>
              <a:t>Apr 1999;59(4):209-217. </a:t>
            </a:r>
          </a:p>
          <a:p>
            <a:pPr marL="228600" lvl="0" indent="-228600" algn="l" rtl="0">
              <a:spcBef>
                <a:spcPts val="300"/>
              </a:spcBef>
              <a:spcAft>
                <a:spcPts val="0"/>
              </a:spcAft>
              <a:buNone/>
            </a:pPr>
            <a:r>
              <a:rPr lang="en-US" dirty="0"/>
              <a:t>Jain JK, Dutton C, Harwood B, Meckstroth KR, </a:t>
            </a:r>
            <a:r>
              <a:rPr lang="en-US" dirty="0" err="1"/>
              <a:t>Mishell</a:t>
            </a:r>
            <a:r>
              <a:rPr lang="en-US" dirty="0"/>
              <a:t> DR, Jr. A prospective randomized, double-blinded, placebo-controlled trial comparing mifepristone and vaginal misoprostol to vaginal misoprostol alone for elective termination of early pregnancy. </a:t>
            </a:r>
            <a:r>
              <a:rPr lang="en-US" i="1" dirty="0"/>
              <a:t>Hum </a:t>
            </a:r>
            <a:r>
              <a:rPr lang="en-US" i="1" dirty="0" err="1"/>
              <a:t>Reprod</a:t>
            </a:r>
            <a:r>
              <a:rPr lang="en-US" i="1" dirty="0"/>
              <a:t>. </a:t>
            </a:r>
            <a:r>
              <a:rPr lang="en-US" dirty="0"/>
              <a:t>Jun 2002;17(6):1477-1482.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036029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Restrictions on abortion and reproductive health care, including criminalization of SMA, is part of a larger web of criminalization and punishment of poverty, drug use, parenting, and abortion. Members of communities most marginalized are surveilled and criminalized in their communities before, after, and during pregnancy. Criminalization of reproductive autonomy is rooted in a long history of white supremacy in legal, medical, and social systems – deeming certain people unfit and undeserving of basic health care and reproductive autonomy.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1" dirty="0">
                <a:solidFill>
                  <a:schemeClr val="dk1"/>
                </a:solidFill>
                <a:latin typeface="+mn-lt"/>
                <a:ea typeface="+mn-ea"/>
                <a:cs typeface="+mn-cs"/>
                <a:sym typeface="Calibri"/>
              </a:rPr>
              <a:t>Some examples to highlight:</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 providers have historically collaborated with law enforcement to police, criminalize, and commit disabled people, people with unmet mental health/housing needs, and undocumented immigrants/migrants. Health care settings are becoming sites of surveillance and policing rather than places for health and well-being, perpetuating the distrust communities may have of the medical system.</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SB8 and criminalization of abortion provision</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Reporting of black and brown people to ICE</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Police presence in health care and other care spaces</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Medically unnecessary drug and alcohol testing for benefits, health care, </a:t>
            </a:r>
            <a:r>
              <a:rPr lang="en-US" sz="2400" b="0" i="0" dirty="0" err="1">
                <a:solidFill>
                  <a:schemeClr val="dk1"/>
                </a:solidFill>
                <a:latin typeface="+mn-lt"/>
                <a:ea typeface="+mn-ea"/>
                <a:cs typeface="+mn-cs"/>
                <a:sym typeface="Calibri"/>
              </a:rPr>
              <a:t>etc</a:t>
            </a:r>
            <a:endParaRPr lang="en-US" sz="2400" b="0" i="0" dirty="0">
              <a:solidFill>
                <a:schemeClr val="dk1"/>
              </a:solidFill>
              <a:latin typeface="+mn-lt"/>
              <a:ea typeface="+mn-ea"/>
              <a:cs typeface="+mn-cs"/>
              <a:sym typeface="Calibri"/>
            </a:endParaRPr>
          </a:p>
          <a:p>
            <a:pPr marL="171450" lvl="0" indent="-19050" algn="l" rtl="0">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If/When/How: Lawyering for Reproductive Justice has seen over the past years an appalling misuse of laws and policies to criminalize people during pregnancy, including SMA – primarily people of color and people living in poverty. State laws, some even not specific to pregnancy are being misapplied by police and prosecutors to punish people who self manage, creating stigma and fear. They misuse </a:t>
            </a:r>
            <a:r>
              <a:rPr lang="en-US" sz="2400" dirty="0"/>
              <a:t>pre-Roe laws on the books banning SMA, pre-Roe laws criminalizing abortion generally, drug laws, fetal harm laws, etc. Additionally, cases of criminalization are always blaming and harming patients, although health care workers are often reporting these patients -- violating HIPAA privacy laws and </a:t>
            </a:r>
            <a:r>
              <a:rPr lang="en-US" sz="2400" b="1" dirty="0"/>
              <a:t>not</a:t>
            </a:r>
            <a:r>
              <a:rPr lang="en-US" sz="2400" dirty="0"/>
              <a:t> getting punished for doing so.  </a:t>
            </a:r>
          </a:p>
          <a:p>
            <a:pPr marL="0" marR="0" lvl="0" indent="0" algn="l" rtl="0">
              <a:lnSpc>
                <a:spcPct val="100000"/>
              </a:lnSpc>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Criminalization and fear of criminalization is the largest barrier that prevents people from safely managing their abortion with support. And, </a:t>
            </a:r>
            <a:r>
              <a:rPr lang="en-US" sz="2400" dirty="0"/>
              <a:t>ACOG finds that fear of prosecution increases the risk of negative health outcomes by deterring those who self manage from seeking care for complications. </a:t>
            </a:r>
          </a:p>
          <a:p>
            <a:pPr marL="0" marR="0" lvl="0" indent="0" algn="l" rtl="0">
              <a:lnSpc>
                <a:spcPct val="100000"/>
              </a:lnSpc>
              <a:spcBef>
                <a:spcPts val="300"/>
              </a:spcBef>
              <a:spcAft>
                <a:spcPts val="0"/>
              </a:spcAft>
              <a:buClr>
                <a:schemeClr val="dk1"/>
              </a:buClr>
              <a:buSzPts val="2400"/>
              <a:buFont typeface="Arial"/>
              <a:buNone/>
            </a:pPr>
            <a:endParaRPr lang="en-US" sz="2400"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1"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endParaRPr lang="en-US" dirty="0"/>
          </a:p>
        </p:txBody>
      </p:sp>
    </p:spTree>
    <p:extLst>
      <p:ext uri="{BB962C8B-B14F-4D97-AF65-F5344CB8AC3E}">
        <p14:creationId xmlns:p14="http://schemas.microsoft.com/office/powerpoint/2010/main" val="3831632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79137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Arial"/>
              <a:buNone/>
            </a:pPr>
            <a:r>
              <a:rPr lang="en-US" b="1" dirty="0"/>
              <a:t>So what do you think are ways we as clinicians can support the full range of safe abortion options, including SMA?</a:t>
            </a:r>
            <a:endParaRPr lang="en-US"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0"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100"/>
              <a:buFont typeface="Arial"/>
              <a:buNone/>
            </a:pPr>
            <a:r>
              <a:rPr lang="en-US" b="1" dirty="0"/>
              <a:t>Optional Reflection Questions</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Is abortion treated as a human right in your practice setting? Why or why not?</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What are the policies and protocols in your practice regarding involving patients in the criminal justice system? How might they affect the lives of your patients? </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How can you support patients who managed their own abortions in your practice?</a:t>
            </a:r>
            <a:endParaRPr lang="en-US" dirty="0"/>
          </a:p>
          <a:p>
            <a:pPr marL="0" marR="0" lvl="0" indent="0" algn="l" rtl="0">
              <a:lnSpc>
                <a:spcPct val="110000"/>
              </a:lnSpc>
              <a:spcBef>
                <a:spcPts val="0"/>
              </a:spcBef>
              <a:spcAft>
                <a:spcPts val="0"/>
              </a:spcAft>
              <a:buClr>
                <a:schemeClr val="dk1"/>
              </a:buClr>
              <a:buSzPts val="1200"/>
              <a:buFont typeface="Calibri"/>
              <a:buNone/>
            </a:pPr>
            <a:endParaRPr lang="en-US" b="0" u="none" dirty="0"/>
          </a:p>
          <a:p>
            <a:pPr marL="0" marR="0" lvl="0" indent="0" algn="l" rtl="0">
              <a:lnSpc>
                <a:spcPct val="110000"/>
              </a:lnSpc>
              <a:spcBef>
                <a:spcPts val="0"/>
              </a:spcBef>
              <a:spcAft>
                <a:spcPts val="0"/>
              </a:spcAft>
              <a:buClr>
                <a:schemeClr val="dk1"/>
              </a:buClr>
              <a:buSzPts val="1200"/>
              <a:buFont typeface="Calibri"/>
              <a:buNone/>
            </a:pPr>
            <a:r>
              <a:rPr lang="en-US" b="1" u="none" dirty="0"/>
              <a:t>Image Source: </a:t>
            </a:r>
            <a:r>
              <a:rPr lang="en-US" b="0" u="none" dirty="0" err="1"/>
              <a:t>Abortiononourownterms.org</a:t>
            </a:r>
            <a:endParaRPr lang="en-US" b="0" u="none"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56311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300"/>
              </a:spcBef>
              <a:spcAft>
                <a:spcPts val="0"/>
              </a:spcAft>
              <a:buClr>
                <a:schemeClr val="dk1"/>
              </a:buClr>
              <a:buSzPts val="1100"/>
              <a:buFont typeface="Arial"/>
              <a:buChar char="•"/>
            </a:pPr>
            <a:r>
              <a:rPr lang="en-US" dirty="0"/>
              <a:t>Clinicians and other health care personnel typically do not have mandatory reporting requirements for SMA</a:t>
            </a:r>
          </a:p>
          <a:p>
            <a:pPr marL="685800" lvl="1" indent="-228600" algn="l" rtl="0">
              <a:spcBef>
                <a:spcPts val="300"/>
              </a:spcBef>
              <a:spcAft>
                <a:spcPts val="0"/>
              </a:spcAft>
              <a:buClr>
                <a:schemeClr val="dk1"/>
              </a:buClr>
              <a:buSzPts val="1100"/>
              <a:buFont typeface="Arial"/>
              <a:buChar char="•"/>
            </a:pPr>
            <a:r>
              <a:rPr lang="en-US" dirty="0"/>
              <a:t>Reporting may be a HIPAA violation and violation of patient privacy and confidentiality laws</a:t>
            </a:r>
          </a:p>
          <a:p>
            <a:pPr marL="685800" lvl="1" indent="-228600" algn="l" rtl="0">
              <a:spcBef>
                <a:spcPts val="300"/>
              </a:spcBef>
              <a:spcAft>
                <a:spcPts val="0"/>
              </a:spcAft>
              <a:buClr>
                <a:schemeClr val="dk1"/>
              </a:buClr>
              <a:buSzPts val="1100"/>
              <a:buFont typeface="Arial"/>
              <a:buChar char="•"/>
            </a:pPr>
            <a:r>
              <a:rPr lang="en-US" dirty="0"/>
              <a:t>Clinicians have a lot of discretion and power in reporting</a:t>
            </a:r>
          </a:p>
          <a:p>
            <a:pPr marL="685800" lvl="1" indent="-228600" algn="l" rtl="0">
              <a:spcBef>
                <a:spcPts val="300"/>
              </a:spcBef>
              <a:spcAft>
                <a:spcPts val="0"/>
              </a:spcAft>
              <a:buClr>
                <a:schemeClr val="dk1"/>
              </a:buClr>
              <a:buSzPts val="1100"/>
              <a:buFont typeface="Arial"/>
              <a:buChar char="•"/>
            </a:pPr>
            <a:r>
              <a:rPr lang="en-US" dirty="0"/>
              <a:t>Know the mandatory reporting laws in your state</a:t>
            </a:r>
          </a:p>
          <a:p>
            <a:pPr marL="685800" lvl="1" indent="-228600" algn="l" rtl="0">
              <a:spcBef>
                <a:spcPts val="300"/>
              </a:spcBef>
              <a:spcAft>
                <a:spcPts val="0"/>
              </a:spcAft>
              <a:buClr>
                <a:schemeClr val="dk1"/>
              </a:buClr>
              <a:buSzPts val="1100"/>
              <a:buFont typeface="Arial"/>
              <a:buChar char="•"/>
            </a:pPr>
            <a:r>
              <a:rPr lang="en-US" dirty="0"/>
              <a:t>Be judicious in what you record in the EMR</a:t>
            </a:r>
          </a:p>
          <a:p>
            <a:pPr marL="228600" lvl="0" indent="-228600" algn="l" rtl="0">
              <a:spcBef>
                <a:spcPts val="300"/>
              </a:spcBef>
              <a:spcAft>
                <a:spcPts val="0"/>
              </a:spcAft>
              <a:buClr>
                <a:schemeClr val="dk1"/>
              </a:buClr>
              <a:buSzPts val="1100"/>
              <a:buFont typeface="Arial"/>
              <a:buChar char="•"/>
            </a:pPr>
            <a:r>
              <a:rPr lang="en-US" dirty="0"/>
              <a:t>Regardless of our personal beliefs, we have responsibilities as health care providers:</a:t>
            </a:r>
          </a:p>
          <a:p>
            <a:pPr marL="685800" lvl="1" indent="-228600" algn="l" rtl="0">
              <a:spcBef>
                <a:spcPts val="300"/>
              </a:spcBef>
              <a:spcAft>
                <a:spcPts val="0"/>
              </a:spcAft>
              <a:buClr>
                <a:schemeClr val="dk1"/>
              </a:buClr>
              <a:buSzPts val="1100"/>
              <a:buFont typeface="Arial"/>
              <a:buChar char="•"/>
            </a:pPr>
            <a:r>
              <a:rPr lang="en-US" dirty="0"/>
              <a:t>Provide pregnancy options counseling, which includes information about abortion</a:t>
            </a:r>
          </a:p>
          <a:p>
            <a:pPr marL="685800" lvl="1" indent="-228600" algn="l" rtl="0">
              <a:spcBef>
                <a:spcPts val="300"/>
              </a:spcBef>
              <a:spcAft>
                <a:spcPts val="0"/>
              </a:spcAft>
              <a:buClr>
                <a:schemeClr val="dk1"/>
              </a:buClr>
              <a:buSzPts val="1100"/>
              <a:buFont typeface="Arial"/>
              <a:buChar char="•"/>
            </a:pPr>
            <a:r>
              <a:rPr lang="en-US" dirty="0"/>
              <a:t>Refer patients to sources of care if you cannot provide it at your clinic</a:t>
            </a:r>
          </a:p>
          <a:p>
            <a:pPr marL="685800" lvl="1" indent="-228600" algn="l" rtl="0">
              <a:spcBef>
                <a:spcPts val="300"/>
              </a:spcBef>
              <a:spcAft>
                <a:spcPts val="0"/>
              </a:spcAft>
              <a:buClr>
                <a:schemeClr val="dk1"/>
              </a:buClr>
              <a:buSzPts val="1100"/>
              <a:buFont typeface="Arial"/>
              <a:buChar char="•"/>
            </a:pPr>
            <a:r>
              <a:rPr lang="en-US" dirty="0"/>
              <a:t>Uphold core values: patient autonomy, patients’ health care needs above our personal beliefs</a:t>
            </a:r>
          </a:p>
          <a:p>
            <a:pPr marL="228600" lvl="0" indent="-228600" algn="l" rtl="0">
              <a:spcBef>
                <a:spcPts val="300"/>
              </a:spcBef>
              <a:spcAft>
                <a:spcPts val="0"/>
              </a:spcAft>
              <a:buClr>
                <a:schemeClr val="dk1"/>
              </a:buClr>
              <a:buSzPts val="1100"/>
              <a:buFont typeface="Arial"/>
              <a:buChar char="•"/>
            </a:pPr>
            <a:r>
              <a:rPr lang="en-US" dirty="0"/>
              <a:t>Provide information on safe self-management if that is what they prefer: what are the medications, how to take them, what to expect, when/where to seek help if you need it = all of us are allowed to provide SMA information</a:t>
            </a:r>
          </a:p>
          <a:p>
            <a:pPr marL="228600" marR="0" lvl="0" indent="-228600" algn="l" rtl="0">
              <a:lnSpc>
                <a:spcPct val="100000"/>
              </a:lnSpc>
              <a:spcBef>
                <a:spcPts val="300"/>
              </a:spcBef>
              <a:spcAft>
                <a:spcPts val="0"/>
              </a:spcAft>
              <a:buClr>
                <a:schemeClr val="dk1"/>
              </a:buClr>
              <a:buSzPts val="1100"/>
              <a:buFont typeface="Arial"/>
              <a:buChar char="•"/>
            </a:pPr>
            <a:r>
              <a:rPr lang="en-US" dirty="0"/>
              <a:t>Support people with the information they need after an SMA, provide follow-up care for people who want to confirm their completed abortion, and support them if they come in with heavy bleeding, pain, fevers, or complications – which we know from studies is rare. </a:t>
            </a:r>
            <a:r>
              <a:rPr lang="en-US" b="1" dirty="0"/>
              <a:t>These are the same symptoms and potential complications of miscarriage care. </a:t>
            </a:r>
            <a:endParaRPr lang="en-US" dirty="0"/>
          </a:p>
          <a:p>
            <a:pPr marL="228600" marR="0" lvl="0" indent="-228600" algn="l" rtl="0">
              <a:lnSpc>
                <a:spcPct val="100000"/>
              </a:lnSpc>
              <a:spcBef>
                <a:spcPts val="300"/>
              </a:spcBef>
              <a:spcAft>
                <a:spcPts val="0"/>
              </a:spcAft>
              <a:buClr>
                <a:schemeClr val="dk1"/>
              </a:buClr>
              <a:buSzPts val="1100"/>
              <a:buFont typeface="Arial"/>
              <a:buChar char="•"/>
            </a:pPr>
            <a:r>
              <a:rPr lang="en-US" b="1" dirty="0"/>
              <a:t>Post abortion care mimics the clinical presentation of a miscarriage. There is no reason to assume or record self-management in the patient’s chart. </a:t>
            </a:r>
            <a:r>
              <a:rPr lang="en-US" dirty="0"/>
              <a:t>A patient who is bleeding with a positive pregnancy test and non-viable fetus should be treated like anyone pregnant and bleeding. </a:t>
            </a:r>
            <a:endParaRPr lang="en-US" sz="1300" b="1" dirty="0"/>
          </a:p>
          <a:p>
            <a:pPr marL="228600" marR="0" lvl="0" indent="-228600" algn="l" rtl="0">
              <a:lnSpc>
                <a:spcPct val="100000"/>
              </a:lnSpc>
              <a:spcBef>
                <a:spcPts val="300"/>
              </a:spcBef>
              <a:spcAft>
                <a:spcPts val="0"/>
              </a:spcAft>
              <a:buClr>
                <a:schemeClr val="dk1"/>
              </a:buClr>
              <a:buSzPts val="1100"/>
              <a:buFont typeface="Arial"/>
              <a:buChar char="•"/>
            </a:pPr>
            <a:r>
              <a:rPr lang="en-US" dirty="0"/>
              <a:t>EDUCATE colleagues about SMA – values clarification is a great place to start. </a:t>
            </a:r>
          </a:p>
          <a:p>
            <a:pPr marL="228600" marR="0" lvl="0" indent="-228600" algn="l" rtl="0">
              <a:lnSpc>
                <a:spcPct val="100000"/>
              </a:lnSpc>
              <a:spcBef>
                <a:spcPts val="300"/>
              </a:spcBef>
              <a:spcAft>
                <a:spcPts val="0"/>
              </a:spcAft>
              <a:buClr>
                <a:schemeClr val="dk1"/>
              </a:buClr>
              <a:buSzPts val="1100"/>
              <a:buFont typeface="Arial"/>
              <a:buChar char="•"/>
            </a:pPr>
            <a:r>
              <a:rPr lang="en-US" dirty="0"/>
              <a:t>Review written policies on mandatory reporting: are there ways to change the policy so that it does not go beyond what is required by the state and upholds patient privacy and autonomy?</a:t>
            </a:r>
          </a:p>
          <a:p>
            <a:pPr marL="228600" marR="0" lvl="0" indent="-228600" algn="l" rtl="0">
              <a:lnSpc>
                <a:spcPct val="100000"/>
              </a:lnSpc>
              <a:spcBef>
                <a:spcPts val="300"/>
              </a:spcBef>
              <a:spcAft>
                <a:spcPts val="0"/>
              </a:spcAft>
              <a:buClr>
                <a:schemeClr val="dk1"/>
              </a:buClr>
              <a:buSzPts val="1100"/>
              <a:buFont typeface="Arial"/>
              <a:buChar char="•"/>
            </a:pPr>
            <a:r>
              <a:rPr lang="en-US" i="0" dirty="0">
                <a:solidFill>
                  <a:schemeClr val="dk1"/>
                </a:solidFill>
                <a:latin typeface="+mn-lt"/>
                <a:ea typeface="+mn-ea"/>
                <a:cs typeface="+mn-cs"/>
                <a:sym typeface="Calibri"/>
              </a:rPr>
              <a:t>Support your institution with HIPAA and mandatory reporting trainings (If/When/How can help with mandatory reporting trainings)</a:t>
            </a:r>
            <a:endParaRPr lang="en-US" sz="1300" dirty="0"/>
          </a:p>
          <a:p>
            <a:pPr marL="228600" marR="0" lvl="0" indent="-228600" algn="l" rtl="0">
              <a:lnSpc>
                <a:spcPct val="100000"/>
              </a:lnSpc>
              <a:spcBef>
                <a:spcPts val="300"/>
              </a:spcBef>
              <a:spcAft>
                <a:spcPts val="0"/>
              </a:spcAft>
              <a:buClr>
                <a:schemeClr val="dk1"/>
              </a:buClr>
              <a:buSzPts val="1100"/>
              <a:buFont typeface="Arial"/>
              <a:buChar char="•"/>
            </a:pPr>
            <a:r>
              <a:rPr lang="en-US" dirty="0"/>
              <a:t>Speak about SMA with compassion and respect: </a:t>
            </a:r>
            <a:r>
              <a:rPr lang="en-US" sz="1100" i="0" dirty="0">
                <a:solidFill>
                  <a:schemeClr val="dk1"/>
                </a:solidFill>
                <a:latin typeface="+mn-lt"/>
                <a:ea typeface="+mn-ea"/>
                <a:cs typeface="+mn-cs"/>
                <a:sym typeface="Calibri"/>
              </a:rPr>
              <a:t>Judgment or discouragement from someone in the medical profession may increase feelings of shame and deter people from seeking medical care in the rare event of a post-self-managed abortion complication.</a:t>
            </a:r>
            <a:endParaRPr lang="en-US" dirty="0"/>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This is not legal advice, this is information we have learned thus far. If you want more information about legal issues, mandatory reporting, your state laws and requirements affecting SMA, access the repro legal helpline at If/When/How – they have begun an extensive program to support clinicians and communities with legal information (and counsel if needed) they need to self manage their abortions safely and with dignity. </a:t>
            </a:r>
            <a:endParaRPr lang="en-US" dirty="0"/>
          </a:p>
          <a:p>
            <a:pPr marL="0" lvl="0" indent="0" algn="l" rtl="0">
              <a:spcBef>
                <a:spcPts val="0"/>
              </a:spcBef>
              <a:spcAft>
                <a:spcPts val="0"/>
              </a:spcAft>
              <a:buNone/>
            </a:pPr>
            <a:endParaRPr lang="en-US" sz="1100" i="0" dirty="0">
              <a:solidFill>
                <a:schemeClr val="dk1"/>
              </a:solidFill>
              <a:latin typeface="+mn-lt"/>
              <a:ea typeface="+mn-ea"/>
              <a:cs typeface="+mn-cs"/>
              <a:sym typeface="Calibri"/>
            </a:endParaRPr>
          </a:p>
          <a:p>
            <a:pPr marL="0" lvl="0" indent="0" algn="l" rtl="0">
              <a:spcBef>
                <a:spcPts val="0"/>
              </a:spcBef>
              <a:spcAft>
                <a:spcPts val="0"/>
              </a:spcAft>
              <a:buNone/>
            </a:pPr>
            <a:r>
              <a:rPr lang="en-US" sz="1100" b="1" i="0" dirty="0">
                <a:solidFill>
                  <a:schemeClr val="dk1"/>
                </a:solidFill>
                <a:latin typeface="+mn-lt"/>
                <a:ea typeface="+mn-ea"/>
                <a:cs typeface="+mn-cs"/>
                <a:sym typeface="Calibri"/>
              </a:rPr>
              <a:t>References</a:t>
            </a:r>
            <a:endParaRPr lang="en-US" sz="1100" dirty="0"/>
          </a:p>
          <a:p>
            <a:pPr marL="0" marR="0" lvl="0" indent="0" algn="l" rtl="0">
              <a:lnSpc>
                <a:spcPct val="100000"/>
              </a:lnSpc>
              <a:spcBef>
                <a:spcPts val="0"/>
              </a:spcBef>
              <a:spcAft>
                <a:spcPts val="0"/>
              </a:spcAft>
              <a:buClr>
                <a:schemeClr val="dk1"/>
              </a:buClr>
              <a:buSzPts val="1100"/>
              <a:buFont typeface="Calibri"/>
              <a:buNone/>
            </a:pPr>
            <a:r>
              <a:rPr lang="en-US" sz="1100" b="0" u="none" dirty="0"/>
              <a:t>https://</a:t>
            </a:r>
            <a:r>
              <a:rPr lang="en-US" sz="1100" b="0" u="none" dirty="0" err="1"/>
              <a:t>www.innovating-education.org</a:t>
            </a:r>
            <a:r>
              <a:rPr lang="en-US" sz="1100" b="0" u="none" dirty="0"/>
              <a:t>/course/when-abortion-is-not-available/</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Presentation with Teach</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Self-Managed Abortion and the Law. What health care providers need to know. </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Repro Legal Helpline: http://</a:t>
            </a:r>
            <a:r>
              <a:rPr lang="en-US" sz="1100" b="0" i="0" dirty="0" err="1">
                <a:solidFill>
                  <a:schemeClr val="dk1"/>
                </a:solidFill>
                <a:latin typeface="+mn-lt"/>
                <a:ea typeface="+mn-ea"/>
                <a:cs typeface="+mn-cs"/>
                <a:sym typeface="Calibri"/>
              </a:rPr>
              <a:t>www.reprolegalhelpline.org</a:t>
            </a:r>
            <a:r>
              <a:rPr lang="en-US" sz="1100" b="0" i="0" dirty="0">
                <a:solidFill>
                  <a:schemeClr val="dk1"/>
                </a:solidFill>
                <a:latin typeface="+mn-lt"/>
                <a:ea typeface="+mn-ea"/>
                <a:cs typeface="+mn-cs"/>
                <a:sym typeface="Calibri"/>
              </a:rPr>
              <a:t>/ </a:t>
            </a:r>
            <a:endParaRPr lang="en-US" sz="1100" dirty="0"/>
          </a:p>
        </p:txBody>
      </p:sp>
    </p:spTree>
    <p:extLst>
      <p:ext uri="{BB962C8B-B14F-4D97-AF65-F5344CB8AC3E}">
        <p14:creationId xmlns:p14="http://schemas.microsoft.com/office/powerpoint/2010/main" val="3457581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just" rtl="0">
              <a:spcBef>
                <a:spcPts val="0"/>
              </a:spcBef>
              <a:spcAft>
                <a:spcPts val="0"/>
              </a:spcAft>
              <a:buNone/>
            </a:pPr>
            <a:r>
              <a:rPr lang="en-US" dirty="0"/>
              <a:t>Methotrexate IM + Misoprostol vaginally for medication abortion</a:t>
            </a:r>
          </a:p>
          <a:p>
            <a:pPr marL="457200" lvl="0" indent="-317500" algn="l" rtl="0">
              <a:spcBef>
                <a:spcPts val="0"/>
              </a:spcBef>
              <a:spcAft>
                <a:spcPts val="0"/>
              </a:spcAft>
              <a:buSzPts val="1400"/>
              <a:buChar char="●"/>
            </a:pPr>
            <a:r>
              <a:rPr lang="en-US" dirty="0"/>
              <a:t>In countries where mifepristone is widely available, methotrexate is used infrequently.</a:t>
            </a:r>
          </a:p>
          <a:p>
            <a:pPr marL="457200" lvl="0" indent="-317500" algn="l" rtl="0">
              <a:spcBef>
                <a:spcPts val="0"/>
              </a:spcBef>
              <a:spcAft>
                <a:spcPts val="0"/>
              </a:spcAft>
              <a:buSzPts val="1400"/>
              <a:buChar char="●"/>
            </a:pPr>
            <a:r>
              <a:rPr lang="en-US" dirty="0"/>
              <a:t>Methotrexate is less effective – and the process is a little longer and less predictable.</a:t>
            </a:r>
          </a:p>
          <a:p>
            <a:pPr marL="457200" lvl="0" indent="-317500" algn="l" rtl="0">
              <a:spcBef>
                <a:spcPts val="0"/>
              </a:spcBef>
              <a:spcAft>
                <a:spcPts val="0"/>
              </a:spcAft>
              <a:buSzPts val="1400"/>
              <a:buChar char="●"/>
            </a:pPr>
            <a:r>
              <a:rPr lang="en-US" dirty="0"/>
              <a:t>We have protocols approved with Methotrexate only up to 49 days (compared with the 77-day limit for mifepristone). </a:t>
            </a:r>
          </a:p>
          <a:p>
            <a:pPr marL="457200" lvl="0" indent="-317500" algn="l" rtl="0">
              <a:spcBef>
                <a:spcPts val="0"/>
              </a:spcBef>
              <a:spcAft>
                <a:spcPts val="0"/>
              </a:spcAft>
              <a:buSzPts val="1400"/>
              <a:buChar char="●"/>
            </a:pPr>
            <a:r>
              <a:rPr lang="en-US" dirty="0"/>
              <a:t>Methotrexate abortions usually take longer -- may require more visits, additional doses of misoprostol.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However, methotrexate has some advantages:</a:t>
            </a:r>
          </a:p>
          <a:p>
            <a:pPr marL="0" lvl="0" indent="0" algn="l" rtl="0">
              <a:spcBef>
                <a:spcPts val="0"/>
              </a:spcBef>
              <a:spcAft>
                <a:spcPts val="0"/>
              </a:spcAft>
              <a:buNone/>
            </a:pPr>
            <a:r>
              <a:rPr lang="en-US" dirty="0"/>
              <a:t>-It’s inexpensive compared to mifepristone</a:t>
            </a:r>
          </a:p>
          <a:p>
            <a:pPr marL="0" lvl="0" indent="0" algn="l" rtl="0">
              <a:spcBef>
                <a:spcPts val="0"/>
              </a:spcBef>
              <a:spcAft>
                <a:spcPts val="0"/>
              </a:spcAft>
              <a:buNone/>
            </a:pPr>
            <a:r>
              <a:rPr lang="en-US" dirty="0"/>
              <a:t>-It’s easy to purchase (no special process like FDA REMS or patient agreement)</a:t>
            </a:r>
          </a:p>
          <a:p>
            <a:pPr marL="0" lvl="0" indent="0" algn="l" rtl="0">
              <a:spcBef>
                <a:spcPts val="0"/>
              </a:spcBef>
              <a:spcAft>
                <a:spcPts val="0"/>
              </a:spcAft>
              <a:buNone/>
            </a:pPr>
            <a:r>
              <a:rPr lang="en-US" dirty="0"/>
              <a:t>-It treats early ectopic pregnancy</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92795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Optional Activity (20-30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Before or instead of talking about barriers to providing medication abortion in primary care and strategies to overcome them, divide participants into small groups or breakout rooms to go through and discuss the two case studies in the Participant Case Study Guide. You can also walk through the case studies as 1 large group asking on participants to read sections and answer the discussion questions. There are </a:t>
            </a:r>
            <a:r>
              <a:rPr lang="en-US" dirty="0"/>
              <a:t>2</a:t>
            </a:r>
            <a:r>
              <a:rPr lang="en-US" b="0" dirty="0"/>
              <a:t> case </a:t>
            </a:r>
            <a:r>
              <a:rPr lang="en-US"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0"/>
                  </a:ext>
                </a:extLst>
              </a:rPr>
              <a:t>studies</a:t>
            </a:r>
            <a:r>
              <a:rPr lang="en-US" b="0" dirty="0"/>
              <a:t>. </a:t>
            </a:r>
            <a:endParaRPr lang="en-US" dirty="0"/>
          </a:p>
        </p:txBody>
      </p:sp>
    </p:spTree>
    <p:extLst>
      <p:ext uri="{BB962C8B-B14F-4D97-AF65-F5344CB8AC3E}">
        <p14:creationId xmlns:p14="http://schemas.microsoft.com/office/powerpoint/2010/main" val="2180394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dirty="0"/>
              <a:t>This discussion may not be appropriate in states that are highly restrictive toward abortion care. Consider your audience before discussing this part of the presentation.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 include this part of the presentation, you can offer the audience to share their ideas first, or you can go through issues to think about on the next slide and ask the audience for other concerns and barriers they are thinking about. </a:t>
            </a:r>
          </a:p>
        </p:txBody>
      </p:sp>
    </p:spTree>
    <p:extLst>
      <p:ext uri="{BB962C8B-B14F-4D97-AF65-F5344CB8AC3E}">
        <p14:creationId xmlns:p14="http://schemas.microsoft.com/office/powerpoint/2010/main" val="40754846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Here are some of the big picture issues to think about. We’re going to briefly summarize them, but please visit the RHAP website which contains a lot of tools and resources that can help you with these issues. RHAP staff can provide technical assistance to any clinician or organization needing help to integrate abortion care. Reach out to </a:t>
            </a:r>
            <a:r>
              <a:rPr lang="en-US" dirty="0" err="1"/>
              <a:t>program@reproductiveaccess.org</a:t>
            </a:r>
            <a:r>
              <a:rPr lang="en-US" dirty="0"/>
              <a:t>.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r>
              <a:rPr lang="en-US" b="1" dirty="0"/>
              <a:t>[Drop links in the chat]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main resource to review is this toolkit which goes through many ideas on getting started with medication abortion in primary care. </a:t>
            </a:r>
            <a:r>
              <a:rPr lang="en-US" u="sng" dirty="0">
                <a:solidFill>
                  <a:schemeClr val="hlink"/>
                </a:solidFill>
                <a:hlinkClick r:id="rId3"/>
              </a:rPr>
              <a:t>https://www.reproductiveaccess.org/resource/toolkit-medication-abortion/</a:t>
            </a:r>
            <a:endParaRPr lang="en-US" u="sng" dirty="0">
              <a:solidFill>
                <a:schemeClr val="hlink"/>
              </a:solidFill>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If you receive federal funding, you can still provide abortion care, but you’ll have key things to consider and navigate to ensure in your accounting that any funding that goes toward providing abortion services is not federal funds or otherwise restricted funds. RHAP can help you navigate this.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Depending upon your state, this could be a complicated discussion.  RHAP has done some preliminary work to identify state abortion laws in Network Cluster states.  Please make sure to connect with RHAP and your local cluster to understand if any laws or policies affect abortion care in your state. Guttmacher Institute has excellent resources on up to date information about state laws and policies. RHAP is also working with a lawyer to help understand and draft </a:t>
            </a:r>
            <a:r>
              <a:rPr lang="en-US" dirty="0" err="1"/>
              <a:t>guidances</a:t>
            </a:r>
            <a:r>
              <a:rPr lang="en-US" dirty="0"/>
              <a:t> on specific legal questions that come up. If you do have any legal questions specifically around providing medication abortion in an FQHC, do reach out to RHAP at </a:t>
            </a:r>
            <a:r>
              <a:rPr lang="en-US" dirty="0" err="1"/>
              <a:t>program@reproductiveaccess.org</a:t>
            </a:r>
            <a:endParaRPr lang="en-US" dirty="0"/>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3. </a:t>
            </a:r>
            <a:r>
              <a:rPr lang="en-US" dirty="0"/>
              <a:t>Start by identifying other clinicians, administrators, and staff who might be allies and champions in introducing abortion services. Form a planning committee that can meet regularly to discuss tasks, timeline, barriers, and potential solutions. It’s helpful for this team to be multidisciplinary and to include an administrator.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 Starting conversations with staff around providing abortion care is critical.  Include all staff at all levels.  Many start with Values Clarification exercises to help process feelings. </a:t>
            </a:r>
            <a:r>
              <a:rPr lang="en-US" u="sng" dirty="0">
                <a:solidFill>
                  <a:schemeClr val="hlink"/>
                </a:solidFill>
                <a:hlinkClick r:id="rId4"/>
              </a:rPr>
              <a:t>https://www.reproductiveaccess.org/resource/values-clarification-workshop/</a:t>
            </a:r>
            <a:r>
              <a:rPr lang="en-US" dirty="0"/>
              <a:t>. Some places do a staff and patient attitude survey:  Patient attitude survey example:  </a:t>
            </a:r>
            <a:r>
              <a:rPr lang="en-US" u="sng" dirty="0">
                <a:solidFill>
                  <a:schemeClr val="hlink"/>
                </a:solidFill>
                <a:hlinkClick r:id="rId5"/>
              </a:rPr>
              <a:t>https://www.reproductiveaccess.org/resource/patient-attitude-survey/</a:t>
            </a:r>
            <a:r>
              <a:rPr lang="en-US" dirty="0"/>
              <a:t>.  Staff attitude survey example:  </a:t>
            </a:r>
            <a:r>
              <a:rPr lang="en-US" u="sng" dirty="0">
                <a:solidFill>
                  <a:schemeClr val="hlink"/>
                </a:solidFill>
                <a:hlinkClick r:id="rId6"/>
              </a:rPr>
              <a:t>https://www.reproductiveaccess.org/resource/staff-attitude-survey/</a:t>
            </a:r>
            <a:endParaRPr lang="en-US" u="sng" dirty="0">
              <a:solidFill>
                <a:schemeClr val="hlink"/>
              </a:solidFill>
            </a:endParaRP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5. </a:t>
            </a:r>
            <a:r>
              <a:rPr lang="en-US" dirty="0"/>
              <a:t>Your pharmacy or someone in your organization needs to sign up with a distributor to dispense the mifepristone.   There are two distributors: </a:t>
            </a:r>
            <a:r>
              <a:rPr lang="en-US" dirty="0" err="1"/>
              <a:t>GenBioPro</a:t>
            </a:r>
            <a:r>
              <a:rPr lang="en-US" dirty="0"/>
              <a:t> (generic) and </a:t>
            </a:r>
            <a:r>
              <a:rPr lang="en-US" dirty="0" err="1"/>
              <a:t>Danco</a:t>
            </a:r>
            <a:r>
              <a:rPr lang="en-US" dirty="0"/>
              <a:t> (branded, </a:t>
            </a:r>
            <a:r>
              <a:rPr lang="en-US" dirty="0" err="1"/>
              <a:t>Mifeprex</a:t>
            </a:r>
            <a:r>
              <a:rPr lang="en-US" dirty="0"/>
              <a:t>).  Here is the guide on signing up with </a:t>
            </a:r>
            <a:r>
              <a:rPr lang="en-US" dirty="0" err="1"/>
              <a:t>GenBioPro</a:t>
            </a:r>
            <a:r>
              <a:rPr lang="en-US" dirty="0"/>
              <a:t>: </a:t>
            </a:r>
            <a:r>
              <a:rPr lang="en-US" u="sng" dirty="0">
                <a:solidFill>
                  <a:schemeClr val="hlink"/>
                </a:solidFill>
                <a:hlinkClick r:id="rId7"/>
              </a:rPr>
              <a:t>https://genbiopro.com/ordering/</a:t>
            </a:r>
            <a:r>
              <a:rPr lang="en-US" dirty="0"/>
              <a:t>.  Here is a step by step guide on signing up with </a:t>
            </a:r>
            <a:r>
              <a:rPr lang="en-US" dirty="0" err="1"/>
              <a:t>Danco</a:t>
            </a:r>
            <a:r>
              <a:rPr lang="en-US" dirty="0"/>
              <a:t>:  </a:t>
            </a:r>
            <a:r>
              <a:rPr lang="en-US" u="sng" dirty="0">
                <a:solidFill>
                  <a:schemeClr val="hlink"/>
                </a:solidFill>
                <a:hlinkClick r:id="rId8"/>
              </a:rPr>
              <a:t>https://www.reproductiveaccess.org/resource/order-mifepristone/</a:t>
            </a:r>
            <a:r>
              <a:rPr lang="en-US" dirty="0"/>
              <a: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There is a provider agreement to sign and account setup for to be filled out.  Also paperwork for patients to sign. That information for </a:t>
            </a:r>
            <a:r>
              <a:rPr lang="en-US" dirty="0" err="1"/>
              <a:t>GenBioPro</a:t>
            </a:r>
            <a:r>
              <a:rPr lang="en-US" dirty="0"/>
              <a:t> can be found here: </a:t>
            </a:r>
            <a:r>
              <a:rPr lang="en-US" u="sng" dirty="0">
                <a:solidFill>
                  <a:schemeClr val="hlink"/>
                </a:solidFill>
                <a:hlinkClick r:id="rId9"/>
              </a:rPr>
              <a:t>https://genbiopro.com/wp-content/uploads/2019/05/GenBioPro-Prescriber-Agreement-Form.pdf</a:t>
            </a:r>
            <a:r>
              <a:rPr lang="en-US" dirty="0"/>
              <a:t>.  And the patient agreement form can be found here: </a:t>
            </a:r>
            <a:r>
              <a:rPr lang="en-US" u="sng" dirty="0">
                <a:solidFill>
                  <a:schemeClr val="hlink"/>
                </a:solidFill>
                <a:hlinkClick r:id="rId10"/>
              </a:rPr>
              <a:t>https://genbiopro.com/wp-content/uploads/2019/05/GenBioPro-Patient-Agreement.pdf</a:t>
            </a:r>
            <a:r>
              <a:rPr lang="en-US" dirty="0"/>
              <a:t>.</a:t>
            </a:r>
          </a:p>
          <a:p>
            <a:pPr marL="0" lvl="0" indent="0" algn="l" rtl="0">
              <a:spcBef>
                <a:spcPts val="0"/>
              </a:spcBef>
              <a:spcAft>
                <a:spcPts val="0"/>
              </a:spcAft>
              <a:buClr>
                <a:schemeClr val="dk1"/>
              </a:buClr>
              <a:buSzPts val="1200"/>
              <a:buFont typeface="Calibri"/>
              <a:buNone/>
            </a:pPr>
            <a:r>
              <a:rPr lang="en-US" dirty="0"/>
              <a:t>That information for </a:t>
            </a:r>
            <a:r>
              <a:rPr lang="en-US" dirty="0" err="1"/>
              <a:t>Danco</a:t>
            </a:r>
            <a:r>
              <a:rPr lang="en-US" dirty="0"/>
              <a:t> can be found here:  </a:t>
            </a:r>
            <a:r>
              <a:rPr lang="en-US" u="sng" dirty="0">
                <a:solidFill>
                  <a:schemeClr val="hlink"/>
                </a:solidFill>
                <a:hlinkClick r:id="rId11"/>
              </a:rPr>
              <a:t>http://www.earlyoptionpill.com/wp-content/uploads/2016/02/Prescriber-Agreement-Form-March2016-2.pdf</a:t>
            </a:r>
            <a:r>
              <a:rPr lang="en-US" dirty="0"/>
              <a:t>.  And here:  </a:t>
            </a:r>
            <a:r>
              <a:rPr lang="en-US" u="sng" dirty="0">
                <a:solidFill>
                  <a:schemeClr val="hlink"/>
                </a:solidFill>
                <a:hlinkClick r:id="rId12"/>
              </a:rPr>
              <a:t>https://www.earlyoptionpill.com/for-health-professionals/ordering-mifeprex/</a:t>
            </a: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6. RHAP has sample policies, protocols and procedures you can adjust.  Policy + Procedure:  </a:t>
            </a:r>
            <a:r>
              <a:rPr lang="en-US" u="sng" dirty="0">
                <a:solidFill>
                  <a:schemeClr val="hlink"/>
                </a:solidFill>
                <a:hlinkClick r:id="rId13"/>
              </a:rPr>
              <a:t>https://www.reproductiveaccess.org/resource/medication-abortion-policy-procedure/</a:t>
            </a:r>
            <a:r>
              <a:rPr lang="en-US" dirty="0"/>
              <a:t>.  Clinical Protocol:  </a:t>
            </a:r>
            <a:r>
              <a:rPr lang="en-US" u="sng" dirty="0">
                <a:solidFill>
                  <a:schemeClr val="hlink"/>
                </a:solidFill>
                <a:hlinkClick r:id="rId14"/>
              </a:rPr>
              <a:t>https://www.reproductiveaccess.org/resource/medication-abortion-protocol/</a:t>
            </a:r>
            <a:endParaRPr lang="en-US" dirty="0"/>
          </a:p>
          <a:p>
            <a:pPr marL="228600" lvl="0" indent="-15240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7. Reimbursement varies by state and insurance plan.  Only a few states provide Medicaid reimbursement of abortion.  </a:t>
            </a:r>
            <a:r>
              <a:rPr lang="en-US" u="sng" dirty="0">
                <a:solidFill>
                  <a:schemeClr val="hlink"/>
                </a:solidFill>
                <a:hlinkClick r:id="rId15"/>
              </a:rPr>
              <a:t>https://www.reproductiveaccess.org/resource/medication-abortion-coding/</a:t>
            </a:r>
            <a:r>
              <a:rPr lang="en-US" dirty="0"/>
              <a:t>. It is possible to provide abortion in health centers that receive federal funding, including FQHCs.  Special care needs to be taken to segregate costs/visits so that no federal dollars are spent on abortion care. But it is possible! RHAP can help.  See this billing guide:  </a:t>
            </a:r>
            <a:r>
              <a:rPr lang="en-US" u="sng" dirty="0">
                <a:solidFill>
                  <a:schemeClr val="hlink"/>
                </a:solidFill>
                <a:hlinkClick r:id="rId16"/>
              </a:rPr>
              <a:t>https://www.reproductiveaccess.org/resource/abortion-administrative-guide/</a:t>
            </a:r>
            <a:r>
              <a:rPr lang="en-US" dirty="0"/>
              <a:t> and contact RHAP for more support.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8. Definitely check to make sure your professional liability insurance/malpractice will cover medication abortion. If you work in a federally qualified health center, you will likely have to get additional insurance to cover medication abortion care. Lots of FQHCs have gap coverage in place for services like L&amp;D and hospital care -- it’s possible to add abortion care to gap coverage too.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Additional Resources:</a:t>
            </a:r>
          </a:p>
          <a:p>
            <a:pPr marL="0" lvl="0" indent="0" algn="l" rtl="0">
              <a:spcBef>
                <a:spcPts val="0"/>
              </a:spcBef>
              <a:spcAft>
                <a:spcPts val="0"/>
              </a:spcAft>
              <a:buClr>
                <a:schemeClr val="dk1"/>
              </a:buClr>
              <a:buSzPts val="1200"/>
              <a:buFont typeface="Calibri"/>
              <a:buNone/>
            </a:pPr>
            <a:r>
              <a:rPr lang="en-US" u="sng" dirty="0">
                <a:solidFill>
                  <a:schemeClr val="hlink"/>
                </a:solidFill>
                <a:hlinkClick r:id="rId17"/>
              </a:rPr>
              <a:t>https://familymedicine.uw.edu/accessdelivered/</a:t>
            </a:r>
            <a:r>
              <a:rPr lang="en-US" dirty="0"/>
              <a:t> </a:t>
            </a:r>
          </a:p>
          <a:p>
            <a:endParaRPr lang="en-US" dirty="0"/>
          </a:p>
          <a:p>
            <a:r>
              <a:rPr lang="en-US" dirty="0"/>
              <a:t>Image Source: Created by Adrien Coquet from the Noun Project</a:t>
            </a:r>
          </a:p>
        </p:txBody>
      </p:sp>
    </p:spTree>
    <p:extLst>
      <p:ext uri="{BB962C8B-B14F-4D97-AF65-F5344CB8AC3E}">
        <p14:creationId xmlns:p14="http://schemas.microsoft.com/office/powerpoint/2010/main" val="38657818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https://</a:t>
            </a:r>
            <a:r>
              <a:rPr lang="en-US" dirty="0" err="1"/>
              <a:t>www.reproductiveaccess.org</a:t>
            </a:r>
            <a:r>
              <a:rPr lang="en-US" dirty="0"/>
              <a:t>/resource/telehealth-care-for-</a:t>
            </a:r>
            <a:r>
              <a:rPr lang="en-US" dirty="0" err="1"/>
              <a:t>mab</a:t>
            </a:r>
            <a:r>
              <a:rPr lang="en-US" dirty="0"/>
              <a:t>-workflow/</a:t>
            </a:r>
          </a:p>
          <a:p>
            <a:pPr marL="342900" indent="-342900">
              <a:buFont typeface="Arial" panose="020B0604020202020204" pitchFamily="34" charset="0"/>
              <a:buChar char="•"/>
            </a:pPr>
            <a:r>
              <a:rPr lang="en-US" dirty="0"/>
              <a:t>https://</a:t>
            </a:r>
            <a:r>
              <a:rPr lang="en-US" dirty="0" err="1"/>
              <a:t>www.reproductiveaccess.org</a:t>
            </a:r>
            <a:r>
              <a:rPr lang="en-US" dirty="0"/>
              <a:t>/resource/early-abortion-options/</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a:t>
            </a:r>
            <a:r>
              <a:rPr lang="en-US" dirty="0" err="1"/>
              <a:t>faqs</a:t>
            </a:r>
            <a:r>
              <a:rPr lang="en-US" dirty="0"/>
              <a:t>/</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/resource/medication-abortion-protocol/</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/resource/medication-abortion-coding/</a:t>
            </a:r>
          </a:p>
          <a:p>
            <a:pPr marL="342900" indent="-342900">
              <a:buFont typeface="Arial" panose="020B0604020202020204" pitchFamily="34" charset="0"/>
              <a:buChar char="•"/>
            </a:pPr>
            <a:r>
              <a:rPr lang="en-US" dirty="0"/>
              <a:t>https://</a:t>
            </a:r>
            <a:r>
              <a:rPr lang="en-US" dirty="0" err="1"/>
              <a:t>www.reproductiveaccess.org</a:t>
            </a:r>
            <a:r>
              <a:rPr lang="en-US" dirty="0"/>
              <a:t>/resource/</a:t>
            </a:r>
            <a:r>
              <a:rPr lang="en-US" dirty="0" err="1"/>
              <a:t>sams</a:t>
            </a:r>
            <a:r>
              <a:rPr lang="en-US" dirty="0"/>
              <a:t>-medication-abortion-zine/</a:t>
            </a:r>
          </a:p>
          <a:p>
            <a:pPr marL="342900" indent="-342900">
              <a:buFont typeface="Arial" panose="020B0604020202020204" pitchFamily="34" charset="0"/>
              <a:buChar char="•"/>
            </a:pPr>
            <a:r>
              <a:rPr lang="en-US" dirty="0"/>
              <a:t>https://</a:t>
            </a:r>
            <a:r>
              <a:rPr lang="en-US" dirty="0" err="1"/>
              <a:t>www.reproductiveaccess.org</a:t>
            </a:r>
            <a:r>
              <a:rPr lang="en-US" dirty="0"/>
              <a:t>/resource/algorithm-phone-triage-bleeding-medication-abortion/</a:t>
            </a:r>
          </a:p>
        </p:txBody>
      </p:sp>
    </p:spTree>
    <p:extLst>
      <p:ext uri="{BB962C8B-B14F-4D97-AF65-F5344CB8AC3E}">
        <p14:creationId xmlns:p14="http://schemas.microsoft.com/office/powerpoint/2010/main" val="2980893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p:txBody>
      </p:sp>
    </p:spTree>
    <p:extLst>
      <p:ext uri="{BB962C8B-B14F-4D97-AF65-F5344CB8AC3E}">
        <p14:creationId xmlns:p14="http://schemas.microsoft.com/office/powerpoint/2010/main" val="1439878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p:txBody>
      </p:sp>
    </p:spTree>
    <p:extLst>
      <p:ext uri="{BB962C8B-B14F-4D97-AF65-F5344CB8AC3E}">
        <p14:creationId xmlns:p14="http://schemas.microsoft.com/office/powerpoint/2010/main" val="2744618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solidFill>
                  <a:schemeClr val="bg2"/>
                </a:solidFill>
                <a:latin typeface="+mn-lt"/>
              </a:rPr>
              <a:t>Please complete this post-test on your phone or computer in order to receive CE hours for participation in this workshop. </a:t>
            </a:r>
          </a:p>
          <a:p>
            <a:pPr marL="0" lvl="0" indent="0" algn="l" rtl="0">
              <a:spcBef>
                <a:spcPts val="0"/>
              </a:spcBef>
              <a:spcAft>
                <a:spcPts val="0"/>
              </a:spcAft>
              <a:buNone/>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/r/MAB101Post</a:t>
            </a:r>
            <a:endParaRPr lang="en-US" dirty="0"/>
          </a:p>
        </p:txBody>
      </p:sp>
    </p:spTree>
    <p:extLst>
      <p:ext uri="{BB962C8B-B14F-4D97-AF65-F5344CB8AC3E}">
        <p14:creationId xmlns:p14="http://schemas.microsoft.com/office/powerpoint/2010/main" val="2535637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We’d like to begin this session by first grounding ourselves and our work as clinicians in an understanding of reproductive justice, reproductive autonomy, and how these principles relate to providing abortion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As we’ve seen, the legal right to abortion is not enough to ensure everyone has safe, dignified, and equitable access to abortion care. What good is a right if not all communities can access the services that right is supposed to provide? Reproductive justice links reproductive rights with the social, political, and economic inequalities that affect a person’s / community’s ability to access reproductive health care services, to exercise their ”right to choose” when and whether to have kids, and to parent their kids in safe, dignified environments. It </a:t>
            </a:r>
            <a:r>
              <a:rPr lang="en-US" dirty="0">
                <a:solidFill>
                  <a:srgbClr val="000000"/>
                </a:solidFill>
              </a:rPr>
              <a:t>asserts</a:t>
            </a:r>
            <a:r>
              <a:rPr lang="en-US" sz="2400" b="0" i="0" u="none" strike="noStrike" cap="none" dirty="0">
                <a:solidFill>
                  <a:srgbClr val="000000"/>
                </a:solidFill>
                <a:latin typeface="+mn-lt"/>
                <a:ea typeface="+mn-ea"/>
                <a:cs typeface="+mn-cs"/>
                <a:sym typeface="Calibri"/>
              </a:rPr>
              <a:t> people</a:t>
            </a:r>
            <a:r>
              <a:rPr lang="en-US" dirty="0">
                <a:solidFill>
                  <a:srgbClr val="000000"/>
                </a:solidFill>
              </a:rPr>
              <a:t>’s rights to “express sexuality without oppression” and to “control their own body and self-expression, free from any form of sexual or reproductive oppression.”</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was coined in 1994, by a group of black female activists that grew frustrated with the limitations of the pro choice movement – reflecting on the minimal choices Black women and other people of color experienced. They knew that the world needed a framework for understanding the lived and intersectional experiences of women of color and low-income women: one that centered on bodily autonomy and improving the policies and systems for people to exercise decision-making power over their bodies and reproductive lives.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1" u="none" strike="noStrike" cap="none" dirty="0">
                <a:solidFill>
                  <a:srgbClr val="000000"/>
                </a:solidFill>
                <a:latin typeface="+mn-lt"/>
                <a:ea typeface="+mn-ea"/>
                <a:cs typeface="+mn-cs"/>
                <a:sym typeface="Calibri"/>
              </a:rPr>
              <a:t>Examples:</a:t>
            </a: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If someone is working multiple jobs to make ends meet, how can they afford to take time off to go to an abortion clinic? How can they afford to take time off to travel 100 miles, out of state, and wait for a mandatory 24 hour or 48 hour waiting period? How do you arrange childcare while doing all of that too? How do you pay for your abortion when you are on Medicaid, which will not cover abortion care in most instances and most states due to the Hyde Amendment</a:t>
            </a:r>
            <a:r>
              <a:rPr lang="en-US" dirty="0">
                <a:solidFill>
                  <a:srgbClr val="000000"/>
                </a:solidFill>
              </a:rPr>
              <a:t> --</a:t>
            </a:r>
            <a:r>
              <a:rPr lang="en-US" sz="2400" b="0" i="0" u="none" strike="noStrike" cap="none" dirty="0">
                <a:solidFill>
                  <a:srgbClr val="000000"/>
                </a:solidFill>
                <a:latin typeface="+mn-lt"/>
                <a:ea typeface="+mn-ea"/>
                <a:cs typeface="+mn-cs"/>
                <a:sym typeface="Calibri"/>
              </a:rPr>
              <a:t> which disproportionately affects people of color and low-income people?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can only be achieved when all [people] have the complete economic, social, and political power and resources to make healthy decisions about our bodies, our families, and our communities in all areas of our lives.”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1" i="0" u="none" strike="noStrike" cap="none" dirty="0">
                <a:solidFill>
                  <a:srgbClr val="000000"/>
                </a:solidFill>
                <a:latin typeface="+mn-lt"/>
                <a:ea typeface="+mn-ea"/>
                <a:cs typeface="+mn-cs"/>
                <a:sym typeface="Calibri"/>
              </a:rPr>
              <a:t>Optional Videos to Share with Audience (from 2018)</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(1:53)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=I4mwQhKLBiM</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The History of Reproductive Justice (2:08)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ihwvHHInrlU</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New Orleans Abortion Fund (3:27):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=li8a-dC3YbI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dirty="0">
                <a:solidFill>
                  <a:srgbClr val="000000"/>
                </a:solidFill>
              </a:rPr>
              <a:t>References:</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https://</a:t>
            </a:r>
            <a:r>
              <a:rPr lang="en-US" sz="2400" b="0" i="0" u="none" strike="noStrike" cap="none" dirty="0" err="1">
                <a:solidFill>
                  <a:srgbClr val="000000"/>
                </a:solidFill>
                <a:latin typeface="+mn-lt"/>
                <a:ea typeface="+mn-ea"/>
                <a:cs typeface="+mn-cs"/>
                <a:sym typeface="Calibri"/>
              </a:rPr>
              <a:t>blackrj.org</a:t>
            </a:r>
            <a:r>
              <a:rPr lang="en-US" sz="2400" b="0" i="0" u="none" strike="noStrike" cap="none" dirty="0">
                <a:solidFill>
                  <a:srgbClr val="000000"/>
                </a:solidFill>
                <a:latin typeface="+mn-lt"/>
                <a:ea typeface="+mn-ea"/>
                <a:cs typeface="+mn-cs"/>
                <a:sym typeface="Calibri"/>
              </a:rPr>
              <a:t>/our-issues/reproductive-justice/</a:t>
            </a:r>
            <a:endParaRPr lang="en-US" dirty="0"/>
          </a:p>
          <a:p>
            <a:pPr marL="0" lvl="0" indent="0" algn="l" rtl="0">
              <a:spcBef>
                <a:spcPts val="0"/>
              </a:spcBef>
              <a:spcAft>
                <a:spcPts val="0"/>
              </a:spcAft>
              <a:buNone/>
            </a:pPr>
            <a:r>
              <a:rPr lang="en-US" sz="2400" b="0" i="0" u="sng" strike="noStrike" cap="none" dirty="0">
                <a:solidFill>
                  <a:schemeClr val="hlink"/>
                </a:solidFill>
                <a:latin typeface="+mn-lt"/>
                <a:ea typeface="+mn-ea"/>
                <a:cs typeface="+mn-cs"/>
                <a:sym typeface="Calibri"/>
                <a:hlinkClick r:id="rId3"/>
              </a:rPr>
              <a:t>https://www.sistersong.net/reproductive-justice</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u="sng" dirty="0">
                <a:solidFill>
                  <a:schemeClr val="hlink"/>
                </a:solidFill>
                <a:hlinkClick r:id="rId4"/>
              </a:rPr>
              <a:t>https://www1.nyc.gov/site/doh/health/health-topics/sexual-reproductive-justice-nyc.page</a:t>
            </a:r>
            <a:r>
              <a:rPr lang="en-US" dirty="0">
                <a:solidFill>
                  <a:srgbClr val="000000"/>
                </a:solidFill>
              </a:rPr>
              <a:t> </a:t>
            </a:r>
          </a:p>
          <a:p>
            <a:pPr marL="0" lvl="0" indent="0" algn="l" rtl="0">
              <a:spcBef>
                <a:spcPts val="0"/>
              </a:spcBef>
              <a:spcAft>
                <a:spcPts val="0"/>
              </a:spcAft>
              <a:buNone/>
            </a:pPr>
            <a:r>
              <a:rPr lang="en-US" u="sng" dirty="0">
                <a:solidFill>
                  <a:schemeClr val="hlink"/>
                </a:solidFill>
                <a:hlinkClick r:id="rId5"/>
              </a:rPr>
              <a:t>https://www.law.berkeley.edu/php-programs/courses/fileDL.php?fID=4051</a:t>
            </a:r>
            <a:r>
              <a:rPr lang="en-US" dirty="0">
                <a:solidFill>
                  <a:srgbClr val="000000"/>
                </a:solidFill>
              </a:rPr>
              <a:t>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endParaRPr lang="en-US" dirty="0"/>
          </a:p>
        </p:txBody>
      </p:sp>
    </p:spTree>
    <p:extLst>
      <p:ext uri="{BB962C8B-B14F-4D97-AF65-F5344CB8AC3E}">
        <p14:creationId xmlns:p14="http://schemas.microsoft.com/office/powerpoint/2010/main" val="21245581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dirty="0"/>
              <a:t>[Fill in facilitators contact information (phone &amp; email)</a:t>
            </a:r>
          </a:p>
          <a:p>
            <a:endParaRPr lang="en-US" dirty="0"/>
          </a:p>
        </p:txBody>
      </p:sp>
    </p:spTree>
    <p:extLst>
      <p:ext uri="{BB962C8B-B14F-4D97-AF65-F5344CB8AC3E}">
        <p14:creationId xmlns:p14="http://schemas.microsoft.com/office/powerpoint/2010/main" val="38028045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Leave room to answer questions about the medication abortion protocol, integrating medication abortion into clinical practice, self-managed/self-sourced abortion, and other topics that may have come up. </a:t>
            </a:r>
          </a:p>
          <a:p>
            <a:endParaRPr lang="en-US" dirty="0"/>
          </a:p>
        </p:txBody>
      </p:sp>
    </p:spTree>
    <p:extLst>
      <p:ext uri="{BB962C8B-B14F-4D97-AF65-F5344CB8AC3E}">
        <p14:creationId xmlns:p14="http://schemas.microsoft.com/office/powerpoint/2010/main" val="3499796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0" dirty="0"/>
              <a:t>Much of what we have learned in family planning care focuses on unintended pregnancies. But we want to encourage clinicians to replace unintended pregnancy with concepts better aligned with reproductive autonomy. </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Although researchers have been measuring unintended pregnancy for decades, this approach to categorizing pregnancy desires does not capture the complexity of people’s desires, experiences, contexts, and preferences. What’s important is that we improve access and opportunities for people to make their own decisions related to their reproduction and bodies – whether or not people want to use contraception, to have an abortion, or to get pregnant and carry a pregnancy. It’s not just about free choice, it’s about power to control decisions and act on one’s desires to control reproduction.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So rather than talking about unintended pregnancy, let’s talk about what abortion care and access looks like in the US. [Next Slide]</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b="1" dirty="0"/>
              <a:t>Unintended Pregnancy Information if the Audience Wants More Context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Definitions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Unintended pregnancy is one that occurred when someone wanted to become pregnant in the future, but not at the time they became pregnant (wanted later/mistimed) or one that occurred when they did not want to become pregnant then or at any time in the future (unwanted).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other pregnancies are often termed intended, including those desired at the time they occurred or were wanted sooner than they occurred.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Pregnancies to those who are indifferent or unsure about desires to become pregnant are typically combined with pregnancies that were wanted then or sooner. Intended pregnancy does not necessarily mean they had an expressed intention or plan to become pregnant.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45% of all pregnancies in the US are unintended.</a:t>
            </a:r>
          </a:p>
          <a:p>
            <a:pPr marL="120315" lvl="0" indent="-120315" algn="l" rtl="0">
              <a:spcBef>
                <a:spcPts val="0"/>
              </a:spcBef>
              <a:spcAft>
                <a:spcPts val="0"/>
              </a:spcAft>
              <a:buClr>
                <a:schemeClr val="dk1"/>
              </a:buClr>
              <a:buSzPts val="1200"/>
              <a:buFont typeface="Calibri"/>
              <a:buChar char="-"/>
            </a:pPr>
            <a:r>
              <a:rPr lang="en-US" dirty="0"/>
              <a:t>Mistimed pregnancies (or wanted later) refer to those who did not want to become pregnant at the time the pregnancy occurred, but did want to become pregnant at some point in the future.</a:t>
            </a:r>
          </a:p>
          <a:p>
            <a:pPr marL="120315" lvl="0" indent="-120315" algn="l" rtl="0">
              <a:spcBef>
                <a:spcPts val="0"/>
              </a:spcBef>
              <a:spcAft>
                <a:spcPts val="0"/>
              </a:spcAft>
              <a:buClr>
                <a:schemeClr val="dk1"/>
              </a:buClr>
              <a:buSzPts val="1200"/>
              <a:buFont typeface="Calibri"/>
              <a:buChar char="-"/>
            </a:pPr>
            <a:r>
              <a:rPr lang="en-US" dirty="0"/>
              <a:t>Unwanted pregnancies refer to those who did not want to become pregnant then or at any time in the future.</a:t>
            </a:r>
          </a:p>
          <a:p>
            <a:pPr marL="120315" lvl="0" indent="-120315" algn="l" rtl="0">
              <a:spcBef>
                <a:spcPts val="0"/>
              </a:spcBef>
              <a:spcAft>
                <a:spcPts val="0"/>
              </a:spcAft>
              <a:buClr>
                <a:schemeClr val="dk1"/>
              </a:buClr>
              <a:buSzPts val="1200"/>
              <a:buFont typeface="Calibri"/>
              <a:buChar char="-"/>
            </a:pPr>
            <a:r>
              <a:rPr lang="en-US" dirty="0"/>
              <a:t>Among women of reproductive age who are not looking to get pregnant but could (no sterilization/hysterectomy), </a:t>
            </a:r>
            <a:r>
              <a:rPr lang="en-US" b="0" dirty="0"/>
              <a:t>86% report using a method of contraception</a:t>
            </a:r>
            <a:endParaRPr lang="en-US" dirty="0"/>
          </a:p>
          <a:p>
            <a:pPr marL="120315" lvl="0" indent="-120315" algn="l" rtl="0">
              <a:spcBef>
                <a:spcPts val="0"/>
              </a:spcBef>
              <a:spcAft>
                <a:spcPts val="0"/>
              </a:spcAft>
              <a:buClr>
                <a:schemeClr val="dk1"/>
              </a:buClr>
              <a:buSzPts val="1200"/>
              <a:buFont typeface="Calibri"/>
              <a:buChar char="-"/>
            </a:pPr>
            <a:r>
              <a:rPr lang="en-US" dirty="0"/>
              <a:t>Forty-six percent of women who have unintended pregnancies report using a contraceptive method during the month they became pregnant, although only 5% reported consistent use (41% inconsistent use).</a:t>
            </a:r>
          </a:p>
          <a:p>
            <a:pPr marL="120315" lvl="0" indent="-120315" algn="l" rtl="0">
              <a:spcBef>
                <a:spcPts val="0"/>
              </a:spcBef>
              <a:spcAft>
                <a:spcPts val="0"/>
              </a:spcAft>
              <a:buClr>
                <a:schemeClr val="dk1"/>
              </a:buClr>
              <a:buSzPts val="1200"/>
              <a:buFont typeface="Calibri"/>
              <a:buChar char="-"/>
            </a:pPr>
            <a:r>
              <a:rPr lang="en-US" dirty="0"/>
              <a:t>In 2011, 42% of unintended pregnancies resulted in abortion</a:t>
            </a:r>
          </a:p>
          <a:p>
            <a:pPr marL="120315" lvl="0" indent="-44115" algn="l" rtl="0">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Structural inequities in unintended pregnancies</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Unintended pregnancy is increasingly concentrated among low-income women: income less than 200% of federal poverty level</a:t>
            </a:r>
          </a:p>
          <a:p>
            <a:pPr marL="171450" marR="0" lvl="0" indent="-171450" algn="l" rtl="0">
              <a:lnSpc>
                <a:spcPct val="100000"/>
              </a:lnSpc>
              <a:spcBef>
                <a:spcPts val="0"/>
              </a:spcBef>
              <a:spcAft>
                <a:spcPts val="0"/>
              </a:spcAft>
              <a:buClr>
                <a:schemeClr val="dk1"/>
              </a:buClr>
              <a:buSzPts val="1200"/>
              <a:buFont typeface="Arial"/>
              <a:buChar char="•"/>
            </a:pPr>
            <a:r>
              <a:rPr lang="en-US" dirty="0"/>
              <a:t>Higher among women ages 18-24 and women of color; lowest among higher income women, white women, and college graduates</a:t>
            </a:r>
          </a:p>
          <a:p>
            <a:pPr marL="171450" marR="0" lvl="0" indent="-171450" algn="l" rtl="0">
              <a:lnSpc>
                <a:spcPct val="100000"/>
              </a:lnSpc>
              <a:spcBef>
                <a:spcPts val="0"/>
              </a:spcBef>
              <a:spcAft>
                <a:spcPts val="0"/>
              </a:spcAft>
              <a:buClr>
                <a:schemeClr val="dk1"/>
              </a:buClr>
              <a:buSzPts val="1200"/>
              <a:buFont typeface="Arial"/>
              <a:buChar char="•"/>
            </a:pPr>
            <a:r>
              <a:rPr lang="en-US" dirty="0"/>
              <a:t>People with less access to financial resources, education, and employment opportunities may have more difficulty paying for contraception or accessing services to obtain contraception – including publicly funded services like Title X and FQHCs, without which they are at a higher risk of unwanted, unintended, or mistimed pregnancies.</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Remember, not everyone wants to use contraception and people can still get pregnant while using contraception. </a:t>
            </a:r>
          </a:p>
          <a:p>
            <a:pPr marL="171450" marR="0" lvl="0" indent="-95250" algn="l" rtl="0">
              <a:lnSpc>
                <a:spcPct val="100000"/>
              </a:lnSpc>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r>
              <a:rPr lang="en-US" dirty="0"/>
              <a:t>Finer LB and </a:t>
            </a:r>
            <a:r>
              <a:rPr lang="en-US" dirty="0" err="1"/>
              <a:t>Zolna</a:t>
            </a:r>
            <a:r>
              <a:rPr lang="en-US" dirty="0"/>
              <a:t> MR, Declines in Unintended Pregnancy in the United States, 2008–2011; </a:t>
            </a:r>
            <a:r>
              <a:rPr lang="en-US" i="1" dirty="0"/>
              <a:t>The New England Journal of Medicine </a:t>
            </a:r>
            <a:r>
              <a:rPr lang="en-US" dirty="0"/>
              <a:t>2016, 374(9):843-52.</a:t>
            </a:r>
          </a:p>
          <a:p>
            <a:pPr marL="0" lvl="0" indent="0" algn="l" rtl="0">
              <a:spcBef>
                <a:spcPts val="0"/>
              </a:spcBef>
              <a:spcAft>
                <a:spcPts val="0"/>
              </a:spcAft>
              <a:buNone/>
            </a:pPr>
            <a:r>
              <a:rPr lang="en-US" dirty="0"/>
              <a:t>https://</a:t>
            </a:r>
            <a:r>
              <a:rPr lang="en-US" dirty="0" err="1"/>
              <a:t>www.guttmacher.org</a:t>
            </a:r>
            <a:r>
              <a:rPr lang="en-US" dirty="0"/>
              <a:t>/fact-sheet/unintended-pregnancy-united-states </a:t>
            </a:r>
          </a:p>
          <a:p>
            <a:pPr marL="0" lvl="0" indent="0" algn="l" rtl="0">
              <a:spcBef>
                <a:spcPts val="0"/>
              </a:spcBef>
              <a:spcAft>
                <a:spcPts val="0"/>
              </a:spcAft>
              <a:buNone/>
            </a:pPr>
            <a:r>
              <a:rPr lang="en-US" dirty="0"/>
              <a:t>https://</a:t>
            </a:r>
            <a:r>
              <a:rPr lang="en-US" dirty="0" err="1"/>
              <a:t>www.ncbi.nlm.nih.gov</a:t>
            </a:r>
            <a:r>
              <a:rPr lang="en-US" dirty="0"/>
              <a:t>/</a:t>
            </a:r>
            <a:r>
              <a:rPr lang="en-US" dirty="0" err="1"/>
              <a:t>pmc</a:t>
            </a:r>
            <a:r>
              <a:rPr lang="en-US" dirty="0"/>
              <a:t>/articles/PMC6919552</a:t>
            </a:r>
          </a:p>
          <a:p>
            <a:pPr marL="0" lvl="0" indent="0" algn="l" rtl="0">
              <a:spcBef>
                <a:spcPts val="0"/>
              </a:spcBef>
              <a:spcAft>
                <a:spcPts val="0"/>
              </a:spcAft>
              <a:buNone/>
            </a:pPr>
            <a:r>
              <a:rPr lang="en-US" dirty="0"/>
              <a:t>https://</a:t>
            </a:r>
            <a:r>
              <a:rPr lang="en-US" dirty="0" err="1"/>
              <a:t>pubmed.ncbi.nlm.nih.gov</a:t>
            </a:r>
            <a:r>
              <a:rPr lang="en-US" dirty="0"/>
              <a:t>/24615573/</a:t>
            </a:r>
          </a:p>
          <a:p>
            <a:endParaRPr lang="en-US" dirty="0"/>
          </a:p>
        </p:txBody>
      </p:sp>
    </p:spTree>
    <p:extLst>
      <p:ext uri="{BB962C8B-B14F-4D97-AF65-F5344CB8AC3E}">
        <p14:creationId xmlns:p14="http://schemas.microsoft.com/office/powerpoint/2010/main" val="4253567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we look at data, we want to highlight that much of the data collected in the studies we present throughout this workshop look at the experiences of cis-gender women. Studies often do not include or examine data for all birthing people. We recognize that people of all genders, including transgender and non-binary people, also experience pregnancy, use contraception, and have abortions.</a:t>
            </a:r>
          </a:p>
          <a:p>
            <a:pPr marL="0" marR="0" lvl="0" indent="0" algn="l" rtl="0">
              <a:lnSpc>
                <a:spcPct val="100000"/>
              </a:lnSpc>
              <a:spcBef>
                <a:spcPts val="0"/>
              </a:spcBef>
              <a:spcAft>
                <a:spcPts val="0"/>
              </a:spcAft>
              <a:buClr>
                <a:schemeClr val="dk1"/>
              </a:buClr>
              <a:buSzPts val="1200"/>
              <a:buFont typeface="Calibri"/>
              <a:buNone/>
            </a:pPr>
            <a:r>
              <a:rPr lang="en-US" dirty="0"/>
              <a:t>Abortion is a common experience for people in the US, even though rates have declined over time. 1 in 4 women in the US (23.7%) will have an abortion by age 45. 19% of US women will have had an abortion by age 30.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2021, in the US: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94% of abortions in the formal US healthcare system occurred in the first 13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81% of abortions were performed before nine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.9% of abortions were performed after 20 weeks.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Sources: </a:t>
            </a:r>
          </a:p>
          <a:p>
            <a:pPr marL="0" lvl="0" indent="0" algn="l" rtl="0">
              <a:spcBef>
                <a:spcPts val="0"/>
              </a:spcBef>
              <a:spcAft>
                <a:spcPts val="0"/>
              </a:spcAft>
              <a:buNone/>
            </a:pPr>
            <a:r>
              <a:rPr lang="en-US" dirty="0"/>
              <a:t>Abortion in the United States, June 2024, Fact Sheet, </a:t>
            </a:r>
            <a:r>
              <a:rPr lang="en-US" u="sng" dirty="0">
                <a:solidFill>
                  <a:srgbClr val="009999"/>
                </a:solidFill>
              </a:rPr>
              <a:t>https://</a:t>
            </a:r>
            <a:r>
              <a:rPr lang="en-US" u="sng" dirty="0" err="1">
                <a:solidFill>
                  <a:srgbClr val="009999"/>
                </a:solidFill>
              </a:rPr>
              <a:t>www.guttmacher.org</a:t>
            </a:r>
            <a:r>
              <a:rPr lang="en-US" u="sng" dirty="0">
                <a:solidFill>
                  <a:srgbClr val="009999"/>
                </a:solidFill>
              </a:rPr>
              <a:t>/fact-sheet/induced-abortion-united-states</a:t>
            </a:r>
          </a:p>
          <a:p>
            <a:pPr marL="0" lvl="0" indent="0" algn="l" rtl="0">
              <a:spcBef>
                <a:spcPts val="0"/>
              </a:spcBef>
              <a:spcAft>
                <a:spcPts val="0"/>
              </a:spcAft>
              <a:buNone/>
            </a:pPr>
            <a:r>
              <a:rPr lang="en-US" dirty="0"/>
              <a:t>Abortion Incidence and Service Availability in the United States, 2014, </a:t>
            </a:r>
            <a:r>
              <a:rPr lang="en-US" u="sng" dirty="0">
                <a:solidFill>
                  <a:srgbClr val="009999"/>
                </a:solidFill>
                <a:hlinkClick r:id="rId3">
                  <a:extLst>
                    <a:ext uri="{A12FA001-AC4F-418D-AE19-62706E023703}">
                      <ahyp:hlinkClr xmlns:ahyp="http://schemas.microsoft.com/office/drawing/2018/hyperlinkcolor" val="tx"/>
                    </a:ext>
                  </a:extLst>
                </a:hlinkClick>
              </a:rPr>
              <a:t>https://www.guttmacher.org/journals/psrh/2017/01/abortion-incidence-and-service-availability-united-states-2014</a:t>
            </a:r>
            <a:endParaRPr lang="en-US" dirty="0"/>
          </a:p>
          <a:p>
            <a:pPr marL="0" lvl="0" indent="0" algn="l" rtl="0">
              <a:spcBef>
                <a:spcPts val="0"/>
              </a:spcBef>
              <a:spcAft>
                <a:spcPts val="0"/>
              </a:spcAft>
              <a:buNone/>
            </a:pPr>
            <a:r>
              <a:rPr lang="en-US" dirty="0"/>
              <a:t>https://</a:t>
            </a:r>
            <a:r>
              <a:rPr lang="en-US" dirty="0" err="1"/>
              <a:t>www.kff.org</a:t>
            </a:r>
            <a:r>
              <a:rPr lang="en-US" dirty="0"/>
              <a:t>/infographic/the-availability-and-use-of-medication-abortion-care/ </a:t>
            </a:r>
          </a:p>
          <a:p>
            <a:pPr marL="0" lvl="0" indent="0" algn="l" rtl="0">
              <a:spcBef>
                <a:spcPts val="0"/>
              </a:spcBef>
              <a:spcAft>
                <a:spcPts val="0"/>
              </a:spcAft>
              <a:buNone/>
            </a:pPr>
            <a:r>
              <a:rPr lang="en-US" dirty="0"/>
              <a:t>https://</a:t>
            </a:r>
            <a:r>
              <a:rPr lang="en-US" dirty="0" err="1"/>
              <a:t>www.guttmacher.org</a:t>
            </a:r>
            <a:r>
              <a:rPr lang="en-US" dirty="0"/>
              <a:t>/article/2017/10/population-group-abortion-rates-and-lifetime-incidence-abortion-united-states-2008</a:t>
            </a:r>
          </a:p>
          <a:p>
            <a:endParaRPr lang="en-US" dirty="0"/>
          </a:p>
        </p:txBody>
      </p:sp>
    </p:spTree>
    <p:extLst>
      <p:ext uri="{BB962C8B-B14F-4D97-AF65-F5344CB8AC3E}">
        <p14:creationId xmlns:p14="http://schemas.microsoft.com/office/powerpoint/2010/main" val="1447081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In 2023, medication abortion accounted for 63% of all clinician-provided abortions in the US, up from 53% in 2020, which was the first time medication abortion crossed the threshold to become the majority of all abortions.</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has gained broad acceptance from patients and clinicians.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This trend underscores how central this method has become to US abortion provision, especially in a severely restrictive context: over 2 decades of safe and effective use.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None/>
            </a:pPr>
            <a:r>
              <a:rPr lang="en-US" dirty="0"/>
              <a:t>Abortion in the United States, June 2024, Fact Sheet, </a:t>
            </a:r>
            <a:r>
              <a:rPr lang="en-US" u="sng" dirty="0">
                <a:solidFill>
                  <a:srgbClr val="009999"/>
                </a:solidFill>
              </a:rPr>
              <a:t>https://</a:t>
            </a:r>
            <a:r>
              <a:rPr lang="en-US" u="sng" dirty="0" err="1">
                <a:solidFill>
                  <a:srgbClr val="009999"/>
                </a:solidFill>
              </a:rPr>
              <a:t>www.guttmacher.org</a:t>
            </a:r>
            <a:r>
              <a:rPr lang="en-US" u="sng" dirty="0">
                <a:solidFill>
                  <a:srgbClr val="009999"/>
                </a:solidFill>
              </a:rPr>
              <a:t>/fact-sheet/induced-abortion-united-states</a:t>
            </a:r>
          </a:p>
          <a:p>
            <a:endParaRPr lang="en-US" dirty="0"/>
          </a:p>
        </p:txBody>
      </p:sp>
    </p:spTree>
    <p:extLst>
      <p:ext uri="{BB962C8B-B14F-4D97-AF65-F5344CB8AC3E}">
        <p14:creationId xmlns:p14="http://schemas.microsoft.com/office/powerpoint/2010/main" val="2620394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As of September 2024, 14 states have a near-total ban on abortion. And an additional 14 states restrict access to medication abortion by requiring it be provided by a physician.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State-based abortion restrictions create a deeply inequitable abortion access landscape dictating not only that access depends on where you live, but also on the resources you have to get abortion care out of state, if needed. As of 2023, nearly 1 in 5 abortion patients had to travel out of state to obtain care - doubling the pre-Dobbs rate.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Examples of these laws:</a:t>
            </a:r>
          </a:p>
          <a:p>
            <a:pPr marL="342900" lvl="2" indent="-342900" algn="l" rtl="0">
              <a:spcBef>
                <a:spcPts val="0"/>
              </a:spcBef>
              <a:spcAft>
                <a:spcPts val="0"/>
              </a:spcAft>
              <a:buFont typeface="Arial" panose="020B0604020202020204" pitchFamily="34" charset="0"/>
              <a:buChar char="•"/>
            </a:pPr>
            <a:r>
              <a:rPr lang="en-US" dirty="0"/>
              <a:t>limits on gestational age</a:t>
            </a:r>
          </a:p>
          <a:p>
            <a:pPr marL="342900" lvl="2" indent="-342900" algn="l" rtl="0">
              <a:spcBef>
                <a:spcPts val="0"/>
              </a:spcBef>
              <a:spcAft>
                <a:spcPts val="0"/>
              </a:spcAft>
              <a:buFont typeface="Arial" panose="020B0604020202020204" pitchFamily="34" charset="0"/>
              <a:buChar char="•"/>
            </a:pPr>
            <a:r>
              <a:rPr lang="en-US" dirty="0"/>
              <a:t>Types of procedures that are allowed</a:t>
            </a:r>
          </a:p>
          <a:p>
            <a:pPr marL="342900" lvl="2" indent="-342900" algn="l" rtl="0">
              <a:spcBef>
                <a:spcPts val="0"/>
              </a:spcBef>
              <a:spcAft>
                <a:spcPts val="0"/>
              </a:spcAft>
              <a:buFont typeface="Arial" panose="020B0604020202020204" pitchFamily="34" charset="0"/>
              <a:buChar char="•"/>
            </a:pPr>
            <a:r>
              <a:rPr lang="en-US" dirty="0"/>
              <a:t>Mandated counseling</a:t>
            </a:r>
          </a:p>
          <a:p>
            <a:pPr marL="342900" lvl="2" indent="-342900" algn="l" rtl="0">
              <a:spcBef>
                <a:spcPts val="0"/>
              </a:spcBef>
              <a:spcAft>
                <a:spcPts val="0"/>
              </a:spcAft>
              <a:buFont typeface="Arial" panose="020B0604020202020204" pitchFamily="34" charset="0"/>
              <a:buChar char="•"/>
            </a:pPr>
            <a:r>
              <a:rPr lang="en-US" dirty="0"/>
              <a:t>Waiting periods</a:t>
            </a:r>
          </a:p>
          <a:p>
            <a:pPr marL="342900" lvl="2" indent="-342900" algn="l" rtl="0">
              <a:spcBef>
                <a:spcPts val="0"/>
              </a:spcBef>
              <a:spcAft>
                <a:spcPts val="0"/>
              </a:spcAft>
              <a:buFont typeface="Arial" panose="020B0604020202020204" pitchFamily="34" charset="0"/>
              <a:buChar char="•"/>
            </a:pPr>
            <a:r>
              <a:rPr lang="en-US" dirty="0"/>
              <a:t>TRAP laws (targeted regulations on abortion providers)</a:t>
            </a:r>
          </a:p>
          <a:p>
            <a:pPr marL="342900" lvl="2" indent="-342900" algn="l" rtl="0">
              <a:spcBef>
                <a:spcPts val="0"/>
              </a:spcBef>
              <a:spcAft>
                <a:spcPts val="0"/>
              </a:spcAft>
              <a:buFont typeface="Arial" panose="020B0604020202020204" pitchFamily="34" charset="0"/>
              <a:buChar char="•"/>
            </a:pPr>
            <a:r>
              <a:rPr lang="en-US" dirty="0"/>
              <a:t>Mailing bans</a:t>
            </a:r>
          </a:p>
          <a:p>
            <a:pPr marL="342900" lvl="2" indent="-342900" algn="l" rtl="0">
              <a:spcBef>
                <a:spcPts val="0"/>
              </a:spcBef>
              <a:spcAft>
                <a:spcPts val="0"/>
              </a:spcAft>
              <a:buFont typeface="Arial" panose="020B0604020202020204" pitchFamily="34" charset="0"/>
              <a:buChar char="•"/>
            </a:pPr>
            <a:r>
              <a:rPr lang="en-US" dirty="0"/>
              <a:t>In-person requirements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participants: </a:t>
            </a:r>
            <a:r>
              <a:rPr lang="en-US" dirty="0"/>
              <a:t>What does this patchwork of abortion access mean for people who are trying to get abortion care? What inequities do you see in abortion access? Who are the people and communities most affected? Why?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Points you may wish to highlight:</a:t>
            </a:r>
          </a:p>
          <a:p>
            <a:pPr marL="171450" lvl="0" indent="-171450" algn="l" rtl="0">
              <a:spcBef>
                <a:spcPts val="0"/>
              </a:spcBef>
              <a:spcAft>
                <a:spcPts val="0"/>
              </a:spcAft>
              <a:buClr>
                <a:schemeClr val="dk1"/>
              </a:buClr>
              <a:buSzPts val="1200"/>
              <a:buFont typeface="Arial"/>
              <a:buChar char="•"/>
            </a:pPr>
            <a:r>
              <a:rPr lang="en-US" dirty="0"/>
              <a:t>It means some people will always be able to get abortion care even if they live in a community or state that heavily restricts it or bans it.</a:t>
            </a:r>
          </a:p>
          <a:p>
            <a:pPr marL="171450" lvl="0" indent="-171450" algn="l" rtl="0">
              <a:spcBef>
                <a:spcPts val="0"/>
              </a:spcBef>
              <a:spcAft>
                <a:spcPts val="0"/>
              </a:spcAft>
              <a:buClr>
                <a:schemeClr val="dk1"/>
              </a:buClr>
              <a:buSzPts val="1200"/>
              <a:buFont typeface="Arial"/>
              <a:buChar char="•"/>
            </a:pPr>
            <a:r>
              <a:rPr lang="en-US" dirty="0"/>
              <a:t>Middle and higher income folks – who are more likely to be white than black, indigenous, or people of color – will have greater financial flexibility and resources to travel, arrange childcare and a hotel, and take time off of work to travel for abortion care. </a:t>
            </a:r>
          </a:p>
          <a:p>
            <a:pPr marL="171450" lvl="0" indent="-171450" algn="l" rtl="0">
              <a:spcBef>
                <a:spcPts val="0"/>
              </a:spcBef>
              <a:spcAft>
                <a:spcPts val="0"/>
              </a:spcAft>
              <a:buClr>
                <a:schemeClr val="dk1"/>
              </a:buClr>
              <a:buSzPts val="1200"/>
              <a:buFont typeface="Arial"/>
              <a:buChar char="•"/>
            </a:pPr>
            <a:r>
              <a:rPr lang="en-US" dirty="0"/>
              <a:t>People with lower incomes – who are more likely to be BIPOC – do not have those same kinds of resources and flexibility. </a:t>
            </a:r>
          </a:p>
          <a:p>
            <a:pPr marL="171450" lvl="0" indent="-171450" algn="l" rtl="0">
              <a:spcBef>
                <a:spcPts val="0"/>
              </a:spcBef>
              <a:spcAft>
                <a:spcPts val="0"/>
              </a:spcAft>
              <a:buClr>
                <a:schemeClr val="dk1"/>
              </a:buClr>
              <a:buSzPts val="1200"/>
              <a:buFont typeface="Arial"/>
              <a:buChar char="•"/>
            </a:pPr>
            <a:r>
              <a:rPr lang="en-US" dirty="0"/>
              <a:t>People with lower incomes also have to pay more out of pocket for their abortion because they are more likely to have Medicaid, which does not cover abortion care in these restrictive states. </a:t>
            </a:r>
          </a:p>
          <a:p>
            <a:pPr marL="171450" lvl="0" indent="-171450" algn="l" rtl="0">
              <a:spcBef>
                <a:spcPts val="0"/>
              </a:spcBef>
              <a:spcAft>
                <a:spcPts val="0"/>
              </a:spcAft>
              <a:buClr>
                <a:schemeClr val="dk1"/>
              </a:buClr>
              <a:buSzPts val="1200"/>
              <a:buFont typeface="Arial"/>
              <a:buChar char="•"/>
            </a:pPr>
            <a:r>
              <a:rPr lang="en-US" dirty="0"/>
              <a:t>Under the Hyde Amendment, federal Medicaid funds cannot be used for abortion except in extreme circumstances. </a:t>
            </a:r>
          </a:p>
          <a:p>
            <a:pPr marL="171450" lvl="0" indent="-171450" algn="l" rtl="0">
              <a:spcBef>
                <a:spcPts val="0"/>
              </a:spcBef>
              <a:spcAft>
                <a:spcPts val="0"/>
              </a:spcAft>
              <a:buClr>
                <a:schemeClr val="dk1"/>
              </a:buClr>
              <a:buSzPts val="1200"/>
              <a:buFont typeface="Arial"/>
              <a:buChar char="•"/>
            </a:pPr>
            <a:r>
              <a:rPr lang="en-US" dirty="0"/>
              <a:t>States have the option to cover abortion care with their own funds – 16 states actually do this, but these are states where abortion care is more easily accessible already. </a:t>
            </a:r>
          </a:p>
          <a:p>
            <a:pPr marL="171450" lvl="0" indent="-171450" algn="l" rtl="0">
              <a:spcBef>
                <a:spcPts val="0"/>
              </a:spcBef>
              <a:spcAft>
                <a:spcPts val="0"/>
              </a:spcAft>
              <a:buClr>
                <a:schemeClr val="dk1"/>
              </a:buClr>
              <a:buSzPts val="1200"/>
              <a:buFont typeface="Arial"/>
              <a:buChar char="•"/>
            </a:pPr>
            <a:r>
              <a:rPr lang="en-US" dirty="0"/>
              <a:t>Women of color are more likely than white women to be low income and enrolled in Medicaid: 31% Black women, 27% Hispanic women 15-44 enrolled in Medicaid compared to 16% white women</a:t>
            </a:r>
          </a:p>
          <a:p>
            <a:pPr marL="171450" lvl="0" indent="-171450" algn="l" rtl="0">
              <a:spcBef>
                <a:spcPts val="0"/>
              </a:spcBef>
              <a:spcAft>
                <a:spcPts val="0"/>
              </a:spcAft>
              <a:buClr>
                <a:schemeClr val="dk1"/>
              </a:buClr>
              <a:buSzPts val="1200"/>
              <a:buFont typeface="Arial"/>
              <a:buChar char="•"/>
            </a:pPr>
            <a:r>
              <a:rPr lang="en-US" dirty="0"/>
              <a:t>Low-income women are more likely than affluent women to have an unintended pregnancy and seek abortion care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/state-policy/explore/medication-abortion</a:t>
            </a: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/evidence-you-can-use/</a:t>
            </a:r>
            <a:r>
              <a:rPr lang="en-US" sz="2400" b="0" i="0" dirty="0" err="1">
                <a:solidFill>
                  <a:schemeClr val="dk1"/>
                </a:solidFill>
                <a:latin typeface="+mn-lt"/>
                <a:ea typeface="+mn-ea"/>
                <a:cs typeface="+mn-cs"/>
                <a:sym typeface="Calibri"/>
              </a:rPr>
              <a:t>medicaid</a:t>
            </a:r>
            <a:r>
              <a:rPr lang="en-US" sz="2400" b="0" i="0" dirty="0">
                <a:solidFill>
                  <a:schemeClr val="dk1"/>
                </a:solidFill>
                <a:latin typeface="+mn-lt"/>
                <a:ea typeface="+mn-ea"/>
                <a:cs typeface="+mn-cs"/>
                <a:sym typeface="Calibri"/>
              </a:rPr>
              <a:t>-coverage-abortion</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data.guttmacher.org</a:t>
            </a:r>
            <a:r>
              <a:rPr lang="en-US" dirty="0"/>
              <a:t>/states/</a:t>
            </a:r>
            <a:r>
              <a:rPr lang="en-US" dirty="0" err="1"/>
              <a:t>map?topics</a:t>
            </a:r>
            <a:r>
              <a:rPr lang="en-US" dirty="0"/>
              <a:t>=58&amp;dataset=data</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www.guttmacher.org</a:t>
            </a:r>
            <a:r>
              <a:rPr lang="en-US" dirty="0"/>
              <a:t>/infographic/2021/58-us-women-reproductive-age-40-million-women-live-states-hostile-abortion-rights-0</a:t>
            </a:r>
          </a:p>
        </p:txBody>
      </p:sp>
    </p:spTree>
    <p:extLst>
      <p:ext uri="{BB962C8B-B14F-4D97-AF65-F5344CB8AC3E}">
        <p14:creationId xmlns:p14="http://schemas.microsoft.com/office/powerpoint/2010/main" val="2011994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solidFill>
                  <a:schemeClr val="bg2"/>
                </a:solidFill>
              </a:defRPr>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type="tx">
  <p:cSld name="8_Title Slide">
    <p:spTree>
      <p:nvGrpSpPr>
        <p:cNvPr id="1" name="Shape 16"/>
        <p:cNvGrpSpPr/>
        <p:nvPr/>
      </p:nvGrpSpPr>
      <p:grpSpPr>
        <a:xfrm>
          <a:off x="0" y="0"/>
          <a:ext cx="0" cy="0"/>
          <a:chOff x="0" y="0"/>
          <a:chExt cx="0" cy="0"/>
        </a:xfrm>
      </p:grpSpPr>
      <p:sp>
        <p:nvSpPr>
          <p:cNvPr id="17" name="Google Shape;17;p3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33"/>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19" name="Google Shape;19;p3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1587609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solidFill>
                  <a:schemeClr val="bg2"/>
                </a:solidFill>
              </a:defRPr>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solidFill>
                  <a:schemeClr val="bg2"/>
                </a:solidFill>
              </a:defRPr>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solidFill>
                  <a:schemeClr val="bg2"/>
                </a:solidFill>
              </a:defRPr>
            </a:lvl1pPr>
          </a:lstStyle>
          <a:p>
            <a:r>
              <a:rPr dirty="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solidFill>
                  <a:schemeClr val="bg2"/>
                </a:solidFill>
              </a:defRPr>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solidFill>
                  <a:schemeClr val="bg2"/>
                </a:solidFill>
              </a:defRPr>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3">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63" r:id="rId7"/>
    <p:sldLayoutId id="2147483668" r:id="rId8"/>
    <p:sldLayoutId id="2147483673" r:id="rId9"/>
    <p:sldLayoutId id="2147483674" r:id="rId10"/>
    <p:sldLayoutId id="2147483676" r:id="rId11"/>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customXml" Target="../ink/ink6.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customXml" Target="../ink/ink7.xml"/><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customXml" Target="../ink/ink8.xml"/><Relationship Id="rId10" Type="http://schemas.openxmlformats.org/officeDocument/2006/relationships/image" Target="../media/image25.png"/><Relationship Id="rId4" Type="http://schemas.openxmlformats.org/officeDocument/2006/relationships/image" Target="../media/image21.svg"/><Relationship Id="rId9"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customXml" Target="../ink/ink9.xml"/><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270.png"/></Relationships>
</file>

<file path=ppt/slides/_rels/slide16.xml.rels><?xml version="1.0" encoding="UTF-8" standalone="yes"?>
<Relationships xmlns="http://schemas.openxmlformats.org/package/2006/relationships"><Relationship Id="rId3" Type="http://schemas.openxmlformats.org/officeDocument/2006/relationships/customXml" Target="../ink/ink11.xml"/><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32.png"/><Relationship Id="rId4" Type="http://schemas.openxmlformats.org/officeDocument/2006/relationships/customXml" Target="../ink/ink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34.png"/><Relationship Id="rId4" Type="http://schemas.openxmlformats.org/officeDocument/2006/relationships/customXml" Target="../ink/ink1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0.jpg"/><Relationship Id="rId5" Type="http://schemas.openxmlformats.org/officeDocument/2006/relationships/image" Target="../media/image36.png"/><Relationship Id="rId4" Type="http://schemas.openxmlformats.org/officeDocument/2006/relationships/customXml" Target="../ink/ink1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5.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1.jpg"/><Relationship Id="rId5" Type="http://schemas.openxmlformats.org/officeDocument/2006/relationships/image" Target="../media/image39.png"/><Relationship Id="rId4" Type="http://schemas.openxmlformats.org/officeDocument/2006/relationships/customXml" Target="../ink/ink16.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customXml" Target="../ink/ink17.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8.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customXml" Target="../ink/ink19.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43.png"/><Relationship Id="rId4" Type="http://schemas.openxmlformats.org/officeDocument/2006/relationships/customXml" Target="../ink/ink2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2.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customXml" Target="../ink/ink23.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43.png"/><Relationship Id="rId4" Type="http://schemas.openxmlformats.org/officeDocument/2006/relationships/customXml" Target="../ink/ink24.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43.png"/><Relationship Id="rId4" Type="http://schemas.openxmlformats.org/officeDocument/2006/relationships/customXml" Target="../ink/ink25.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6.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ustomXml" Target="../ink/ink30.xml"/><Relationship Id="rId7" Type="http://schemas.microsoft.com/office/2007/relationships/hdphoto" Target="../media/hdphoto2.wdp"/><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hyperlink" Target="https://www.reprolegalhelpline.org/sma-contact-the-helpline/" TargetMode="Externa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customXml" Target="../ink/ink33.xml"/><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8" Type="http://schemas.openxmlformats.org/officeDocument/2006/relationships/hyperlink" Target="https://www.guttmacher.org/fact-sheet/induced-abortion-united-states" TargetMode="External"/><Relationship Id="rId3" Type="http://schemas.openxmlformats.org/officeDocument/2006/relationships/image" Target="../media/image4.png"/><Relationship Id="rId7"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11" Type="http://schemas.openxmlformats.org/officeDocument/2006/relationships/image" Target="../media/image140.png"/><Relationship Id="rId5" Type="http://schemas.openxmlformats.org/officeDocument/2006/relationships/hyperlink" Target="https://pubmed.ncbi.nlm.nih.gov/30110618/?emci=8239ad1b-39b3-eb11-a7ad-0050f271b5d8&amp;emdi=ea000000-0000-0000-0000-000000000001&amp;ceid=%7b%7bContactsEmailID%7d%7d" TargetMode="External"/><Relationship Id="rId10" Type="http://schemas.openxmlformats.org/officeDocument/2006/relationships/customXml" Target="../ink/ink34.xml"/><Relationship Id="rId4" Type="http://schemas.openxmlformats.org/officeDocument/2006/relationships/image" Target="../media/image5.png"/><Relationship Id="rId9" Type="http://schemas.openxmlformats.org/officeDocument/2006/relationships/hyperlink" Target="https://www.uptodate.com/contents/contraception-postabortion/abstract/26?emci=8239ad1b-39b3-eb11-a7ad-0050f271b5d8&amp;emdi=ea000000-0000-0000-0000-000000000001&amp;ceid=%7b%7bContactsEmailID%7d%7d"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jamanetwork.com/journals/jama/fullarticle/2780630" TargetMode="External"/><Relationship Id="rId3" Type="http://schemas.openxmlformats.org/officeDocument/2006/relationships/image" Target="../media/image4.png"/><Relationship Id="rId7"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11" Type="http://schemas.openxmlformats.org/officeDocument/2006/relationships/image" Target="../media/image580.png"/><Relationship Id="rId5"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10" Type="http://schemas.openxmlformats.org/officeDocument/2006/relationships/customXml" Target="../ink/ink35.xml"/><Relationship Id="rId4" Type="http://schemas.openxmlformats.org/officeDocument/2006/relationships/image" Target="../media/image5.png"/><Relationship Id="rId9" Type="http://schemas.openxmlformats.org/officeDocument/2006/relationships/hyperlink" Target="https://doi-org.unh.idm.oclc.org/10.2105/AJPH.2012.301159"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ustomXml" Target="../ink/ink1.xm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customXml" Target="../ink/ink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hyperlink" Target="mailto:info@reproductiveaccess.org"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mailto:person@email.com" TargetMode="External"/><Relationship Id="rId5" Type="http://schemas.openxmlformats.org/officeDocument/2006/relationships/image" Target="NULL"/><Relationship Id="rId4" Type="http://schemas.openxmlformats.org/officeDocument/2006/relationships/customXml" Target="../ink/ink36.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image" Target="../media/image140.png"/><Relationship Id="rId5" Type="http://schemas.openxmlformats.org/officeDocument/2006/relationships/customXml" Target="../ink/ink3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3.xm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customXml" Target="../ink/ink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customXml" Target="../ink/ink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470188" cy="6880243"/>
          </a:xfrm>
          <a:prstGeom prst="rect">
            <a:avLst/>
          </a:prstGeom>
        </p:spPr>
        <p:txBody>
          <a:bodyPr>
            <a:normAutofit fontScale="90000"/>
          </a:bodyPr>
          <a:lstStyle/>
          <a:p>
            <a:pPr>
              <a:lnSpc>
                <a:spcPts val="14500"/>
              </a:lnSpc>
            </a:pPr>
            <a:r>
              <a:rPr lang="en-US" sz="16500" b="0" dirty="0">
                <a:solidFill>
                  <a:schemeClr val="bg2"/>
                </a:solidFill>
              </a:rPr>
              <a:t>MEDICATION ABORTION IN EARLY PREGNANCY</a:t>
            </a: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PRESENTER NAME HERE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33" name="Google Shape;207;p10">
            <a:extLst>
              <a:ext uri="{FF2B5EF4-FFF2-40B4-BE49-F238E27FC236}">
                <a16:creationId xmlns:a16="http://schemas.microsoft.com/office/drawing/2014/main" id="{79E61C18-58D0-B002-ECCD-41C8E704DA5C}"/>
              </a:ext>
            </a:extLst>
          </p:cNvPr>
          <p:cNvSpPr txBox="1"/>
          <p:nvPr/>
        </p:nvSpPr>
        <p:spPr>
          <a:xfrm>
            <a:off x="17471428" y="12063565"/>
            <a:ext cx="5305952" cy="307736"/>
          </a:xfrm>
          <a:prstGeom prst="rect">
            <a:avLst/>
          </a:prstGeom>
          <a:noFill/>
          <a:ln>
            <a:noFill/>
          </a:ln>
        </p:spPr>
        <p:txBody>
          <a:bodyPr spcFirstLastPara="1" wrap="square" lIns="91425" tIns="45700" rIns="91425" bIns="45700" anchor="t" anchorCtr="0">
            <a:spAutoFit/>
          </a:bodyPr>
          <a:lstStyle/>
          <a:p>
            <a:pPr lvl="0" algn="r"/>
            <a:r>
              <a:rPr lang="en-US" sz="1400" i="0" strike="noStrike" cap="none" dirty="0">
                <a:solidFill>
                  <a:schemeClr val="dk1"/>
                </a:solidFill>
                <a:latin typeface="Calibri"/>
                <a:ea typeface="Calibri"/>
                <a:cs typeface="Calibri"/>
                <a:sym typeface="Calibri"/>
              </a:rPr>
              <a:t>Source</a:t>
            </a:r>
            <a:r>
              <a:rPr lang="en-US" sz="1400" dirty="0">
                <a:solidFill>
                  <a:schemeClr val="dk1"/>
                </a:solidFill>
                <a:latin typeface="Calibri"/>
                <a:ea typeface="Calibri"/>
                <a:cs typeface="Calibri"/>
                <a:sym typeface="Calibri"/>
              </a:rPr>
              <a:t>: https://</a:t>
            </a:r>
            <a:r>
              <a:rPr lang="en-US" sz="1400" dirty="0" err="1">
                <a:solidFill>
                  <a:schemeClr val="dk1"/>
                </a:solidFill>
                <a:latin typeface="Calibri"/>
                <a:ea typeface="Calibri"/>
                <a:cs typeface="Calibri"/>
                <a:sym typeface="Calibri"/>
              </a:rPr>
              <a:t>states.guttmacher.org</a:t>
            </a:r>
            <a:r>
              <a:rPr lang="en-US" sz="1400" dirty="0">
                <a:solidFill>
                  <a:schemeClr val="dk1"/>
                </a:solidFill>
                <a:latin typeface="Calibri"/>
                <a:ea typeface="Calibri"/>
                <a:cs typeface="Calibri"/>
                <a:sym typeface="Calibri"/>
              </a:rPr>
              <a:t>/policies/</a:t>
            </a:r>
            <a:endParaRPr sz="1800" dirty="0">
              <a:solidFill>
                <a:schemeClr val="dk1"/>
              </a:solidFill>
              <a:latin typeface="Calibri"/>
              <a:ea typeface="Calibri"/>
              <a:cs typeface="Calibri"/>
              <a:sym typeface="Calibri"/>
            </a:endParaRPr>
          </a:p>
        </p:txBody>
      </p:sp>
      <p:sp>
        <p:nvSpPr>
          <p:cNvPr id="4" name="TextBox 3">
            <a:extLst>
              <a:ext uri="{FF2B5EF4-FFF2-40B4-BE49-F238E27FC236}">
                <a16:creationId xmlns:a16="http://schemas.microsoft.com/office/drawing/2014/main" id="{5A5E53CB-5500-231F-482E-683FB909CBCC}"/>
              </a:ext>
            </a:extLst>
          </p:cNvPr>
          <p:cNvSpPr txBox="1"/>
          <p:nvPr/>
        </p:nvSpPr>
        <p:spPr>
          <a:xfrm>
            <a:off x="20717101" y="13237455"/>
            <a:ext cx="3921175"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l" rtl="0">
              <a:spcBef>
                <a:spcPts val="0"/>
              </a:spcBef>
              <a:spcAft>
                <a:spcPts val="0"/>
              </a:spcAft>
              <a:buNone/>
            </a:pPr>
            <a:r>
              <a:rPr lang="en-US" sz="2400" dirty="0">
                <a:solidFill>
                  <a:schemeClr val="bg2"/>
                </a:solidFill>
              </a:rPr>
              <a:t>Map Updated: Oct 3, 2024</a:t>
            </a:r>
          </a:p>
        </p:txBody>
      </p:sp>
      <p:pic>
        <p:nvPicPr>
          <p:cNvPr id="5" name="Picture 4" descr="A map of the united states&#10;&#10;Description automatically generated">
            <a:extLst>
              <a:ext uri="{FF2B5EF4-FFF2-40B4-BE49-F238E27FC236}">
                <a16:creationId xmlns:a16="http://schemas.microsoft.com/office/drawing/2014/main" id="{DF194027-FD08-1B5A-C735-815AE15647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5698" y="1005364"/>
            <a:ext cx="21171682" cy="10906622"/>
          </a:xfrm>
          <a:prstGeom prst="rect">
            <a:avLst/>
          </a:prstGeom>
        </p:spPr>
      </p:pic>
    </p:spTree>
    <p:extLst>
      <p:ext uri="{BB962C8B-B14F-4D97-AF65-F5344CB8AC3E}">
        <p14:creationId xmlns:p14="http://schemas.microsoft.com/office/powerpoint/2010/main" val="188549768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11</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13728" y="1153328"/>
            <a:ext cx="13585475" cy="1619736"/>
          </a:xfrm>
          <a:prstGeom prst="rect">
            <a:avLst/>
          </a:prstGeom>
        </p:spPr>
        <p:txBody>
          <a:bodyPr anchor="t">
            <a:noAutofit/>
          </a:bodyPr>
          <a:lstStyle/>
          <a:p>
            <a:pPr algn="l">
              <a:lnSpc>
                <a:spcPts val="12500"/>
              </a:lnSpc>
            </a:pPr>
            <a:r>
              <a:rPr lang="en-US" sz="8800" dirty="0"/>
              <a:t>Who Provides Abortions?</a:t>
            </a:r>
            <a:endParaRPr lang="en-US" sz="8800" b="0" dirty="0"/>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277306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532607" y="261467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3624630"/>
            <a:ext cx="10150190"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15265">
              <a:lnSpc>
                <a:spcPct val="100000"/>
              </a:lnSpc>
              <a:spcBef>
                <a:spcPts val="0"/>
              </a:spcBef>
              <a:buClr>
                <a:schemeClr val="dk1"/>
              </a:buClr>
            </a:pPr>
            <a:r>
              <a:rPr lang="en-US" sz="5400" b="0" dirty="0">
                <a:solidFill>
                  <a:schemeClr val="bg2"/>
                </a:solidFill>
                <a:latin typeface="+mn-lt"/>
              </a:rPr>
              <a:t> Physicians</a:t>
            </a:r>
          </a:p>
          <a:p>
            <a:pPr marL="0" lvl="0" indent="0">
              <a:lnSpc>
                <a:spcPct val="100000"/>
              </a:lnSpc>
              <a:spcBef>
                <a:spcPts val="1000"/>
              </a:spcBef>
              <a:buClr>
                <a:schemeClr val="dk1"/>
              </a:buClr>
              <a:buNone/>
            </a:pPr>
            <a:endParaRPr lang="en-US" sz="5400" b="0" dirty="0">
              <a:solidFill>
                <a:schemeClr val="bg2"/>
              </a:solidFill>
              <a:latin typeface="+mn-lt"/>
            </a:endParaRPr>
          </a:p>
          <a:p>
            <a:pPr marL="228600" lvl="0" indent="-215265">
              <a:lnSpc>
                <a:spcPct val="100000"/>
              </a:lnSpc>
              <a:spcBef>
                <a:spcPts val="1000"/>
              </a:spcBef>
              <a:buClr>
                <a:schemeClr val="dk1"/>
              </a:buClr>
            </a:pPr>
            <a:r>
              <a:rPr lang="en-US" sz="5400" b="0" dirty="0">
                <a:solidFill>
                  <a:schemeClr val="bg2"/>
                </a:solidFill>
                <a:latin typeface="+mn-lt"/>
              </a:rPr>
              <a:t> Advanced Practice Clinicians (nurse practitioners, certified nurse midwives, physician assistants)</a:t>
            </a:r>
          </a:p>
          <a:p>
            <a:pPr marL="0" lvl="0" indent="0">
              <a:lnSpc>
                <a:spcPct val="100000"/>
              </a:lnSpc>
              <a:spcBef>
                <a:spcPts val="1000"/>
              </a:spcBef>
              <a:buNone/>
            </a:pPr>
            <a:endParaRPr lang="en-US" sz="5400" b="0" dirty="0">
              <a:solidFill>
                <a:schemeClr val="bg2"/>
              </a:solidFill>
              <a:latin typeface="+mn-lt"/>
            </a:endParaRPr>
          </a:p>
          <a:p>
            <a:pPr marL="228600" lvl="0" indent="-215265">
              <a:lnSpc>
                <a:spcPct val="100000"/>
              </a:lnSpc>
              <a:spcBef>
                <a:spcPts val="1000"/>
              </a:spcBef>
            </a:pPr>
            <a:r>
              <a:rPr lang="en-US" sz="5400" b="0" dirty="0">
                <a:solidFill>
                  <a:schemeClr val="bg2"/>
                </a:solidFill>
                <a:latin typeface="+mn-lt"/>
              </a:rPr>
              <a:t> Complex Family Planning certification NOT NECESSARY to provide safe abortion care</a:t>
            </a:r>
          </a:p>
          <a:p>
            <a:pPr marL="228600" lvl="0" indent="-50800">
              <a:lnSpc>
                <a:spcPct val="100000"/>
              </a:lnSpc>
              <a:spcBef>
                <a:spcPts val="1000"/>
              </a:spcBef>
              <a:buClr>
                <a:schemeClr val="dk1"/>
              </a:buClr>
              <a:buNone/>
            </a:pPr>
            <a:endParaRPr lang="en-US" sz="5400" b="0" dirty="0">
              <a:solidFill>
                <a:schemeClr val="bg2"/>
              </a:solidFill>
              <a:latin typeface="+mn-lt"/>
            </a:endParaRPr>
          </a:p>
        </p:txBody>
      </p:sp>
    </p:spTree>
    <p:extLst>
      <p:ext uri="{BB962C8B-B14F-4D97-AF65-F5344CB8AC3E}">
        <p14:creationId xmlns:p14="http://schemas.microsoft.com/office/powerpoint/2010/main" val="182051918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885054" y="873056"/>
            <a:ext cx="8547837" cy="1619736"/>
          </a:xfrm>
          <a:prstGeom prst="rect">
            <a:avLst/>
          </a:prstGeom>
        </p:spPr>
        <p:txBody>
          <a:bodyPr anchor="t">
            <a:noAutofit/>
          </a:bodyPr>
          <a:lstStyle/>
          <a:p>
            <a:pPr algn="l">
              <a:lnSpc>
                <a:spcPts val="12500"/>
              </a:lnSpc>
            </a:pPr>
            <a:r>
              <a:rPr lang="en-US" sz="8800" dirty="0"/>
              <a:t>Safety of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4203291" y="2629512"/>
              <a:ext cx="8229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044524" y="2471122"/>
                <a:ext cx="854677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885054" y="4342639"/>
            <a:ext cx="9349014" cy="669309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bg2"/>
              </a:buClr>
              <a:buFont typeface="Arial" panose="020B0604020202020204" pitchFamily="34" charset="0"/>
              <a:buChar char="•"/>
            </a:pPr>
            <a:r>
              <a:rPr lang="en-US" b="0" dirty="0">
                <a:solidFill>
                  <a:schemeClr val="bg2"/>
                </a:solidFill>
                <a:latin typeface="+mn-lt"/>
              </a:rPr>
              <a:t>First trimester abortions </a:t>
            </a:r>
            <a:r>
              <a:rPr lang="en-US" b="0" u="sng" dirty="0">
                <a:solidFill>
                  <a:schemeClr val="bg2"/>
                </a:solidFill>
                <a:latin typeface="+mn-lt"/>
              </a:rPr>
              <a:t>do not </a:t>
            </a:r>
            <a:r>
              <a:rPr lang="en-US" b="0" dirty="0">
                <a:solidFill>
                  <a:schemeClr val="bg2"/>
                </a:solidFill>
                <a:latin typeface="+mn-lt"/>
              </a:rPr>
              <a:t>increase risk of: </a:t>
            </a:r>
          </a:p>
          <a:p>
            <a:pPr lvl="1">
              <a:spcBef>
                <a:spcPts val="500"/>
              </a:spcBef>
              <a:buClr>
                <a:schemeClr val="bg2"/>
              </a:buClr>
              <a:buFont typeface="Arial" panose="020B0604020202020204" pitchFamily="34" charset="0"/>
              <a:buChar char="•"/>
            </a:pPr>
            <a:r>
              <a:rPr lang="en-US" b="0" dirty="0">
                <a:solidFill>
                  <a:schemeClr val="bg2"/>
                </a:solidFill>
                <a:latin typeface="+mn-lt"/>
              </a:rPr>
              <a:t>Infertility</a:t>
            </a:r>
          </a:p>
          <a:p>
            <a:pPr lvl="1">
              <a:spcBef>
                <a:spcPts val="500"/>
              </a:spcBef>
              <a:buClr>
                <a:schemeClr val="bg2"/>
              </a:buClr>
              <a:buFont typeface="Arial" panose="020B0604020202020204" pitchFamily="34" charset="0"/>
              <a:buChar char="•"/>
            </a:pPr>
            <a:r>
              <a:rPr lang="en-US" b="0" dirty="0">
                <a:solidFill>
                  <a:schemeClr val="bg2"/>
                </a:solidFill>
                <a:latin typeface="+mn-lt"/>
              </a:rPr>
              <a:t>Ectopic pregnancy</a:t>
            </a:r>
          </a:p>
          <a:p>
            <a:pPr lvl="1">
              <a:spcBef>
                <a:spcPts val="500"/>
              </a:spcBef>
              <a:buClr>
                <a:schemeClr val="bg2"/>
              </a:buClr>
              <a:buFont typeface="Arial" panose="020B0604020202020204" pitchFamily="34" charset="0"/>
              <a:buChar char="•"/>
            </a:pPr>
            <a:r>
              <a:rPr lang="en-US" b="0" dirty="0">
                <a:solidFill>
                  <a:schemeClr val="bg2"/>
                </a:solidFill>
                <a:latin typeface="+mn-lt"/>
              </a:rPr>
              <a:t>Miscarriage</a:t>
            </a:r>
          </a:p>
          <a:p>
            <a:pPr lvl="1">
              <a:spcBef>
                <a:spcPts val="500"/>
              </a:spcBef>
              <a:buClr>
                <a:schemeClr val="bg2"/>
              </a:buClr>
              <a:buFont typeface="Arial" panose="020B0604020202020204" pitchFamily="34" charset="0"/>
              <a:buChar char="•"/>
            </a:pPr>
            <a:r>
              <a:rPr lang="en-US" b="0" dirty="0">
                <a:solidFill>
                  <a:schemeClr val="bg2"/>
                </a:solidFill>
                <a:latin typeface="+mn-lt"/>
              </a:rPr>
              <a:t>Birth defect</a:t>
            </a:r>
          </a:p>
          <a:p>
            <a:pPr lvl="1">
              <a:spcBef>
                <a:spcPts val="500"/>
              </a:spcBef>
              <a:buClr>
                <a:schemeClr val="bg2"/>
              </a:buClr>
              <a:buFont typeface="Arial" panose="020B0604020202020204" pitchFamily="34" charset="0"/>
              <a:buChar char="•"/>
            </a:pPr>
            <a:r>
              <a:rPr lang="en-US" b="0" dirty="0">
                <a:solidFill>
                  <a:schemeClr val="bg2"/>
                </a:solidFill>
                <a:latin typeface="+mn-lt"/>
              </a:rPr>
              <a:t>Preterm or low-birthweight delivery</a:t>
            </a:r>
          </a:p>
        </p:txBody>
      </p:sp>
      <p:pic>
        <p:nvPicPr>
          <p:cNvPr id="3" name="Picture 2">
            <a:extLst>
              <a:ext uri="{FF2B5EF4-FFF2-40B4-BE49-F238E27FC236}">
                <a16:creationId xmlns:a16="http://schemas.microsoft.com/office/drawing/2014/main" id="{75232D9C-7D31-CC64-F02D-03A4C06133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315" y="4342639"/>
            <a:ext cx="12102480" cy="5030722"/>
          </a:xfrm>
          <a:prstGeom prst="rect">
            <a:avLst/>
          </a:prstGeom>
        </p:spPr>
      </p:pic>
      <p:sp>
        <p:nvSpPr>
          <p:cNvPr id="4" name="Rectangle 3">
            <a:extLst>
              <a:ext uri="{FF2B5EF4-FFF2-40B4-BE49-F238E27FC236}">
                <a16:creationId xmlns:a16="http://schemas.microsoft.com/office/drawing/2014/main" id="{9BC73F60-22A9-58C6-102B-7CC5CDF72843}"/>
              </a:ext>
            </a:extLst>
          </p:cNvPr>
          <p:cNvSpPr/>
          <p:nvPr/>
        </p:nvSpPr>
        <p:spPr>
          <a:xfrm>
            <a:off x="12222091" y="13278752"/>
            <a:ext cx="12192000" cy="323165"/>
          </a:xfrm>
          <a:prstGeom prst="rect">
            <a:avLst/>
          </a:prstGeom>
        </p:spPr>
        <p:txBody>
          <a:bodyPr>
            <a:spAutoFit/>
          </a:bodyPr>
          <a:lstStyle/>
          <a:p>
            <a:pPr algn="r"/>
            <a:r>
              <a:rPr lang="en-US" sz="1500" dirty="0">
                <a:solidFill>
                  <a:schemeClr val="bg1"/>
                </a:solidFill>
              </a:rPr>
              <a:t>Image Source: Elena’s Aspiration Abortion Zine</a:t>
            </a:r>
          </a:p>
        </p:txBody>
      </p:sp>
    </p:spTree>
    <p:extLst>
      <p:ext uri="{BB962C8B-B14F-4D97-AF65-F5344CB8AC3E}">
        <p14:creationId xmlns:p14="http://schemas.microsoft.com/office/powerpoint/2010/main" val="38989369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0">
            <a:extLst>
              <a:ext uri="{FF2B5EF4-FFF2-40B4-BE49-F238E27FC236}">
                <a16:creationId xmlns:a16="http://schemas.microsoft.com/office/drawing/2014/main" id="{3F4754D1-AB70-C64C-A6B6-B2561679DD3F}"/>
              </a:ext>
            </a:extLst>
          </p:cNvPr>
          <p:cNvSpPr/>
          <p:nvPr/>
        </p:nvSpPr>
        <p:spPr>
          <a:xfrm>
            <a:off x="1537703" y="6218538"/>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0" name="Rectangle 7"/>
          <p:cNvSpPr txBox="1">
            <a:spLocks noGrp="1"/>
          </p:cNvSpPr>
          <p:nvPr>
            <p:ph type="sldNum" sz="quarter" idx="2"/>
          </p:nvPr>
        </p:nvSpPr>
        <p:spPr>
          <a:xfrm>
            <a:off x="228599" y="12776704"/>
            <a:ext cx="709729"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281" name="Rectangle 13"/>
          <p:cNvSpPr/>
          <p:nvPr/>
        </p:nvSpPr>
        <p:spPr>
          <a:xfrm>
            <a:off x="8909988" y="3511150"/>
            <a:ext cx="6564024" cy="8266322"/>
          </a:xfrm>
          <a:prstGeom prst="rect">
            <a:avLst/>
          </a:prstGeom>
          <a:ln w="635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284" name="Rectangle 43"/>
          <p:cNvSpPr/>
          <p:nvPr/>
        </p:nvSpPr>
        <p:spPr>
          <a:xfrm>
            <a:off x="16272498" y="3511150"/>
            <a:ext cx="6564024" cy="8266322"/>
          </a:xfrm>
          <a:prstGeom prst="rect">
            <a:avLst/>
          </a:prstGeom>
          <a:ln w="63500">
            <a:solidFill>
              <a:schemeClr val="bg2"/>
            </a:solidFill>
            <a:miter/>
          </a:ln>
        </p:spPr>
        <p:txBody>
          <a:bodyPr tIns="91439" bIns="91439" anchor="ctr"/>
          <a:lstStyle/>
          <a:p>
            <a:pPr algn="ctr"/>
            <a:endParaRPr b="1" dirty="0">
              <a:latin typeface="Tw Cen MT" panose="020B0602020104020603" pitchFamily="34" charset="77"/>
            </a:endParaRPr>
          </a:p>
        </p:txBody>
      </p:sp>
      <p:sp>
        <p:nvSpPr>
          <p:cNvPr id="287" name="Rectangle 50"/>
          <p:cNvSpPr/>
          <p:nvPr/>
        </p:nvSpPr>
        <p:spPr>
          <a:xfrm>
            <a:off x="1537703" y="3511150"/>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302" name="Title 3"/>
          <p:cNvSpPr txBox="1">
            <a:spLocks noGrp="1"/>
          </p:cNvSpPr>
          <p:nvPr>
            <p:ph type="title"/>
          </p:nvPr>
        </p:nvSpPr>
        <p:spPr>
          <a:xfrm>
            <a:off x="1620447" y="1043856"/>
            <a:ext cx="20568557" cy="1676400"/>
          </a:xfrm>
          <a:prstGeom prst="rect">
            <a:avLst/>
          </a:prstGeom>
        </p:spPr>
        <p:txBody>
          <a:bodyPr>
            <a:normAutofit fontScale="90000"/>
          </a:bodyPr>
          <a:lstStyle/>
          <a:p>
            <a:r>
              <a:rPr lang="en-US" sz="9600" b="0" dirty="0">
                <a:ea typeface="Open Sans" panose="020B0606030504020204" pitchFamily="34" charset="0"/>
                <a:cs typeface="Open Sans" panose="020B0606030504020204" pitchFamily="34" charset="0"/>
              </a:rPr>
              <a:t>Medication Abortion Regimens: Three Choices</a:t>
            </a:r>
            <a:endParaRPr b="0" dirty="0"/>
          </a:p>
        </p:txBody>
      </p:sp>
      <p:pic>
        <p:nvPicPr>
          <p:cNvPr id="9" name="Graphic 8" descr="Medicine">
            <a:extLst>
              <a:ext uri="{FF2B5EF4-FFF2-40B4-BE49-F238E27FC236}">
                <a16:creationId xmlns:a16="http://schemas.microsoft.com/office/drawing/2014/main" id="{A1362BBE-C73C-2F42-91E6-34B45216AB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86240" y="3973481"/>
            <a:ext cx="2011680" cy="2011680"/>
          </a:xfrm>
          <a:prstGeom prst="rect">
            <a:avLst/>
          </a:prstGeom>
        </p:spPr>
      </p:pic>
      <mc:AlternateContent xmlns:mc="http://schemas.openxmlformats.org/markup-compatibility/2006" xmlns:p14="http://schemas.microsoft.com/office/powerpoint/2010/main">
        <mc:Choice Requires="p14">
          <p:contentPart p14:bwMode="auto" r:id="rId5">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2303525" y="2681055"/>
              <a:ext cx="1920240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6"/>
              <a:stretch>
                <a:fillRect/>
              </a:stretch>
            </p:blipFill>
            <p:spPr>
              <a:xfrm rot="10800000">
                <a:off x="2144747" y="2523539"/>
                <a:ext cx="19519596" cy="360394"/>
              </a:xfrm>
              <a:prstGeom prst="rect">
                <a:avLst/>
              </a:prstGeom>
            </p:spPr>
          </p:pic>
        </mc:Fallback>
      </mc:AlternateContent>
      <p:sp>
        <p:nvSpPr>
          <p:cNvPr id="58" name="Title 3">
            <a:extLst>
              <a:ext uri="{FF2B5EF4-FFF2-40B4-BE49-F238E27FC236}">
                <a16:creationId xmlns:a16="http://schemas.microsoft.com/office/drawing/2014/main" id="{98D35782-33A6-8644-89EC-7BA1360AF0AB}"/>
              </a:ext>
            </a:extLst>
          </p:cNvPr>
          <p:cNvSpPr txBox="1">
            <a:spLocks/>
          </p:cNvSpPr>
          <p:nvPr/>
        </p:nvSpPr>
        <p:spPr>
          <a:xfrm>
            <a:off x="1929371" y="6277000"/>
            <a:ext cx="5723648"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Mifepristone</a:t>
            </a:r>
            <a:endParaRPr lang="en-US" sz="6000" dirty="0"/>
          </a:p>
        </p:txBody>
      </p:sp>
      <p:sp>
        <p:nvSpPr>
          <p:cNvPr id="61" name="Rectangle 50">
            <a:extLst>
              <a:ext uri="{FF2B5EF4-FFF2-40B4-BE49-F238E27FC236}">
                <a16:creationId xmlns:a16="http://schemas.microsoft.com/office/drawing/2014/main" id="{B38961DD-DE9F-DA46-92AE-5A82F9FDB6CA}"/>
              </a:ext>
            </a:extLst>
          </p:cNvPr>
          <p:cNvSpPr/>
          <p:nvPr/>
        </p:nvSpPr>
        <p:spPr>
          <a:xfrm>
            <a:off x="8900213" y="6218538"/>
            <a:ext cx="6564024" cy="1676401"/>
          </a:xfrm>
          <a:prstGeom prst="rect">
            <a:avLst/>
          </a:prstGeom>
          <a:solidFill>
            <a:schemeClr val="accent1"/>
          </a:solidFill>
          <a:ln w="635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62" name="Title 3">
            <a:extLst>
              <a:ext uri="{FF2B5EF4-FFF2-40B4-BE49-F238E27FC236}">
                <a16:creationId xmlns:a16="http://schemas.microsoft.com/office/drawing/2014/main" id="{3CCE3A1A-7EFB-CE42-9D68-88753BA83BAE}"/>
              </a:ext>
            </a:extLst>
          </p:cNvPr>
          <p:cNvSpPr txBox="1">
            <a:spLocks/>
          </p:cNvSpPr>
          <p:nvPr/>
        </p:nvSpPr>
        <p:spPr>
          <a:xfrm>
            <a:off x="9320401" y="6277587"/>
            <a:ext cx="5723648"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Methotrexate</a:t>
            </a:r>
            <a:endParaRPr lang="en-US" sz="6000" dirty="0"/>
          </a:p>
        </p:txBody>
      </p:sp>
      <p:sp>
        <p:nvSpPr>
          <p:cNvPr id="63" name="Rectangle 50">
            <a:extLst>
              <a:ext uri="{FF2B5EF4-FFF2-40B4-BE49-F238E27FC236}">
                <a16:creationId xmlns:a16="http://schemas.microsoft.com/office/drawing/2014/main" id="{69CC0232-2063-0749-8F0D-3CBF9E8E9C9E}"/>
              </a:ext>
            </a:extLst>
          </p:cNvPr>
          <p:cNvSpPr/>
          <p:nvPr/>
        </p:nvSpPr>
        <p:spPr>
          <a:xfrm>
            <a:off x="16282273" y="6218538"/>
            <a:ext cx="6564024" cy="1676401"/>
          </a:xfrm>
          <a:prstGeom prst="rect">
            <a:avLst/>
          </a:prstGeom>
          <a:solidFill>
            <a:schemeClr val="bg2"/>
          </a:solidFill>
          <a:ln w="63500">
            <a:solidFill>
              <a:schemeClr val="bg2"/>
            </a:solidFill>
            <a:miter/>
          </a:ln>
        </p:spPr>
        <p:txBody>
          <a:bodyPr tIns="91439" bIns="91439" anchor="ctr"/>
          <a:lstStyle/>
          <a:p>
            <a:pPr algn="ctr"/>
            <a:endParaRPr b="1" dirty="0">
              <a:latin typeface="Tw Cen MT" panose="020B0602020104020603" pitchFamily="34" charset="77"/>
            </a:endParaRPr>
          </a:p>
        </p:txBody>
      </p:sp>
      <p:sp>
        <p:nvSpPr>
          <p:cNvPr id="64" name="Title 3">
            <a:extLst>
              <a:ext uri="{FF2B5EF4-FFF2-40B4-BE49-F238E27FC236}">
                <a16:creationId xmlns:a16="http://schemas.microsoft.com/office/drawing/2014/main" id="{3A6EA402-3CA7-1B42-9489-2FCF27AE4F9F}"/>
              </a:ext>
            </a:extLst>
          </p:cNvPr>
          <p:cNvSpPr txBox="1">
            <a:spLocks/>
          </p:cNvSpPr>
          <p:nvPr/>
        </p:nvSpPr>
        <p:spPr>
          <a:xfrm>
            <a:off x="16710517" y="6277000"/>
            <a:ext cx="5723648"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Misoprostol Only</a:t>
            </a:r>
            <a:endParaRPr lang="en-US" sz="6000" dirty="0"/>
          </a:p>
        </p:txBody>
      </p:sp>
      <p:sp>
        <p:nvSpPr>
          <p:cNvPr id="65" name="Title 3">
            <a:extLst>
              <a:ext uri="{FF2B5EF4-FFF2-40B4-BE49-F238E27FC236}">
                <a16:creationId xmlns:a16="http://schemas.microsoft.com/office/drawing/2014/main" id="{8BABB8F6-2E61-D84A-B4D6-701371E71D08}"/>
              </a:ext>
            </a:extLst>
          </p:cNvPr>
          <p:cNvSpPr txBox="1">
            <a:spLocks/>
          </p:cNvSpPr>
          <p:nvPr/>
        </p:nvSpPr>
        <p:spPr>
          <a:xfrm>
            <a:off x="9223864" y="8232837"/>
            <a:ext cx="5723648" cy="291635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a:t>
            </a:r>
          </a:p>
          <a:p>
            <a:pPr hangingPunct="1"/>
            <a:r>
              <a:rPr lang="en-US" sz="7200" b="0" dirty="0">
                <a:solidFill>
                  <a:schemeClr val="bg2"/>
                </a:solidFill>
                <a:ea typeface="Open Sans" panose="020B0606030504020204" pitchFamily="34" charset="0"/>
                <a:cs typeface="Open Sans" panose="020B0606030504020204" pitchFamily="34" charset="0"/>
              </a:rPr>
              <a:t>Misoprostol</a:t>
            </a:r>
            <a:endParaRPr lang="en-US" sz="6000" dirty="0">
              <a:solidFill>
                <a:schemeClr val="bg2"/>
              </a:solidFill>
            </a:endParaRPr>
          </a:p>
        </p:txBody>
      </p:sp>
      <p:sp>
        <p:nvSpPr>
          <p:cNvPr id="67" name="Google Shape;168;p23">
            <a:extLst>
              <a:ext uri="{FF2B5EF4-FFF2-40B4-BE49-F238E27FC236}">
                <a16:creationId xmlns:a16="http://schemas.microsoft.com/office/drawing/2014/main" id="{C233D484-DBD8-5144-9C1A-DC980B32CA4A}"/>
              </a:ext>
            </a:extLst>
          </p:cNvPr>
          <p:cNvSpPr txBox="1">
            <a:spLocks noChangeArrowheads="1"/>
          </p:cNvSpPr>
          <p:nvPr/>
        </p:nvSpPr>
        <p:spPr bwMode="auto">
          <a:xfrm>
            <a:off x="2116200" y="12057744"/>
            <a:ext cx="21181187" cy="11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44697D"/>
              </a:buClr>
              <a:buSzPts val="1100"/>
              <a:buFont typeface="Arial" panose="020B0604020202020204" pitchFamily="34" charset="0"/>
              <a:buNone/>
            </a:pPr>
            <a:r>
              <a:rPr lang="en-US" altLang="en-US" sz="2800" i="1" dirty="0">
                <a:solidFill>
                  <a:schemeClr val="tx1"/>
                </a:solidFill>
                <a:latin typeface="+mn-lt"/>
                <a:ea typeface="Avenir" panose="02000503020000020003" pitchFamily="2" charset="0"/>
                <a:cs typeface="Calibri" panose="020F0502020204030204" pitchFamily="34" charset="0"/>
                <a:sym typeface="Avenir" panose="02000503020000020003" pitchFamily="2" charset="0"/>
              </a:rPr>
              <a:t>* Mifepristone is not always available.  With mifepristone, the success rate is 84% overall.  With only misoprostol, the success rate is 67% overall.  </a:t>
            </a:r>
            <a:endParaRPr lang="en-US" altLang="en-US" sz="2800" i="1" dirty="0">
              <a:solidFill>
                <a:schemeClr val="tx1"/>
              </a:solidFill>
              <a:latin typeface="+mn-lt"/>
              <a:ea typeface="Avenir" panose="02000503020000020003" pitchFamily="2" charset="0"/>
              <a:cs typeface="Calibri" panose="020F0502020204030204" pitchFamily="34" charset="0"/>
            </a:endParaRPr>
          </a:p>
        </p:txBody>
      </p:sp>
      <p:pic>
        <p:nvPicPr>
          <p:cNvPr id="21" name="Graphic 20" descr="Medicine">
            <a:extLst>
              <a:ext uri="{FF2B5EF4-FFF2-40B4-BE49-F238E27FC236}">
                <a16:creationId xmlns:a16="http://schemas.microsoft.com/office/drawing/2014/main" id="{51599313-FE13-918E-E7F6-51C96BD7B1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8035" y="3973481"/>
            <a:ext cx="2011680" cy="2011680"/>
          </a:xfrm>
          <a:prstGeom prst="rect">
            <a:avLst/>
          </a:prstGeom>
        </p:spPr>
      </p:pic>
      <p:pic>
        <p:nvPicPr>
          <p:cNvPr id="22" name="Graphic 21" descr="Medicine">
            <a:extLst>
              <a:ext uri="{FF2B5EF4-FFF2-40B4-BE49-F238E27FC236}">
                <a16:creationId xmlns:a16="http://schemas.microsoft.com/office/drawing/2014/main" id="{C2215ECC-8058-EEEC-9BC3-C0BF04AF63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65745" y="3973481"/>
            <a:ext cx="2011680" cy="2011680"/>
          </a:xfrm>
          <a:prstGeom prst="rect">
            <a:avLst/>
          </a:prstGeom>
        </p:spPr>
      </p:pic>
      <p:sp>
        <p:nvSpPr>
          <p:cNvPr id="23" name="Title 3">
            <a:extLst>
              <a:ext uri="{FF2B5EF4-FFF2-40B4-BE49-F238E27FC236}">
                <a16:creationId xmlns:a16="http://schemas.microsoft.com/office/drawing/2014/main" id="{53590BB4-F91F-FF29-8D89-07E8B70B9F74}"/>
              </a:ext>
            </a:extLst>
          </p:cNvPr>
          <p:cNvSpPr txBox="1">
            <a:spLocks/>
          </p:cNvSpPr>
          <p:nvPr/>
        </p:nvSpPr>
        <p:spPr>
          <a:xfrm>
            <a:off x="1929371" y="8232837"/>
            <a:ext cx="5723648" cy="291635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a:t>
            </a:r>
          </a:p>
          <a:p>
            <a:pPr hangingPunct="1"/>
            <a:r>
              <a:rPr lang="en-US" sz="7200" b="0" dirty="0">
                <a:solidFill>
                  <a:schemeClr val="bg2"/>
                </a:solidFill>
                <a:ea typeface="Open Sans" panose="020B0606030504020204" pitchFamily="34" charset="0"/>
                <a:cs typeface="Open Sans" panose="020B0606030504020204" pitchFamily="34" charset="0"/>
              </a:rPr>
              <a:t>Misoprostol</a:t>
            </a:r>
            <a:endParaRPr lang="en-US" sz="6000" dirty="0">
              <a:solidFill>
                <a:schemeClr val="bg2"/>
              </a:solidFill>
            </a:endParaRPr>
          </a:p>
        </p:txBody>
      </p:sp>
      <p:pic>
        <p:nvPicPr>
          <p:cNvPr id="24" name="Graphic 23">
            <a:extLst>
              <a:ext uri="{FF2B5EF4-FFF2-40B4-BE49-F238E27FC236}">
                <a16:creationId xmlns:a16="http://schemas.microsoft.com/office/drawing/2014/main" id="{A33EF034-E394-C576-FA5A-5070135BE038}"/>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0375550" y="4143005"/>
            <a:ext cx="2011680" cy="1672632"/>
          </a:xfrm>
          <a:prstGeom prst="rect">
            <a:avLst/>
          </a:prstGeom>
        </p:spPr>
      </p:pic>
      <p:pic>
        <p:nvPicPr>
          <p:cNvPr id="25" name="Graphic 24" descr="Medicine">
            <a:extLst>
              <a:ext uri="{FF2B5EF4-FFF2-40B4-BE49-F238E27FC236}">
                <a16:creationId xmlns:a16="http://schemas.microsoft.com/office/drawing/2014/main" id="{92B2E87A-77B6-5C7C-C7D1-1BB99E01FE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548670" y="3973481"/>
            <a:ext cx="2011680" cy="201168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170424" y="701184"/>
            <a:ext cx="12043151" cy="1619736"/>
          </a:xfrm>
          <a:prstGeom prst="rect">
            <a:avLst/>
          </a:prstGeom>
        </p:spPr>
        <p:txBody>
          <a:bodyPr anchor="t">
            <a:noAutofit/>
          </a:bodyPr>
          <a:lstStyle/>
          <a:p>
            <a:pPr algn="l">
              <a:lnSpc>
                <a:spcPts val="12500"/>
              </a:lnSpc>
            </a:pPr>
            <a:r>
              <a:rPr lang="en-US" sz="8800" dirty="0"/>
              <a:t>FDA REMS on Mifepristone</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170424" y="2355842"/>
              <a:ext cx="1170432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6011600" y="2197452"/>
                <a:ext cx="1202160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89419" y="3948725"/>
            <a:ext cx="9042410" cy="290927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1000"/>
              </a:spcBef>
            </a:pPr>
            <a:r>
              <a:rPr lang="en-US" sz="5400" b="0" dirty="0">
                <a:solidFill>
                  <a:schemeClr val="bg2"/>
                </a:solidFill>
                <a:latin typeface="+mn-lt"/>
              </a:rPr>
              <a:t> No longer need to dispense mifepristone in-office </a:t>
            </a:r>
          </a:p>
          <a:p>
            <a:pPr marL="228600" lvl="0" indent="-254000">
              <a:lnSpc>
                <a:spcPct val="100000"/>
              </a:lnSpc>
              <a:spcBef>
                <a:spcPts val="0"/>
              </a:spcBef>
              <a:buClr>
                <a:schemeClr val="dk1"/>
              </a:buClr>
            </a:pPr>
            <a:r>
              <a:rPr lang="en-US" sz="5400" b="0" dirty="0">
                <a:solidFill>
                  <a:schemeClr val="bg2"/>
                </a:solidFill>
                <a:latin typeface="+mn-lt"/>
              </a:rPr>
              <a:t> Providers &amp; pharmacies must be “certified” to prescribe &amp; dispense</a:t>
            </a:r>
          </a:p>
          <a:p>
            <a:pPr marL="228600" lvl="0" indent="-254000">
              <a:lnSpc>
                <a:spcPct val="100000"/>
              </a:lnSpc>
              <a:spcBef>
                <a:spcPts val="1000"/>
              </a:spcBef>
              <a:buClr>
                <a:schemeClr val="dk1"/>
              </a:buClr>
            </a:pPr>
            <a:r>
              <a:rPr lang="en-US" sz="5400" b="0" dirty="0">
                <a:solidFill>
                  <a:schemeClr val="bg2"/>
                </a:solidFill>
                <a:latin typeface="+mn-lt"/>
              </a:rPr>
              <a:t> Sign FDA patient agreement</a:t>
            </a:r>
            <a:endParaRPr lang="en-US" sz="60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8" name="Google Shape;239;p14">
            <a:extLst>
              <a:ext uri="{FF2B5EF4-FFF2-40B4-BE49-F238E27FC236}">
                <a16:creationId xmlns:a16="http://schemas.microsoft.com/office/drawing/2014/main" id="{94A47601-3FDB-57BE-0157-37AA5EE04CF9}"/>
              </a:ext>
            </a:extLst>
          </p:cNvPr>
          <p:cNvPicPr preferRelativeResize="0"/>
          <p:nvPr/>
        </p:nvPicPr>
        <p:blipFill rotWithShape="1">
          <a:blip r:embed="rId5">
            <a:alphaModFix/>
          </a:blip>
          <a:srcRect/>
          <a:stretch/>
        </p:blipFill>
        <p:spPr>
          <a:xfrm>
            <a:off x="10595073" y="3248228"/>
            <a:ext cx="13331217" cy="7004163"/>
          </a:xfrm>
          <a:prstGeom prst="rect">
            <a:avLst/>
          </a:prstGeom>
          <a:noFill/>
          <a:ln>
            <a:noFill/>
          </a:ln>
        </p:spPr>
      </p:pic>
      <p:sp>
        <p:nvSpPr>
          <p:cNvPr id="2" name="TextBox 1">
            <a:extLst>
              <a:ext uri="{FF2B5EF4-FFF2-40B4-BE49-F238E27FC236}">
                <a16:creationId xmlns:a16="http://schemas.microsoft.com/office/drawing/2014/main" id="{12CC6160-EFFF-59DF-8DB9-3D2BA71CFB05}"/>
              </a:ext>
            </a:extLst>
          </p:cNvPr>
          <p:cNvSpPr txBox="1"/>
          <p:nvPr/>
        </p:nvSpPr>
        <p:spPr>
          <a:xfrm>
            <a:off x="23157384"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1" name="Picture 10">
            <a:extLst>
              <a:ext uri="{FF2B5EF4-FFF2-40B4-BE49-F238E27FC236}">
                <a16:creationId xmlns:a16="http://schemas.microsoft.com/office/drawing/2014/main" id="{370FB06F-E63F-1EA5-1FBF-F765F5A0926F}"/>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flipH="1">
            <a:off x="1649219" y="9201743"/>
            <a:ext cx="9042410" cy="4514258"/>
          </a:xfrm>
          <a:prstGeom prst="rect">
            <a:avLst/>
          </a:prstGeom>
        </p:spPr>
      </p:pic>
      <p:pic>
        <p:nvPicPr>
          <p:cNvPr id="12" name="Picture 11">
            <a:extLst>
              <a:ext uri="{FF2B5EF4-FFF2-40B4-BE49-F238E27FC236}">
                <a16:creationId xmlns:a16="http://schemas.microsoft.com/office/drawing/2014/main" id="{460D6380-5CD9-2D72-EBA8-1B4D7AE6546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H="1">
            <a:off x="-32658" y="-34180"/>
            <a:ext cx="4521205" cy="4514258"/>
          </a:xfrm>
          <a:prstGeom prst="rect">
            <a:avLst/>
          </a:prstGeom>
        </p:spPr>
      </p:pic>
    </p:spTree>
    <p:extLst>
      <p:ext uri="{BB962C8B-B14F-4D97-AF65-F5344CB8AC3E}">
        <p14:creationId xmlns:p14="http://schemas.microsoft.com/office/powerpoint/2010/main" val="61653335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8516" y="617772"/>
            <a:ext cx="19087170" cy="1619736"/>
          </a:xfrm>
          <a:prstGeom prst="rect">
            <a:avLst/>
          </a:prstGeom>
        </p:spPr>
        <p:txBody>
          <a:bodyPr anchor="t">
            <a:noAutofit/>
          </a:bodyPr>
          <a:lstStyle/>
          <a:p>
            <a:pPr algn="l">
              <a:lnSpc>
                <a:spcPts val="12500"/>
              </a:lnSpc>
            </a:pPr>
            <a:r>
              <a:rPr lang="en-US" sz="8800" dirty="0"/>
              <a:t>Medication Abortion With Mifepristone + Misoprostol: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3952399"/>
              <a:ext cx="12801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532608" y="3794009"/>
                <a:ext cx="1311877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4644860"/>
            <a:ext cx="115006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sz="5400" b="0" dirty="0">
                <a:solidFill>
                  <a:schemeClr val="bg2"/>
                </a:solidFill>
                <a:latin typeface="+mn-lt"/>
              </a:rPr>
              <a:t> 98-99% effective</a:t>
            </a:r>
          </a:p>
          <a:p>
            <a:pPr marL="228600" lvl="0" indent="-228600">
              <a:lnSpc>
                <a:spcPct val="100000"/>
              </a:lnSpc>
              <a:spcBef>
                <a:spcPts val="1000"/>
              </a:spcBef>
              <a:buClr>
                <a:schemeClr val="dk1"/>
              </a:buClr>
            </a:pPr>
            <a:r>
              <a:rPr lang="en-US" sz="5400" b="0" dirty="0">
                <a:solidFill>
                  <a:schemeClr val="bg2"/>
                </a:solidFill>
                <a:latin typeface="+mn-lt"/>
              </a:rPr>
              <a:t> Avoids surgical and anesthetic risk </a:t>
            </a:r>
          </a:p>
          <a:p>
            <a:pPr marL="228600" lvl="0" indent="-228600">
              <a:lnSpc>
                <a:spcPct val="100000"/>
              </a:lnSpc>
              <a:spcBef>
                <a:spcPts val="1000"/>
              </a:spcBef>
              <a:buClr>
                <a:schemeClr val="dk1"/>
              </a:buClr>
            </a:pPr>
            <a:r>
              <a:rPr lang="en-US" sz="5400" b="0" dirty="0">
                <a:solidFill>
                  <a:schemeClr val="bg2"/>
                </a:solidFill>
                <a:latin typeface="+mn-lt"/>
              </a:rPr>
              <a:t> Greater patient autonomy and privacy</a:t>
            </a:r>
          </a:p>
          <a:p>
            <a:pPr marL="228600" lvl="0" indent="-228600">
              <a:lnSpc>
                <a:spcPct val="100000"/>
              </a:lnSpc>
              <a:spcBef>
                <a:spcPts val="1000"/>
              </a:spcBef>
              <a:buClr>
                <a:schemeClr val="dk1"/>
              </a:buClr>
            </a:pPr>
            <a:r>
              <a:rPr lang="en-US" sz="5400" b="0" dirty="0">
                <a:solidFill>
                  <a:schemeClr val="bg2"/>
                </a:solidFill>
                <a:latin typeface="+mn-lt"/>
              </a:rPr>
              <a:t> Less invasive</a:t>
            </a:r>
          </a:p>
          <a:p>
            <a:pPr marL="228600" lvl="0" indent="-228600">
              <a:lnSpc>
                <a:spcPct val="100000"/>
              </a:lnSpc>
              <a:spcBef>
                <a:spcPts val="1000"/>
              </a:spcBef>
              <a:buClr>
                <a:schemeClr val="dk1"/>
              </a:buClr>
            </a:pPr>
            <a:r>
              <a:rPr lang="en-US" sz="5400" b="0" dirty="0">
                <a:solidFill>
                  <a:schemeClr val="bg2"/>
                </a:solidFill>
                <a:latin typeface="+mn-lt"/>
              </a:rPr>
              <a:t> More “natural” </a:t>
            </a:r>
          </a:p>
          <a:p>
            <a:pPr marL="228600" lvl="0" indent="-228600">
              <a:lnSpc>
                <a:spcPct val="100000"/>
              </a:lnSpc>
              <a:spcBef>
                <a:spcPts val="1000"/>
              </a:spcBef>
            </a:pPr>
            <a:r>
              <a:rPr lang="en-US" sz="5400" b="0" dirty="0">
                <a:solidFill>
                  <a:schemeClr val="bg2"/>
                </a:solidFill>
                <a:latin typeface="+mn-lt"/>
              </a:rPr>
              <a:t> Bleeding can be heavy, last longer</a:t>
            </a:r>
          </a:p>
          <a:p>
            <a:pPr marL="228600" lvl="0" indent="-228600">
              <a:lnSpc>
                <a:spcPct val="100000"/>
              </a:lnSpc>
              <a:spcBef>
                <a:spcPts val="1000"/>
              </a:spcBef>
            </a:pPr>
            <a:r>
              <a:rPr lang="en-US" sz="5400" b="0" dirty="0">
                <a:solidFill>
                  <a:schemeClr val="bg2"/>
                </a:solidFill>
                <a:latin typeface="+mn-lt"/>
              </a:rPr>
              <a:t> 77 days (11 weeks) gestation</a:t>
            </a:r>
          </a:p>
          <a:p>
            <a:pPr marL="228600" lvl="0" indent="-228600">
              <a:lnSpc>
                <a:spcPct val="100000"/>
              </a:lnSpc>
              <a:spcBef>
                <a:spcPts val="1000"/>
              </a:spcBef>
              <a:buClr>
                <a:schemeClr val="dk1"/>
              </a:buClr>
            </a:pPr>
            <a:r>
              <a:rPr lang="en-US" sz="5400" b="0" dirty="0">
                <a:solidFill>
                  <a:schemeClr val="bg2"/>
                </a:solidFill>
                <a:latin typeface="+mn-lt"/>
              </a:rPr>
              <a:t> Telehealth option (for some states)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2" name="AutoShape 2">
            <a:extLst>
              <a:ext uri="{FF2B5EF4-FFF2-40B4-BE49-F238E27FC236}">
                <a16:creationId xmlns:a16="http://schemas.microsoft.com/office/drawing/2014/main" id="{2E01E318-B909-24BB-A025-C0AFB0CAFEA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27C625AB-576D-53C7-13A9-C736ED911D71}"/>
              </a:ext>
            </a:extLst>
          </p:cNvPr>
          <p:cNvSpPr txBox="1"/>
          <p:nvPr/>
        </p:nvSpPr>
        <p:spPr>
          <a:xfrm>
            <a:off x="23155785"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4" name="Picture 3">
            <a:extLst>
              <a:ext uri="{FF2B5EF4-FFF2-40B4-BE49-F238E27FC236}">
                <a16:creationId xmlns:a16="http://schemas.microsoft.com/office/drawing/2014/main" id="{54E0A932-2A76-1CA4-FF45-F292E724BF56}"/>
              </a:ext>
            </a:extLst>
          </p:cNvPr>
          <p:cNvPicPr>
            <a:picLocks noChangeAspect="1"/>
          </p:cNvPicPr>
          <p:nvPr/>
        </p:nvPicPr>
        <p:blipFill rotWithShape="1">
          <a:blip r:embed="rId5">
            <a:alphaModFix amt="25000"/>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Tree>
    <p:extLst>
      <p:ext uri="{BB962C8B-B14F-4D97-AF65-F5344CB8AC3E}">
        <p14:creationId xmlns:p14="http://schemas.microsoft.com/office/powerpoint/2010/main" val="29359440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379963" y="2855342"/>
            <a:ext cx="9338329" cy="1619736"/>
          </a:xfrm>
          <a:prstGeom prst="rect">
            <a:avLst/>
          </a:prstGeom>
        </p:spPr>
        <p:txBody>
          <a:bodyPr anchor="t">
            <a:noAutofit/>
          </a:bodyPr>
          <a:lstStyle/>
          <a:p>
            <a:pPr>
              <a:lnSpc>
                <a:spcPts val="12500"/>
              </a:lnSpc>
            </a:pPr>
            <a:r>
              <a:rPr lang="en-US" sz="8800" dirty="0"/>
              <a:t>Aspiration Abortion: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3756046" y="6296120"/>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3597280" y="6137730"/>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756046" y="7090176"/>
            <a:ext cx="10150190" cy="443129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spcBef>
                <a:spcPts val="0"/>
              </a:spcBef>
              <a:buClr>
                <a:schemeClr val="dk1"/>
              </a:buClr>
            </a:pPr>
            <a:r>
              <a:rPr lang="en-US" b="0" dirty="0">
                <a:solidFill>
                  <a:schemeClr val="bg2"/>
                </a:solidFill>
              </a:rPr>
              <a:t> Slightly more effective (99%)</a:t>
            </a:r>
          </a:p>
          <a:p>
            <a:pPr marL="228600" lvl="0" indent="-228600">
              <a:spcBef>
                <a:spcPts val="1000"/>
              </a:spcBef>
              <a:buClr>
                <a:schemeClr val="dk1"/>
              </a:buClr>
            </a:pPr>
            <a:r>
              <a:rPr lang="en-US" b="0" dirty="0">
                <a:solidFill>
                  <a:schemeClr val="bg2"/>
                </a:solidFill>
              </a:rPr>
              <a:t> Shorter time to completion</a:t>
            </a:r>
          </a:p>
          <a:p>
            <a:pPr marL="228600" lvl="0" indent="-228600">
              <a:spcBef>
                <a:spcPts val="1000"/>
              </a:spcBef>
              <a:buClr>
                <a:schemeClr val="dk1"/>
              </a:buClr>
            </a:pPr>
            <a:r>
              <a:rPr lang="en-US" b="0" dirty="0">
                <a:solidFill>
                  <a:schemeClr val="bg2"/>
                </a:solidFill>
              </a:rPr>
              <a:t> Shorter bleeding duration</a:t>
            </a:r>
          </a:p>
          <a:p>
            <a:pPr marL="228600" lvl="0" indent="-228600">
              <a:spcBef>
                <a:spcPts val="1000"/>
              </a:spcBef>
              <a:buClr>
                <a:schemeClr val="dk1"/>
              </a:buClr>
            </a:pPr>
            <a:r>
              <a:rPr lang="en-US" b="0" dirty="0">
                <a:solidFill>
                  <a:schemeClr val="bg2"/>
                </a:solidFill>
              </a:rPr>
              <a:t> Can be performed later in gestation</a:t>
            </a:r>
          </a:p>
        </p:txBody>
      </p:sp>
      <p:pic>
        <p:nvPicPr>
          <p:cNvPr id="3" name="Picture 2">
            <a:extLst>
              <a:ext uri="{FF2B5EF4-FFF2-40B4-BE49-F238E27FC236}">
                <a16:creationId xmlns:a16="http://schemas.microsoft.com/office/drawing/2014/main" id="{5398DA9E-FF9D-37A4-EC67-82138B18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411" y="4156475"/>
            <a:ext cx="11899900" cy="5867400"/>
          </a:xfrm>
          <a:prstGeom prst="rect">
            <a:avLst/>
          </a:prstGeom>
        </p:spPr>
      </p:pic>
      <p:pic>
        <p:nvPicPr>
          <p:cNvPr id="10" name="Picture 9">
            <a:extLst>
              <a:ext uri="{FF2B5EF4-FFF2-40B4-BE49-F238E27FC236}">
                <a16:creationId xmlns:a16="http://schemas.microsoft.com/office/drawing/2014/main" id="{7F510633-BED1-8A69-9B24-3CDE4032BC1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pic>
        <p:nvPicPr>
          <p:cNvPr id="11" name="Picture 10">
            <a:extLst>
              <a:ext uri="{FF2B5EF4-FFF2-40B4-BE49-F238E27FC236}">
                <a16:creationId xmlns:a16="http://schemas.microsoft.com/office/drawing/2014/main" id="{9A07D5A6-DF56-A0DC-BDCC-FF3BEFFCEC69}"/>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sp>
        <p:nvSpPr>
          <p:cNvPr id="4" name="TextBox 3">
            <a:extLst>
              <a:ext uri="{FF2B5EF4-FFF2-40B4-BE49-F238E27FC236}">
                <a16:creationId xmlns:a16="http://schemas.microsoft.com/office/drawing/2014/main" id="{7772BB25-F5C0-148C-5064-FC0D71F9E0D9}"/>
              </a:ext>
            </a:extLst>
          </p:cNvPr>
          <p:cNvSpPr txBox="1"/>
          <p:nvPr/>
        </p:nvSpPr>
        <p:spPr>
          <a:xfrm>
            <a:off x="21815670" y="13358620"/>
            <a:ext cx="256833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hangingPunct="1">
              <a:defRPr/>
            </a:pPr>
            <a:r>
              <a:rPr lang="en-US" sz="1000" dirty="0">
                <a:solidFill>
                  <a:schemeClr val="bg2"/>
                </a:solidFill>
              </a:rPr>
              <a:t>Image Source: </a:t>
            </a:r>
            <a:r>
              <a:rPr lang="en-US" sz="1000" dirty="0">
                <a:solidFill>
                  <a:schemeClr val="bg2"/>
                </a:solidFill>
                <a:sym typeface="Calibri"/>
              </a:rPr>
              <a:t>Elena’s Aspiration Abortion Zine</a:t>
            </a:r>
          </a:p>
        </p:txBody>
      </p:sp>
    </p:spTree>
    <p:extLst>
      <p:ext uri="{BB962C8B-B14F-4D97-AF65-F5344CB8AC3E}">
        <p14:creationId xmlns:p14="http://schemas.microsoft.com/office/powerpoint/2010/main" val="33392056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83372" y="44914"/>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17</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49" name="Title 8">
            <a:extLst>
              <a:ext uri="{FF2B5EF4-FFF2-40B4-BE49-F238E27FC236}">
                <a16:creationId xmlns:a16="http://schemas.microsoft.com/office/drawing/2014/main" id="{C3C3E4EE-3B37-0122-E224-8779CF6316EA}"/>
              </a:ext>
            </a:extLst>
          </p:cNvPr>
          <p:cNvSpPr txBox="1">
            <a:spLocks noGrp="1"/>
          </p:cNvSpPr>
          <p:nvPr>
            <p:ph type="title"/>
          </p:nvPr>
        </p:nvSpPr>
        <p:spPr>
          <a:xfrm>
            <a:off x="2429610" y="424543"/>
            <a:ext cx="19524780" cy="1676400"/>
          </a:xfrm>
          <a:prstGeom prst="rect">
            <a:avLst/>
          </a:prstGeom>
        </p:spPr>
        <p:txBody>
          <a:bodyPr>
            <a:noAutofit/>
          </a:bodyPr>
          <a:lstStyle/>
          <a:p>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4"/>
                  </a:ext>
                </a:extLst>
              </a:rPr>
              <a:t>Misoprostol</a:t>
            </a:r>
            <a:r>
              <a:rPr lang="en-US" dirty="0"/>
              <a:t> Route and Timing</a:t>
            </a:r>
            <a:endParaRPr lang="en-US" b="0" dirty="0"/>
          </a:p>
        </p:txBody>
      </p:sp>
      <p:graphicFrame>
        <p:nvGraphicFramePr>
          <p:cNvPr id="50" name="Google Shape;267;p36">
            <a:extLst>
              <a:ext uri="{FF2B5EF4-FFF2-40B4-BE49-F238E27FC236}">
                <a16:creationId xmlns:a16="http://schemas.microsoft.com/office/drawing/2014/main" id="{F491F71F-5B43-E2E5-4AAD-A64B261E7920}"/>
              </a:ext>
            </a:extLst>
          </p:cNvPr>
          <p:cNvGraphicFramePr/>
          <p:nvPr>
            <p:extLst>
              <p:ext uri="{D42A27DB-BD31-4B8C-83A1-F6EECF244321}">
                <p14:modId xmlns:p14="http://schemas.microsoft.com/office/powerpoint/2010/main" val="1590800363"/>
              </p:ext>
            </p:extLst>
          </p:nvPr>
        </p:nvGraphicFramePr>
        <p:xfrm>
          <a:off x="1798381" y="2104152"/>
          <a:ext cx="21228061" cy="10367248"/>
        </p:xfrm>
        <a:graphic>
          <a:graphicData uri="http://schemas.openxmlformats.org/drawingml/2006/table">
            <a:tbl>
              <a:tblPr>
                <a:tableStyleId>{33BA23B1-9221-436E-865A-0063620EA4FD}</a:tableStyleId>
              </a:tblPr>
              <a:tblGrid>
                <a:gridCol w="6320751">
                  <a:extLst>
                    <a:ext uri="{9D8B030D-6E8A-4147-A177-3AD203B41FA5}">
                      <a16:colId xmlns:a16="http://schemas.microsoft.com/office/drawing/2014/main" val="20000"/>
                    </a:ext>
                  </a:extLst>
                </a:gridCol>
                <a:gridCol w="8059937">
                  <a:extLst>
                    <a:ext uri="{9D8B030D-6E8A-4147-A177-3AD203B41FA5}">
                      <a16:colId xmlns:a16="http://schemas.microsoft.com/office/drawing/2014/main" val="20001"/>
                    </a:ext>
                  </a:extLst>
                </a:gridCol>
                <a:gridCol w="6847373">
                  <a:extLst>
                    <a:ext uri="{9D8B030D-6E8A-4147-A177-3AD203B41FA5}">
                      <a16:colId xmlns:a16="http://schemas.microsoft.com/office/drawing/2014/main" val="20002"/>
                    </a:ext>
                  </a:extLst>
                </a:gridCol>
              </a:tblGrid>
              <a:tr h="145043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solidFill>
                            <a:schemeClr val="bg2"/>
                          </a:solidFill>
                          <a:sym typeface="Calibri"/>
                        </a:rPr>
                        <a:t>Misoprostol Route</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lvl="0" indent="0" algn="ctr" rtl="0">
                        <a:spcBef>
                          <a:spcPts val="0"/>
                        </a:spcBef>
                        <a:spcAft>
                          <a:spcPts val="0"/>
                        </a:spcAft>
                        <a:buNone/>
                      </a:pPr>
                      <a:r>
                        <a:rPr lang="en-US" sz="4400" b="1" dirty="0">
                          <a:solidFill>
                            <a:schemeClr val="bg2"/>
                          </a:solidFill>
                          <a:sym typeface="Calibri"/>
                        </a:rPr>
                        <a:t>Buccal/sublingual</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lvl="0" indent="0" algn="ctr" rtl="0">
                        <a:spcBef>
                          <a:spcPts val="0"/>
                        </a:spcBef>
                        <a:spcAft>
                          <a:spcPts val="0"/>
                        </a:spcAft>
                        <a:buNone/>
                      </a:pPr>
                      <a:r>
                        <a:rPr lang="en-US" sz="4400" b="1" dirty="0">
                          <a:solidFill>
                            <a:schemeClr val="bg2"/>
                          </a:solidFill>
                          <a:sym typeface="Calibri"/>
                        </a:rPr>
                        <a:t>Vaginal</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extLst>
                  <a:ext uri="{0D108BD9-81ED-4DB2-BD59-A6C34878D82A}">
                    <a16:rowId xmlns:a16="http://schemas.microsoft.com/office/drawing/2014/main" val="10000"/>
                  </a:ext>
                </a:extLst>
              </a:tr>
              <a:tr h="1305724">
                <a:tc rowSpan="2">
                  <a:txBody>
                    <a:bodyPr/>
                    <a:lstStyle/>
                    <a:p>
                      <a:pPr marL="0" marR="0" lvl="0" indent="0" algn="ctr" rtl="0">
                        <a:spcBef>
                          <a:spcPts val="0"/>
                        </a:spcBef>
                        <a:spcAft>
                          <a:spcPts val="0"/>
                        </a:spcAft>
                        <a:buNone/>
                      </a:pPr>
                      <a:r>
                        <a:rPr lang="en-US" sz="4400" b="1" u="none" dirty="0">
                          <a:solidFill>
                            <a:schemeClr val="bg2"/>
                          </a:solidFill>
                          <a:sym typeface="Calibri"/>
                        </a:rPr>
                        <a:t>Misoprostol Dose</a:t>
                      </a: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bg2"/>
                          </a:solidFill>
                          <a:sym typeface="Calibri"/>
                        </a:rPr>
                        <a:t>Up to 9 weeks: </a:t>
                      </a:r>
                      <a:r>
                        <a:rPr lang="en-US" sz="4400" b="0" dirty="0">
                          <a:solidFill>
                            <a:schemeClr val="bg2"/>
                          </a:solidFill>
                          <a:sym typeface="Calibri"/>
                        </a:rPr>
                        <a:t>1 dose, 800 mcg</a:t>
                      </a:r>
                    </a:p>
                  </a:txBody>
                  <a:tcPr marL="91437" marR="91437" marT="45730" marB="45730" anchor="ctr"/>
                </a:tc>
                <a:tc hMerge="1">
                  <a:txBody>
                    <a:bodyPr/>
                    <a:lstStyle/>
                    <a:p>
                      <a:endParaRPr dirty="0"/>
                    </a:p>
                  </a:txBody>
                  <a:tcPr marL="91437" marR="91437" marT="45730" marB="45730" anchor="ctr"/>
                </a:tc>
                <a:extLst>
                  <a:ext uri="{0D108BD9-81ED-4DB2-BD59-A6C34878D82A}">
                    <a16:rowId xmlns:a16="http://schemas.microsoft.com/office/drawing/2014/main" val="10002"/>
                  </a:ext>
                </a:extLst>
              </a:tr>
              <a:tr h="1375957">
                <a:tc vMerge="1">
                  <a:txBody>
                    <a:bodyPr/>
                    <a:lstStyle/>
                    <a:p>
                      <a:pPr marL="0" marR="0" lvl="0" indent="0" algn="ctr" rtl="0">
                        <a:lnSpc>
                          <a:spcPct val="100000"/>
                        </a:lnSpc>
                        <a:spcBef>
                          <a:spcPts val="0"/>
                        </a:spcBef>
                        <a:spcAft>
                          <a:spcPts val="0"/>
                        </a:spcAft>
                        <a:buClr>
                          <a:srgbClr val="000000"/>
                        </a:buClr>
                        <a:buSzPts val="2000"/>
                        <a:buFont typeface="Calibri"/>
                        <a:buNone/>
                      </a:pP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bg2"/>
                          </a:solidFill>
                          <a:sym typeface="Calibri"/>
                        </a:rPr>
                        <a:t>9-11 weeks: </a:t>
                      </a:r>
                      <a:r>
                        <a:rPr lang="en-US" sz="4400" b="0" dirty="0">
                          <a:solidFill>
                            <a:schemeClr val="bg2"/>
                          </a:solidFill>
                          <a:sym typeface="Calibri"/>
                        </a:rPr>
                        <a:t>2 doses, 800 mcg each</a:t>
                      </a:r>
                      <a:endParaRPr sz="3200" b="0" i="0" dirty="0">
                        <a:solidFill>
                          <a:schemeClr val="bg2"/>
                        </a:solidFill>
                        <a:latin typeface="Tw Cen MT" panose="020B0602020104020603" pitchFamily="34" charset="77"/>
                      </a:endParaRPr>
                    </a:p>
                  </a:txBody>
                  <a:tcPr marL="91437" marR="91437" marT="45730" marB="45730" anchor="ctr"/>
                </a:tc>
                <a:tc hMerge="1">
                  <a:txBody>
                    <a:bodyPr/>
                    <a:lstStyle/>
                    <a:p>
                      <a:endParaRPr dirty="0"/>
                    </a:p>
                  </a:txBody>
                  <a:tcPr marL="91437" marR="91437" marT="45730" marB="45730" anchor="ctr"/>
                </a:tc>
                <a:extLst>
                  <a:ext uri="{0D108BD9-81ED-4DB2-BD59-A6C34878D82A}">
                    <a16:rowId xmlns:a16="http://schemas.microsoft.com/office/drawing/2014/main" val="10003"/>
                  </a:ext>
                </a:extLst>
              </a:tr>
              <a:tr h="3187229">
                <a:tc row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u="none" dirty="0">
                          <a:solidFill>
                            <a:schemeClr val="accent1"/>
                          </a:solidFill>
                          <a:sym typeface="Calibri"/>
                        </a:rPr>
                        <a:t>Misoprostol Timing</a:t>
                      </a:r>
                      <a:endParaRPr lang="en-US" sz="4400" b="1" i="0" u="none" dirty="0">
                        <a:solidFill>
                          <a:schemeClr val="accent1"/>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rPr>
                        <a:t>24-48 hours after Mifepristone</a:t>
                      </a:r>
                    </a:p>
                  </a:txBody>
                  <a:tcPr marL="91437" marR="91437" marT="45730" marB="45730" anchor="ct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rPr>
                        <a:t>6-72 hours after Mifepristone</a:t>
                      </a:r>
                    </a:p>
                    <a:p>
                      <a:pPr marL="0" marR="0" lvl="0" indent="0" algn="ctr" rtl="0">
                        <a:lnSpc>
                          <a:spcPct val="100000"/>
                        </a:lnSpc>
                        <a:spcBef>
                          <a:spcPts val="0"/>
                        </a:spcBef>
                        <a:spcAft>
                          <a:spcPts val="0"/>
                        </a:spcAft>
                        <a:buClr>
                          <a:srgbClr val="000000"/>
                        </a:buClr>
                        <a:buSzPts val="2000"/>
                        <a:buFont typeface="Calibri"/>
                        <a:buNone/>
                      </a:pPr>
                      <a:endParaRPr sz="900" b="0" i="0" dirty="0">
                        <a:solidFill>
                          <a:schemeClr val="accent1"/>
                        </a:solidFill>
                        <a:latin typeface="Tw Cen MT" panose="020B0602020104020603" pitchFamily="34" charset="77"/>
                      </a:endParaRPr>
                    </a:p>
                  </a:txBody>
                  <a:tcPr marL="91437" marR="91437" marT="45730" marB="45730" anchor="ctr"/>
                </a:tc>
                <a:extLst>
                  <a:ext uri="{0D108BD9-81ED-4DB2-BD59-A6C34878D82A}">
                    <a16:rowId xmlns:a16="http://schemas.microsoft.com/office/drawing/2014/main" val="10004"/>
                  </a:ext>
                </a:extLst>
              </a:tr>
              <a:tr h="3047901">
                <a:tc v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sym typeface="Calibri"/>
                        </a:rPr>
                        <a:t>9-11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sym typeface="Calibri"/>
                        </a:rPr>
                        <a:t>2</a:t>
                      </a:r>
                      <a:r>
                        <a:rPr lang="en-US" sz="4400" b="0" baseline="30000" dirty="0">
                          <a:solidFill>
                            <a:schemeClr val="accent1"/>
                          </a:solidFill>
                          <a:sym typeface="Calibri"/>
                        </a:rPr>
                        <a:t>nd</a:t>
                      </a:r>
                      <a:r>
                        <a:rPr lang="en-US" sz="4400" b="0" dirty="0">
                          <a:solidFill>
                            <a:schemeClr val="accent1"/>
                          </a:solidFill>
                          <a:sym typeface="Calibri"/>
                        </a:rPr>
                        <a:t> Dose: 4 Hours after 1st miso dose</a:t>
                      </a:r>
                      <a:endParaRPr lang="en-US" sz="4400" b="0" dirty="0">
                        <a:solidFill>
                          <a:schemeClr val="accent1"/>
                        </a:solidFill>
                      </a:endParaRPr>
                    </a:p>
                    <a:p>
                      <a:pPr marL="0" marR="0" lvl="0" indent="0" algn="ctr" rtl="0">
                        <a:lnSpc>
                          <a:spcPct val="100000"/>
                        </a:lnSpc>
                        <a:spcBef>
                          <a:spcPts val="0"/>
                        </a:spcBef>
                        <a:spcAft>
                          <a:spcPts val="0"/>
                        </a:spcAft>
                        <a:buClr>
                          <a:srgbClr val="000000"/>
                        </a:buClr>
                        <a:buSzPts val="2000"/>
                        <a:buFont typeface="Calibri"/>
                        <a:buNone/>
                      </a:pPr>
                      <a:endParaRPr sz="3200" b="0" i="0" dirty="0">
                        <a:solidFill>
                          <a:schemeClr val="accent1"/>
                        </a:solidFill>
                        <a:latin typeface="Tw Cen MT" panose="020B0602020104020603" pitchFamily="34" charset="77"/>
                      </a:endParaRPr>
                    </a:p>
                  </a:txBody>
                  <a:tcPr marL="91437" marR="91437" marT="45730" marB="45730" anchor="ctr"/>
                </a:tc>
                <a:tc hMerge="1">
                  <a:txBody>
                    <a:bodyPr/>
                    <a:lstStyle/>
                    <a:p>
                      <a:endParaRPr dirty="0"/>
                    </a:p>
                  </a:txBody>
                  <a:tcPr marL="91437" marR="91437" marT="45730" marB="45730" anchor="ctr"/>
                </a:tc>
                <a:extLst>
                  <a:ext uri="{0D108BD9-81ED-4DB2-BD59-A6C34878D82A}">
                    <a16:rowId xmlns:a16="http://schemas.microsoft.com/office/drawing/2014/main" val="2134966226"/>
                  </a:ext>
                </a:extLst>
              </a:tr>
            </a:tbl>
          </a:graphicData>
        </a:graphic>
      </p:graphicFrame>
    </p:spTree>
    <p:extLst>
      <p:ext uri="{BB962C8B-B14F-4D97-AF65-F5344CB8AC3E}">
        <p14:creationId xmlns:p14="http://schemas.microsoft.com/office/powerpoint/2010/main" val="316764499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dirty="0"/>
          </a:p>
        </p:txBody>
      </p:sp>
      <p:grpSp>
        <p:nvGrpSpPr>
          <p:cNvPr id="11" name="Google Shape;281;p18">
            <a:extLst>
              <a:ext uri="{FF2B5EF4-FFF2-40B4-BE49-F238E27FC236}">
                <a16:creationId xmlns:a16="http://schemas.microsoft.com/office/drawing/2014/main" id="{7030BB90-1246-B362-4926-A0BD02B269D5}"/>
              </a:ext>
            </a:extLst>
          </p:cNvPr>
          <p:cNvGrpSpPr/>
          <p:nvPr/>
        </p:nvGrpSpPr>
        <p:grpSpPr>
          <a:xfrm>
            <a:off x="1022795" y="1300215"/>
            <a:ext cx="11433024" cy="11115569"/>
            <a:chOff x="111969" y="836757"/>
            <a:chExt cx="5853673" cy="5691138"/>
          </a:xfrm>
        </p:grpSpPr>
        <p:grpSp>
          <p:nvGrpSpPr>
            <p:cNvPr id="12" name="Google Shape;282;p18">
              <a:extLst>
                <a:ext uri="{FF2B5EF4-FFF2-40B4-BE49-F238E27FC236}">
                  <a16:creationId xmlns:a16="http://schemas.microsoft.com/office/drawing/2014/main" id="{3CC468EB-E11F-6803-8C9E-5CE958FD91FC}"/>
                </a:ext>
              </a:extLst>
            </p:cNvPr>
            <p:cNvGrpSpPr/>
            <p:nvPr/>
          </p:nvGrpSpPr>
          <p:grpSpPr>
            <a:xfrm>
              <a:off x="970386" y="836757"/>
              <a:ext cx="4180114" cy="1203335"/>
              <a:chOff x="1119674" y="836757"/>
              <a:chExt cx="4180114" cy="1203335"/>
            </a:xfrm>
          </p:grpSpPr>
          <p:sp>
            <p:nvSpPr>
              <p:cNvPr id="26" name="Google Shape;283;p18">
                <a:extLst>
                  <a:ext uri="{FF2B5EF4-FFF2-40B4-BE49-F238E27FC236}">
                    <a16:creationId xmlns:a16="http://schemas.microsoft.com/office/drawing/2014/main" id="{41AA7FFE-5B36-43E5-944C-48E9BE544076}"/>
                  </a:ext>
                </a:extLst>
              </p:cNvPr>
              <p:cNvSpPr txBox="1"/>
              <p:nvPr/>
            </p:nvSpPr>
            <p:spPr>
              <a:xfrm>
                <a:off x="1287625" y="836757"/>
                <a:ext cx="3844212" cy="485611"/>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Mifepristone</a:t>
                </a:r>
                <a:endParaRPr sz="6000" dirty="0"/>
              </a:p>
            </p:txBody>
          </p:sp>
          <p:sp>
            <p:nvSpPr>
              <p:cNvPr id="27" name="Google Shape;284;p18">
                <a:extLst>
                  <a:ext uri="{FF2B5EF4-FFF2-40B4-BE49-F238E27FC236}">
                    <a16:creationId xmlns:a16="http://schemas.microsoft.com/office/drawing/2014/main" id="{0687CFE8-42B5-8E94-2F7A-F8323421374E}"/>
                  </a:ext>
                </a:extLst>
              </p:cNvPr>
              <p:cNvSpPr txBox="1"/>
              <p:nvPr/>
            </p:nvSpPr>
            <p:spPr>
              <a:xfrm>
                <a:off x="1119674" y="1598629"/>
                <a:ext cx="4180114" cy="4414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dk1"/>
                    </a:solidFill>
                    <a:latin typeface="Calibri"/>
                    <a:ea typeface="Calibri"/>
                    <a:cs typeface="Calibri"/>
                    <a:sym typeface="Calibri"/>
                  </a:rPr>
                  <a:t>Causes progesterone blockade</a:t>
                </a:r>
                <a:endParaRPr sz="5400" dirty="0"/>
              </a:p>
            </p:txBody>
          </p:sp>
        </p:grpSp>
        <p:sp>
          <p:nvSpPr>
            <p:cNvPr id="13" name="Google Shape;285;p18">
              <a:extLst>
                <a:ext uri="{FF2B5EF4-FFF2-40B4-BE49-F238E27FC236}">
                  <a16:creationId xmlns:a16="http://schemas.microsoft.com/office/drawing/2014/main" id="{E2ADB67E-5B9E-3B5C-1A9E-6279691DB8B6}"/>
                </a:ext>
              </a:extLst>
            </p:cNvPr>
            <p:cNvSpPr txBox="1"/>
            <p:nvPr/>
          </p:nvSpPr>
          <p:spPr>
            <a:xfrm>
              <a:off x="111969" y="2521950"/>
              <a:ext cx="2258008" cy="927094"/>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Decidual necrosis</a:t>
              </a:r>
              <a:endParaRPr sz="6000" dirty="0"/>
            </a:p>
          </p:txBody>
        </p:sp>
        <p:sp>
          <p:nvSpPr>
            <p:cNvPr id="14" name="Google Shape;286;p18">
              <a:extLst>
                <a:ext uri="{FF2B5EF4-FFF2-40B4-BE49-F238E27FC236}">
                  <a16:creationId xmlns:a16="http://schemas.microsoft.com/office/drawing/2014/main" id="{277750C5-F91A-6F89-F894-53F9A2105559}"/>
                </a:ext>
              </a:extLst>
            </p:cNvPr>
            <p:cNvSpPr txBox="1"/>
            <p:nvPr/>
          </p:nvSpPr>
          <p:spPr>
            <a:xfrm>
              <a:off x="3707634" y="2521950"/>
              <a:ext cx="2258008" cy="927094"/>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Cervical ripening</a:t>
              </a:r>
              <a:endParaRPr sz="6000" dirty="0"/>
            </a:p>
          </p:txBody>
        </p:sp>
        <p:sp>
          <p:nvSpPr>
            <p:cNvPr id="15" name="Google Shape;287;p18">
              <a:extLst>
                <a:ext uri="{FF2B5EF4-FFF2-40B4-BE49-F238E27FC236}">
                  <a16:creationId xmlns:a16="http://schemas.microsoft.com/office/drawing/2014/main" id="{CCBD291B-6669-5E2D-25C3-BC4F3EF16B1D}"/>
                </a:ext>
              </a:extLst>
            </p:cNvPr>
            <p:cNvSpPr txBox="1"/>
            <p:nvPr/>
          </p:nvSpPr>
          <p:spPr>
            <a:xfrm>
              <a:off x="1120791" y="4016706"/>
              <a:ext cx="3844212" cy="485611"/>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Detachment</a:t>
              </a:r>
              <a:endParaRPr sz="6000" dirty="0"/>
            </a:p>
          </p:txBody>
        </p:sp>
        <p:cxnSp>
          <p:nvCxnSpPr>
            <p:cNvPr id="16" name="Google Shape;288;p18">
              <a:extLst>
                <a:ext uri="{FF2B5EF4-FFF2-40B4-BE49-F238E27FC236}">
                  <a16:creationId xmlns:a16="http://schemas.microsoft.com/office/drawing/2014/main" id="{EAA7ADCC-BD2E-06DD-4C32-46514669B7F4}"/>
                </a:ext>
              </a:extLst>
            </p:cNvPr>
            <p:cNvCxnSpPr>
              <a:stCxn id="26" idx="3"/>
            </p:cNvCxnSpPr>
            <p:nvPr/>
          </p:nvCxnSpPr>
          <p:spPr>
            <a:xfrm>
              <a:off x="4982549" y="1079563"/>
              <a:ext cx="576001" cy="1442537"/>
            </a:xfrm>
            <a:prstGeom prst="bentConnector2">
              <a:avLst/>
            </a:prstGeom>
            <a:solidFill>
              <a:schemeClr val="bg2"/>
            </a:solidFill>
            <a:ln w="53975" cap="flat" cmpd="sng">
              <a:solidFill>
                <a:schemeClr val="bg2"/>
              </a:solidFill>
              <a:prstDash val="solid"/>
              <a:miter lim="800000"/>
              <a:headEnd type="none" w="sm" len="sm"/>
              <a:tailEnd type="triangle" w="med" len="med"/>
            </a:ln>
          </p:spPr>
        </p:cxnSp>
        <p:cxnSp>
          <p:nvCxnSpPr>
            <p:cNvPr id="19" name="Google Shape;289;p18">
              <a:extLst>
                <a:ext uri="{FF2B5EF4-FFF2-40B4-BE49-F238E27FC236}">
                  <a16:creationId xmlns:a16="http://schemas.microsoft.com/office/drawing/2014/main" id="{102387B9-5316-D9C8-32F0-B0C07E138CAC}"/>
                </a:ext>
              </a:extLst>
            </p:cNvPr>
            <p:cNvCxnSpPr>
              <a:stCxn id="26" idx="1"/>
            </p:cNvCxnSpPr>
            <p:nvPr/>
          </p:nvCxnSpPr>
          <p:spPr>
            <a:xfrm rot="10800000" flipV="1">
              <a:off x="561437" y="1079563"/>
              <a:ext cx="576900" cy="1442537"/>
            </a:xfrm>
            <a:prstGeom prst="bentConnector2">
              <a:avLst/>
            </a:prstGeom>
            <a:solidFill>
              <a:schemeClr val="bg2"/>
            </a:solidFill>
            <a:ln w="53975" cap="flat" cmpd="sng">
              <a:solidFill>
                <a:schemeClr val="bg2"/>
              </a:solidFill>
              <a:prstDash val="solid"/>
              <a:miter lim="800000"/>
              <a:headEnd type="none" w="sm" len="sm"/>
              <a:tailEnd type="triangle" w="med" len="med"/>
            </a:ln>
          </p:spPr>
        </p:cxnSp>
        <p:cxnSp>
          <p:nvCxnSpPr>
            <p:cNvPr id="20" name="Google Shape;290;p18">
              <a:extLst>
                <a:ext uri="{FF2B5EF4-FFF2-40B4-BE49-F238E27FC236}">
                  <a16:creationId xmlns:a16="http://schemas.microsoft.com/office/drawing/2014/main" id="{EE1191EB-BA99-B1CA-8AB5-575ACA1DC4AA}"/>
                </a:ext>
              </a:extLst>
            </p:cNvPr>
            <p:cNvCxnSpPr/>
            <p:nvPr/>
          </p:nvCxnSpPr>
          <p:spPr>
            <a:xfrm>
              <a:off x="1812758" y="3411789"/>
              <a:ext cx="0" cy="598184"/>
            </a:xfrm>
            <a:prstGeom prst="straightConnector1">
              <a:avLst/>
            </a:prstGeom>
            <a:solidFill>
              <a:schemeClr val="bg2"/>
            </a:solidFill>
            <a:ln w="57150" cap="flat" cmpd="sng">
              <a:solidFill>
                <a:schemeClr val="bg2"/>
              </a:solidFill>
              <a:prstDash val="solid"/>
              <a:miter lim="800000"/>
              <a:headEnd type="none" w="sm" len="sm"/>
              <a:tailEnd type="triangle" w="med" len="med"/>
            </a:ln>
          </p:spPr>
        </p:cxnSp>
        <p:cxnSp>
          <p:nvCxnSpPr>
            <p:cNvPr id="21" name="Google Shape;291;p18">
              <a:extLst>
                <a:ext uri="{FF2B5EF4-FFF2-40B4-BE49-F238E27FC236}">
                  <a16:creationId xmlns:a16="http://schemas.microsoft.com/office/drawing/2014/main" id="{3378B1A1-420F-218B-D352-6DCE980809C9}"/>
                </a:ext>
              </a:extLst>
            </p:cNvPr>
            <p:cNvCxnSpPr/>
            <p:nvPr/>
          </p:nvCxnSpPr>
          <p:spPr>
            <a:xfrm>
              <a:off x="4275221" y="3411789"/>
              <a:ext cx="0" cy="598184"/>
            </a:xfrm>
            <a:prstGeom prst="straightConnector1">
              <a:avLst/>
            </a:prstGeom>
            <a:solidFill>
              <a:schemeClr val="bg2"/>
            </a:solidFill>
            <a:ln w="57150" cap="flat" cmpd="sng">
              <a:solidFill>
                <a:schemeClr val="bg2"/>
              </a:solidFill>
              <a:prstDash val="solid"/>
              <a:miter lim="800000"/>
              <a:headEnd type="none" w="sm" len="sm"/>
              <a:tailEnd type="triangle" w="med" len="med"/>
            </a:ln>
          </p:spPr>
        </p:cxnSp>
        <p:grpSp>
          <p:nvGrpSpPr>
            <p:cNvPr id="22" name="Google Shape;292;p18">
              <a:extLst>
                <a:ext uri="{FF2B5EF4-FFF2-40B4-BE49-F238E27FC236}">
                  <a16:creationId xmlns:a16="http://schemas.microsoft.com/office/drawing/2014/main" id="{5FFB4514-5E75-98D7-9331-57FA05A20830}"/>
                </a:ext>
              </a:extLst>
            </p:cNvPr>
            <p:cNvGrpSpPr/>
            <p:nvPr/>
          </p:nvGrpSpPr>
          <p:grpSpPr>
            <a:xfrm>
              <a:off x="873969" y="5000681"/>
              <a:ext cx="4384208" cy="1527214"/>
              <a:chOff x="1019788" y="446392"/>
              <a:chExt cx="4384208" cy="1527214"/>
            </a:xfrm>
          </p:grpSpPr>
          <p:sp>
            <p:nvSpPr>
              <p:cNvPr id="23" name="Google Shape;293;p18">
                <a:extLst>
                  <a:ext uri="{FF2B5EF4-FFF2-40B4-BE49-F238E27FC236}">
                    <a16:creationId xmlns:a16="http://schemas.microsoft.com/office/drawing/2014/main" id="{07957F59-5CBD-6CFF-063F-F3DB14D97D9B}"/>
                  </a:ext>
                </a:extLst>
              </p:cNvPr>
              <p:cNvSpPr txBox="1"/>
              <p:nvPr/>
            </p:nvSpPr>
            <p:spPr>
              <a:xfrm>
                <a:off x="1287625" y="446392"/>
                <a:ext cx="3844212" cy="485611"/>
              </a:xfrm>
              <a:prstGeom prst="rect">
                <a:avLst/>
              </a:prstGeom>
              <a:solidFill>
                <a:schemeClr val="accent1"/>
              </a:solidFill>
              <a:ln>
                <a:solidFill>
                  <a:schemeClr val="accent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Misoprostol</a:t>
                </a:r>
                <a:endParaRPr sz="6000" dirty="0"/>
              </a:p>
            </p:txBody>
          </p:sp>
          <p:sp>
            <p:nvSpPr>
              <p:cNvPr id="25" name="Google Shape;294;p18">
                <a:extLst>
                  <a:ext uri="{FF2B5EF4-FFF2-40B4-BE49-F238E27FC236}">
                    <a16:creationId xmlns:a16="http://schemas.microsoft.com/office/drawing/2014/main" id="{3C0F54D0-E832-8DB2-EE50-494A932226A3}"/>
                  </a:ext>
                </a:extLst>
              </p:cNvPr>
              <p:cNvSpPr txBox="1"/>
              <p:nvPr/>
            </p:nvSpPr>
            <p:spPr>
              <a:xfrm>
                <a:off x="1019788" y="1134809"/>
                <a:ext cx="4384208" cy="8387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dk1"/>
                    </a:solidFill>
                    <a:latin typeface="Calibri"/>
                    <a:ea typeface="Calibri"/>
                    <a:cs typeface="Calibri"/>
                    <a:sym typeface="Calibri"/>
                  </a:rPr>
                  <a:t>Causes uterine cramping and expulsion</a:t>
                </a:r>
                <a:endParaRPr sz="5400" dirty="0"/>
              </a:p>
            </p:txBody>
          </p:sp>
        </p:grpSp>
      </p:grpSp>
      <p:grpSp>
        <p:nvGrpSpPr>
          <p:cNvPr id="28" name="Google Shape;269;p18">
            <a:extLst>
              <a:ext uri="{FF2B5EF4-FFF2-40B4-BE49-F238E27FC236}">
                <a16:creationId xmlns:a16="http://schemas.microsoft.com/office/drawing/2014/main" id="{5A3E0EA5-322D-7EA4-309B-A58182916F61}"/>
              </a:ext>
            </a:extLst>
          </p:cNvPr>
          <p:cNvGrpSpPr/>
          <p:nvPr/>
        </p:nvGrpSpPr>
        <p:grpSpPr>
          <a:xfrm>
            <a:off x="12688324" y="1933042"/>
            <a:ext cx="10696551" cy="10813034"/>
            <a:chOff x="0" y="0"/>
            <a:chExt cx="4373562" cy="4421188"/>
          </a:xfrm>
        </p:grpSpPr>
        <p:sp>
          <p:nvSpPr>
            <p:cNvPr id="29" name="Google Shape;270;p18">
              <a:extLst>
                <a:ext uri="{FF2B5EF4-FFF2-40B4-BE49-F238E27FC236}">
                  <a16:creationId xmlns:a16="http://schemas.microsoft.com/office/drawing/2014/main" id="{D20F28A0-7A2A-6B26-CE33-C1D5A7BDD014}"/>
                </a:ext>
              </a:extLst>
            </p:cNvPr>
            <p:cNvSpPr/>
            <p:nvPr/>
          </p:nvSpPr>
          <p:spPr>
            <a:xfrm>
              <a:off x="2148667" y="831850"/>
              <a:ext cx="2066088" cy="3143251"/>
            </a:xfrm>
            <a:custGeom>
              <a:avLst/>
              <a:gdLst/>
              <a:ahLst/>
              <a:cxnLst/>
              <a:rect l="l" t="t" r="r" b="b"/>
              <a:pathLst>
                <a:path w="21600" h="21600" extrusionOk="0">
                  <a:moveTo>
                    <a:pt x="21600" y="240"/>
                  </a:moveTo>
                  <a:lnTo>
                    <a:pt x="20488" y="0"/>
                  </a:lnTo>
                  <a:lnTo>
                    <a:pt x="19907" y="229"/>
                  </a:lnTo>
                  <a:lnTo>
                    <a:pt x="19342" y="469"/>
                  </a:lnTo>
                  <a:lnTo>
                    <a:pt x="18778" y="720"/>
                  </a:lnTo>
                  <a:lnTo>
                    <a:pt x="18213" y="960"/>
                  </a:lnTo>
                  <a:lnTo>
                    <a:pt x="17632" y="1200"/>
                  </a:lnTo>
                  <a:lnTo>
                    <a:pt x="17067" y="1440"/>
                  </a:lnTo>
                  <a:lnTo>
                    <a:pt x="16304" y="1680"/>
                  </a:lnTo>
                  <a:lnTo>
                    <a:pt x="15739" y="1800"/>
                  </a:lnTo>
                  <a:lnTo>
                    <a:pt x="15357" y="1920"/>
                  </a:lnTo>
                  <a:lnTo>
                    <a:pt x="14610" y="2040"/>
                  </a:lnTo>
                  <a:lnTo>
                    <a:pt x="14212" y="2160"/>
                  </a:lnTo>
                  <a:lnTo>
                    <a:pt x="13465" y="2160"/>
                  </a:lnTo>
                  <a:lnTo>
                    <a:pt x="13083" y="2291"/>
                  </a:lnTo>
                  <a:lnTo>
                    <a:pt x="12518" y="2411"/>
                  </a:lnTo>
                  <a:lnTo>
                    <a:pt x="11937" y="2411"/>
                  </a:lnTo>
                  <a:lnTo>
                    <a:pt x="11373" y="2531"/>
                  </a:lnTo>
                  <a:lnTo>
                    <a:pt x="10808" y="2640"/>
                  </a:lnTo>
                  <a:lnTo>
                    <a:pt x="10045" y="2640"/>
                  </a:lnTo>
                  <a:lnTo>
                    <a:pt x="9663" y="2760"/>
                  </a:lnTo>
                  <a:lnTo>
                    <a:pt x="9098" y="2880"/>
                  </a:lnTo>
                  <a:lnTo>
                    <a:pt x="8517" y="3011"/>
                  </a:lnTo>
                  <a:lnTo>
                    <a:pt x="7969" y="3131"/>
                  </a:lnTo>
                  <a:lnTo>
                    <a:pt x="7587" y="3611"/>
                  </a:lnTo>
                  <a:lnTo>
                    <a:pt x="7206" y="3851"/>
                  </a:lnTo>
                  <a:lnTo>
                    <a:pt x="6824" y="4211"/>
                  </a:lnTo>
                  <a:lnTo>
                    <a:pt x="6824" y="4462"/>
                  </a:lnTo>
                  <a:lnTo>
                    <a:pt x="6442" y="4822"/>
                  </a:lnTo>
                  <a:lnTo>
                    <a:pt x="6442" y="11225"/>
                  </a:lnTo>
                  <a:lnTo>
                    <a:pt x="6243" y="11575"/>
                  </a:lnTo>
                  <a:lnTo>
                    <a:pt x="6243" y="12065"/>
                  </a:lnTo>
                  <a:lnTo>
                    <a:pt x="6060" y="12425"/>
                  </a:lnTo>
                  <a:lnTo>
                    <a:pt x="5877" y="12905"/>
                  </a:lnTo>
                  <a:lnTo>
                    <a:pt x="5495" y="13265"/>
                  </a:lnTo>
                  <a:lnTo>
                    <a:pt x="5495" y="13516"/>
                  </a:lnTo>
                  <a:lnTo>
                    <a:pt x="5114" y="14105"/>
                  </a:lnTo>
                  <a:lnTo>
                    <a:pt x="4732" y="14356"/>
                  </a:lnTo>
                  <a:lnTo>
                    <a:pt x="4732" y="14716"/>
                  </a:lnTo>
                  <a:lnTo>
                    <a:pt x="4167" y="15207"/>
                  </a:lnTo>
                  <a:lnTo>
                    <a:pt x="3968" y="15676"/>
                  </a:lnTo>
                  <a:lnTo>
                    <a:pt x="3785" y="15927"/>
                  </a:lnTo>
                  <a:lnTo>
                    <a:pt x="3404" y="16407"/>
                  </a:lnTo>
                  <a:lnTo>
                    <a:pt x="3221" y="16647"/>
                  </a:lnTo>
                  <a:lnTo>
                    <a:pt x="2822" y="17007"/>
                  </a:lnTo>
                  <a:lnTo>
                    <a:pt x="2640" y="17258"/>
                  </a:lnTo>
                  <a:lnTo>
                    <a:pt x="2275" y="17618"/>
                  </a:lnTo>
                  <a:lnTo>
                    <a:pt x="1893" y="17967"/>
                  </a:lnTo>
                  <a:lnTo>
                    <a:pt x="1693" y="18218"/>
                  </a:lnTo>
                  <a:lnTo>
                    <a:pt x="1129" y="18578"/>
                  </a:lnTo>
                  <a:lnTo>
                    <a:pt x="946" y="18829"/>
                  </a:lnTo>
                  <a:lnTo>
                    <a:pt x="764" y="19298"/>
                  </a:lnTo>
                  <a:lnTo>
                    <a:pt x="548" y="19669"/>
                  </a:lnTo>
                  <a:lnTo>
                    <a:pt x="183" y="20389"/>
                  </a:lnTo>
                  <a:lnTo>
                    <a:pt x="183" y="20749"/>
                  </a:lnTo>
                  <a:lnTo>
                    <a:pt x="0" y="21000"/>
                  </a:lnTo>
                  <a:lnTo>
                    <a:pt x="0" y="21360"/>
                  </a:lnTo>
                  <a:lnTo>
                    <a:pt x="548" y="21600"/>
                  </a:lnTo>
                  <a:lnTo>
                    <a:pt x="4732" y="21600"/>
                  </a:lnTo>
                  <a:lnTo>
                    <a:pt x="5495" y="21480"/>
                  </a:lnTo>
                  <a:lnTo>
                    <a:pt x="6060" y="21240"/>
                  </a:lnTo>
                  <a:lnTo>
                    <a:pt x="6442" y="21120"/>
                  </a:lnTo>
                  <a:lnTo>
                    <a:pt x="7006" y="20869"/>
                  </a:lnTo>
                  <a:lnTo>
                    <a:pt x="7770" y="20389"/>
                  </a:lnTo>
                  <a:lnTo>
                    <a:pt x="7969" y="20149"/>
                  </a:lnTo>
                  <a:lnTo>
                    <a:pt x="8335" y="19789"/>
                  </a:lnTo>
                  <a:lnTo>
                    <a:pt x="8733" y="19418"/>
                  </a:lnTo>
                  <a:lnTo>
                    <a:pt x="9098" y="19058"/>
                  </a:lnTo>
                  <a:lnTo>
                    <a:pt x="9281" y="18698"/>
                  </a:lnTo>
                  <a:lnTo>
                    <a:pt x="9480" y="18218"/>
                  </a:lnTo>
                  <a:lnTo>
                    <a:pt x="9663" y="17847"/>
                  </a:lnTo>
                  <a:lnTo>
                    <a:pt x="9862" y="17498"/>
                  </a:lnTo>
                  <a:lnTo>
                    <a:pt x="9862" y="17127"/>
                  </a:lnTo>
                  <a:lnTo>
                    <a:pt x="10045" y="16767"/>
                  </a:lnTo>
                  <a:lnTo>
                    <a:pt x="10426" y="16287"/>
                  </a:lnTo>
                  <a:lnTo>
                    <a:pt x="10609" y="15927"/>
                  </a:lnTo>
                  <a:lnTo>
                    <a:pt x="11008" y="15676"/>
                  </a:lnTo>
                  <a:lnTo>
                    <a:pt x="11373" y="14956"/>
                  </a:lnTo>
                  <a:lnTo>
                    <a:pt x="11755" y="14476"/>
                  </a:lnTo>
                  <a:lnTo>
                    <a:pt x="11937" y="14105"/>
                  </a:lnTo>
                  <a:lnTo>
                    <a:pt x="12137" y="13516"/>
                  </a:lnTo>
                  <a:lnTo>
                    <a:pt x="12518" y="13265"/>
                  </a:lnTo>
                  <a:lnTo>
                    <a:pt x="12884" y="12665"/>
                  </a:lnTo>
                  <a:lnTo>
                    <a:pt x="12884" y="12185"/>
                  </a:lnTo>
                  <a:lnTo>
                    <a:pt x="13083" y="11935"/>
                  </a:lnTo>
                  <a:lnTo>
                    <a:pt x="13282" y="11575"/>
                  </a:lnTo>
                  <a:lnTo>
                    <a:pt x="13465" y="11095"/>
                  </a:lnTo>
                  <a:lnTo>
                    <a:pt x="13647" y="10495"/>
                  </a:lnTo>
                  <a:lnTo>
                    <a:pt x="13647" y="7353"/>
                  </a:lnTo>
                  <a:lnTo>
                    <a:pt x="13465" y="6873"/>
                  </a:lnTo>
                  <a:lnTo>
                    <a:pt x="13465" y="6622"/>
                  </a:lnTo>
                  <a:lnTo>
                    <a:pt x="13282" y="6273"/>
                  </a:lnTo>
                  <a:lnTo>
                    <a:pt x="13282" y="5171"/>
                  </a:lnTo>
                  <a:lnTo>
                    <a:pt x="13647" y="4822"/>
                  </a:lnTo>
                  <a:lnTo>
                    <a:pt x="13847" y="4462"/>
                  </a:lnTo>
                  <a:lnTo>
                    <a:pt x="14212" y="4211"/>
                  </a:lnTo>
                  <a:lnTo>
                    <a:pt x="14610" y="3851"/>
                  </a:lnTo>
                  <a:lnTo>
                    <a:pt x="15175" y="3491"/>
                  </a:lnTo>
                  <a:lnTo>
                    <a:pt x="15557" y="3491"/>
                  </a:lnTo>
                  <a:lnTo>
                    <a:pt x="16121" y="3251"/>
                  </a:lnTo>
                  <a:lnTo>
                    <a:pt x="16702" y="3251"/>
                  </a:lnTo>
                  <a:lnTo>
                    <a:pt x="17449" y="3011"/>
                  </a:lnTo>
                  <a:lnTo>
                    <a:pt x="17831" y="3011"/>
                  </a:lnTo>
                  <a:lnTo>
                    <a:pt x="18396" y="2880"/>
                  </a:lnTo>
                  <a:lnTo>
                    <a:pt x="18977" y="2880"/>
                  </a:lnTo>
                  <a:lnTo>
                    <a:pt x="19541" y="2760"/>
                  </a:lnTo>
                  <a:lnTo>
                    <a:pt x="20106" y="2760"/>
                  </a:lnTo>
                  <a:lnTo>
                    <a:pt x="20670" y="2640"/>
                  </a:lnTo>
                  <a:lnTo>
                    <a:pt x="21251" y="2531"/>
                  </a:lnTo>
                  <a:lnTo>
                    <a:pt x="21600" y="2324"/>
                  </a:lnTo>
                </a:path>
              </a:pathLst>
            </a:custGeom>
            <a:solidFill>
              <a:srgbClr val="FF99CC">
                <a:alpha val="49803"/>
              </a:srgbClr>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271;p18">
              <a:extLst>
                <a:ext uri="{FF2B5EF4-FFF2-40B4-BE49-F238E27FC236}">
                  <a16:creationId xmlns:a16="http://schemas.microsoft.com/office/drawing/2014/main" id="{0A069603-6D8D-12C7-6732-B3C545D68137}"/>
                </a:ext>
              </a:extLst>
            </p:cNvPr>
            <p:cNvSpPr/>
            <p:nvPr/>
          </p:nvSpPr>
          <p:spPr>
            <a:xfrm>
              <a:off x="300146" y="638175"/>
              <a:ext cx="1670657" cy="3390901"/>
            </a:xfrm>
            <a:custGeom>
              <a:avLst/>
              <a:gdLst/>
              <a:ahLst/>
              <a:cxnLst/>
              <a:rect l="l" t="t" r="r" b="b"/>
              <a:pathLst>
                <a:path w="21600" h="21600" extrusionOk="0">
                  <a:moveTo>
                    <a:pt x="164" y="10"/>
                  </a:moveTo>
                  <a:lnTo>
                    <a:pt x="1396" y="0"/>
                  </a:lnTo>
                  <a:lnTo>
                    <a:pt x="2813" y="0"/>
                  </a:lnTo>
                  <a:lnTo>
                    <a:pt x="3757" y="101"/>
                  </a:lnTo>
                  <a:lnTo>
                    <a:pt x="4456" y="324"/>
                  </a:lnTo>
                  <a:lnTo>
                    <a:pt x="4928" y="556"/>
                  </a:lnTo>
                  <a:lnTo>
                    <a:pt x="5626" y="779"/>
                  </a:lnTo>
                  <a:lnTo>
                    <a:pt x="6344" y="1112"/>
                  </a:lnTo>
                  <a:lnTo>
                    <a:pt x="6796" y="1335"/>
                  </a:lnTo>
                  <a:lnTo>
                    <a:pt x="7494" y="1446"/>
                  </a:lnTo>
                  <a:lnTo>
                    <a:pt x="8213" y="1669"/>
                  </a:lnTo>
                  <a:lnTo>
                    <a:pt x="8911" y="1780"/>
                  </a:lnTo>
                  <a:lnTo>
                    <a:pt x="9383" y="1901"/>
                  </a:lnTo>
                  <a:lnTo>
                    <a:pt x="10574" y="1901"/>
                  </a:lnTo>
                  <a:lnTo>
                    <a:pt x="11272" y="2012"/>
                  </a:lnTo>
                  <a:lnTo>
                    <a:pt x="12217" y="2235"/>
                  </a:lnTo>
                  <a:lnTo>
                    <a:pt x="12894" y="2346"/>
                  </a:lnTo>
                  <a:lnTo>
                    <a:pt x="13387" y="2346"/>
                  </a:lnTo>
                  <a:lnTo>
                    <a:pt x="14085" y="2447"/>
                  </a:lnTo>
                  <a:lnTo>
                    <a:pt x="14804" y="2569"/>
                  </a:lnTo>
                  <a:lnTo>
                    <a:pt x="15481" y="2902"/>
                  </a:lnTo>
                  <a:lnTo>
                    <a:pt x="15954" y="3236"/>
                  </a:lnTo>
                  <a:lnTo>
                    <a:pt x="16200" y="3469"/>
                  </a:lnTo>
                  <a:lnTo>
                    <a:pt x="16672" y="3903"/>
                  </a:lnTo>
                  <a:lnTo>
                    <a:pt x="16898" y="4136"/>
                  </a:lnTo>
                  <a:lnTo>
                    <a:pt x="16898" y="4470"/>
                  </a:lnTo>
                  <a:lnTo>
                    <a:pt x="17124" y="4702"/>
                  </a:lnTo>
                  <a:lnTo>
                    <a:pt x="17370" y="5026"/>
                  </a:lnTo>
                  <a:lnTo>
                    <a:pt x="17370" y="5481"/>
                  </a:lnTo>
                  <a:lnTo>
                    <a:pt x="17617" y="5926"/>
                  </a:lnTo>
                  <a:lnTo>
                    <a:pt x="17617" y="8049"/>
                  </a:lnTo>
                  <a:lnTo>
                    <a:pt x="17370" y="8282"/>
                  </a:lnTo>
                  <a:lnTo>
                    <a:pt x="17370" y="8606"/>
                  </a:lnTo>
                  <a:lnTo>
                    <a:pt x="17124" y="8949"/>
                  </a:lnTo>
                  <a:lnTo>
                    <a:pt x="17124" y="10294"/>
                  </a:lnTo>
                  <a:lnTo>
                    <a:pt x="16898" y="10628"/>
                  </a:lnTo>
                  <a:lnTo>
                    <a:pt x="16898" y="14542"/>
                  </a:lnTo>
                  <a:lnTo>
                    <a:pt x="17124" y="15098"/>
                  </a:lnTo>
                  <a:lnTo>
                    <a:pt x="17370" y="15442"/>
                  </a:lnTo>
                  <a:lnTo>
                    <a:pt x="17617" y="15765"/>
                  </a:lnTo>
                  <a:lnTo>
                    <a:pt x="17843" y="15998"/>
                  </a:lnTo>
                  <a:lnTo>
                    <a:pt x="18068" y="16331"/>
                  </a:lnTo>
                  <a:lnTo>
                    <a:pt x="18315" y="16564"/>
                  </a:lnTo>
                  <a:lnTo>
                    <a:pt x="18541" y="16999"/>
                  </a:lnTo>
                  <a:lnTo>
                    <a:pt x="18767" y="17343"/>
                  </a:lnTo>
                  <a:lnTo>
                    <a:pt x="19259" y="17676"/>
                  </a:lnTo>
                  <a:lnTo>
                    <a:pt x="19711" y="18344"/>
                  </a:lnTo>
                  <a:lnTo>
                    <a:pt x="19957" y="18688"/>
                  </a:lnTo>
                  <a:lnTo>
                    <a:pt x="20430" y="18799"/>
                  </a:lnTo>
                  <a:lnTo>
                    <a:pt x="20656" y="19133"/>
                  </a:lnTo>
                  <a:lnTo>
                    <a:pt x="21128" y="19355"/>
                  </a:lnTo>
                  <a:lnTo>
                    <a:pt x="21354" y="19689"/>
                  </a:lnTo>
                  <a:lnTo>
                    <a:pt x="21600" y="20033"/>
                  </a:lnTo>
                  <a:lnTo>
                    <a:pt x="21600" y="20700"/>
                  </a:lnTo>
                  <a:lnTo>
                    <a:pt x="21354" y="21034"/>
                  </a:lnTo>
                  <a:lnTo>
                    <a:pt x="20656" y="21367"/>
                  </a:lnTo>
                  <a:lnTo>
                    <a:pt x="20183" y="21489"/>
                  </a:lnTo>
                  <a:lnTo>
                    <a:pt x="19485" y="21489"/>
                  </a:lnTo>
                  <a:lnTo>
                    <a:pt x="18767" y="21600"/>
                  </a:lnTo>
                  <a:lnTo>
                    <a:pt x="17370" y="21600"/>
                  </a:lnTo>
                  <a:lnTo>
                    <a:pt x="16672" y="21489"/>
                  </a:lnTo>
                  <a:lnTo>
                    <a:pt x="16200" y="21256"/>
                  </a:lnTo>
                  <a:lnTo>
                    <a:pt x="15728" y="21034"/>
                  </a:lnTo>
                  <a:lnTo>
                    <a:pt x="15256" y="20700"/>
                  </a:lnTo>
                  <a:lnTo>
                    <a:pt x="15256" y="20467"/>
                  </a:lnTo>
                  <a:lnTo>
                    <a:pt x="14537" y="20144"/>
                  </a:lnTo>
                  <a:lnTo>
                    <a:pt x="14311" y="19911"/>
                  </a:lnTo>
                  <a:lnTo>
                    <a:pt x="13859" y="19578"/>
                  </a:lnTo>
                  <a:lnTo>
                    <a:pt x="13387" y="19234"/>
                  </a:lnTo>
                  <a:lnTo>
                    <a:pt x="12894" y="18910"/>
                  </a:lnTo>
                  <a:lnTo>
                    <a:pt x="12443" y="18566"/>
                  </a:lnTo>
                  <a:lnTo>
                    <a:pt x="11970" y="18233"/>
                  </a:lnTo>
                  <a:lnTo>
                    <a:pt x="11026" y="17788"/>
                  </a:lnTo>
                  <a:lnTo>
                    <a:pt x="10574" y="17454"/>
                  </a:lnTo>
                  <a:lnTo>
                    <a:pt x="10081" y="17110"/>
                  </a:lnTo>
                  <a:lnTo>
                    <a:pt x="9383" y="16888"/>
                  </a:lnTo>
                  <a:lnTo>
                    <a:pt x="8911" y="16443"/>
                  </a:lnTo>
                  <a:lnTo>
                    <a:pt x="8439" y="16109"/>
                  </a:lnTo>
                  <a:lnTo>
                    <a:pt x="8213" y="15765"/>
                  </a:lnTo>
                  <a:lnTo>
                    <a:pt x="7741" y="15330"/>
                  </a:lnTo>
                  <a:lnTo>
                    <a:pt x="7494" y="15098"/>
                  </a:lnTo>
                  <a:lnTo>
                    <a:pt x="7268" y="14764"/>
                  </a:lnTo>
                  <a:lnTo>
                    <a:pt x="7268" y="14430"/>
                  </a:lnTo>
                  <a:lnTo>
                    <a:pt x="7043" y="14208"/>
                  </a:lnTo>
                  <a:lnTo>
                    <a:pt x="7043" y="7716"/>
                  </a:lnTo>
                  <a:lnTo>
                    <a:pt x="7268" y="7372"/>
                  </a:lnTo>
                  <a:lnTo>
                    <a:pt x="7268" y="7048"/>
                  </a:lnTo>
                  <a:lnTo>
                    <a:pt x="7494" y="6593"/>
                  </a:lnTo>
                  <a:lnTo>
                    <a:pt x="7494" y="3903"/>
                  </a:lnTo>
                  <a:lnTo>
                    <a:pt x="7268" y="3580"/>
                  </a:lnTo>
                  <a:lnTo>
                    <a:pt x="6796" y="3125"/>
                  </a:lnTo>
                  <a:lnTo>
                    <a:pt x="5400" y="2680"/>
                  </a:lnTo>
                  <a:lnTo>
                    <a:pt x="4681" y="2569"/>
                  </a:lnTo>
                  <a:lnTo>
                    <a:pt x="3983" y="2569"/>
                  </a:lnTo>
                  <a:lnTo>
                    <a:pt x="3265" y="2447"/>
                  </a:lnTo>
                  <a:lnTo>
                    <a:pt x="2567" y="2346"/>
                  </a:lnTo>
                  <a:lnTo>
                    <a:pt x="1868" y="2346"/>
                  </a:lnTo>
                  <a:lnTo>
                    <a:pt x="472" y="2124"/>
                  </a:lnTo>
                  <a:lnTo>
                    <a:pt x="0" y="2124"/>
                  </a:lnTo>
                  <a:lnTo>
                    <a:pt x="164" y="1942"/>
                  </a:lnTo>
                </a:path>
              </a:pathLst>
            </a:custGeom>
            <a:solidFill>
              <a:srgbClr val="FF99CC">
                <a:alpha val="49803"/>
              </a:srgbClr>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272;p18">
              <a:extLst>
                <a:ext uri="{FF2B5EF4-FFF2-40B4-BE49-F238E27FC236}">
                  <a16:creationId xmlns:a16="http://schemas.microsoft.com/office/drawing/2014/main" id="{50A04914-DFA5-B0CB-AF85-3C51935DF030}"/>
                </a:ext>
              </a:extLst>
            </p:cNvPr>
            <p:cNvSpPr/>
            <p:nvPr/>
          </p:nvSpPr>
          <p:spPr>
            <a:xfrm>
              <a:off x="2313827" y="2493962"/>
              <a:ext cx="274738" cy="579439"/>
            </a:xfrm>
            <a:custGeom>
              <a:avLst/>
              <a:gdLst/>
              <a:ahLst/>
              <a:cxnLst/>
              <a:rect l="l" t="t" r="r" b="b"/>
              <a:pathLst>
                <a:path w="21600" h="21600" extrusionOk="0">
                  <a:moveTo>
                    <a:pt x="16606" y="1420"/>
                  </a:moveTo>
                  <a:lnTo>
                    <a:pt x="10862" y="0"/>
                  </a:lnTo>
                  <a:lnTo>
                    <a:pt x="7117" y="1006"/>
                  </a:lnTo>
                  <a:lnTo>
                    <a:pt x="3621" y="2071"/>
                  </a:lnTo>
                  <a:lnTo>
                    <a:pt x="0" y="3196"/>
                  </a:lnTo>
                  <a:lnTo>
                    <a:pt x="0" y="5563"/>
                  </a:lnTo>
                  <a:lnTo>
                    <a:pt x="1124" y="7516"/>
                  </a:lnTo>
                  <a:lnTo>
                    <a:pt x="3371" y="9232"/>
                  </a:lnTo>
                  <a:lnTo>
                    <a:pt x="5743" y="10830"/>
                  </a:lnTo>
                  <a:lnTo>
                    <a:pt x="8865" y="13078"/>
                  </a:lnTo>
                  <a:lnTo>
                    <a:pt x="8240" y="16274"/>
                  </a:lnTo>
                  <a:lnTo>
                    <a:pt x="5618" y="17990"/>
                  </a:lnTo>
                  <a:lnTo>
                    <a:pt x="6742" y="19943"/>
                  </a:lnTo>
                  <a:lnTo>
                    <a:pt x="8990" y="21600"/>
                  </a:lnTo>
                  <a:lnTo>
                    <a:pt x="13360" y="21127"/>
                  </a:lnTo>
                  <a:lnTo>
                    <a:pt x="15857" y="20357"/>
                  </a:lnTo>
                  <a:lnTo>
                    <a:pt x="17854" y="18168"/>
                  </a:lnTo>
                  <a:lnTo>
                    <a:pt x="20601" y="16511"/>
                  </a:lnTo>
                  <a:lnTo>
                    <a:pt x="20726" y="14262"/>
                  </a:lnTo>
                  <a:lnTo>
                    <a:pt x="21600" y="12427"/>
                  </a:lnTo>
                  <a:lnTo>
                    <a:pt x="20351" y="10415"/>
                  </a:lnTo>
                  <a:lnTo>
                    <a:pt x="19228" y="8344"/>
                  </a:lnTo>
                  <a:lnTo>
                    <a:pt x="18229" y="6391"/>
                  </a:lnTo>
                  <a:lnTo>
                    <a:pt x="16606" y="1420"/>
                  </a:lnTo>
                </a:path>
              </a:pathLst>
            </a:custGeom>
            <a:solidFill>
              <a:schemeClr val="accent1"/>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 name="Google Shape;273;p18">
              <a:extLst>
                <a:ext uri="{FF2B5EF4-FFF2-40B4-BE49-F238E27FC236}">
                  <a16:creationId xmlns:a16="http://schemas.microsoft.com/office/drawing/2014/main" id="{4D33C4AC-53E9-1662-4573-15B83459DD32}"/>
                </a:ext>
              </a:extLst>
            </p:cNvPr>
            <p:cNvSpPr/>
            <p:nvPr/>
          </p:nvSpPr>
          <p:spPr>
            <a:xfrm>
              <a:off x="0" y="0"/>
              <a:ext cx="4373562" cy="1054101"/>
            </a:xfrm>
            <a:custGeom>
              <a:avLst/>
              <a:gdLst/>
              <a:ahLst/>
              <a:cxnLst/>
              <a:rect l="l" t="t" r="r" b="b"/>
              <a:pathLst>
                <a:path w="21600" h="21600" extrusionOk="0">
                  <a:moveTo>
                    <a:pt x="21576" y="11581"/>
                  </a:moveTo>
                  <a:lnTo>
                    <a:pt x="21145" y="11158"/>
                  </a:lnTo>
                  <a:lnTo>
                    <a:pt x="20973" y="12231"/>
                  </a:lnTo>
                  <a:lnTo>
                    <a:pt x="20784" y="12589"/>
                  </a:lnTo>
                  <a:lnTo>
                    <a:pt x="20518" y="13305"/>
                  </a:lnTo>
                  <a:lnTo>
                    <a:pt x="20251" y="13663"/>
                  </a:lnTo>
                  <a:lnTo>
                    <a:pt x="19984" y="14378"/>
                  </a:lnTo>
                  <a:lnTo>
                    <a:pt x="19624" y="15094"/>
                  </a:lnTo>
                  <a:lnTo>
                    <a:pt x="19357" y="15484"/>
                  </a:lnTo>
                  <a:lnTo>
                    <a:pt x="19169" y="15842"/>
                  </a:lnTo>
                  <a:lnTo>
                    <a:pt x="18729" y="16200"/>
                  </a:lnTo>
                  <a:lnTo>
                    <a:pt x="18549" y="16558"/>
                  </a:lnTo>
                  <a:lnTo>
                    <a:pt x="18282" y="16558"/>
                  </a:lnTo>
                  <a:lnTo>
                    <a:pt x="18094" y="16916"/>
                  </a:lnTo>
                  <a:lnTo>
                    <a:pt x="17835" y="17273"/>
                  </a:lnTo>
                  <a:lnTo>
                    <a:pt x="17561" y="17631"/>
                  </a:lnTo>
                  <a:lnTo>
                    <a:pt x="17208" y="17989"/>
                  </a:lnTo>
                  <a:lnTo>
                    <a:pt x="16847" y="18347"/>
                  </a:lnTo>
                  <a:lnTo>
                    <a:pt x="16486" y="19063"/>
                  </a:lnTo>
                  <a:lnTo>
                    <a:pt x="16133" y="19420"/>
                  </a:lnTo>
                  <a:lnTo>
                    <a:pt x="15945" y="19811"/>
                  </a:lnTo>
                  <a:lnTo>
                    <a:pt x="15592" y="20527"/>
                  </a:lnTo>
                  <a:lnTo>
                    <a:pt x="15404" y="20884"/>
                  </a:lnTo>
                  <a:lnTo>
                    <a:pt x="15051" y="20884"/>
                  </a:lnTo>
                  <a:lnTo>
                    <a:pt x="14871" y="21242"/>
                  </a:lnTo>
                  <a:lnTo>
                    <a:pt x="14604" y="21242"/>
                  </a:lnTo>
                  <a:lnTo>
                    <a:pt x="14329" y="21600"/>
                  </a:lnTo>
                  <a:lnTo>
                    <a:pt x="13255" y="21600"/>
                  </a:lnTo>
                  <a:lnTo>
                    <a:pt x="12902" y="21242"/>
                  </a:lnTo>
                  <a:lnTo>
                    <a:pt x="12627" y="21242"/>
                  </a:lnTo>
                  <a:lnTo>
                    <a:pt x="12275" y="20884"/>
                  </a:lnTo>
                  <a:lnTo>
                    <a:pt x="12094" y="20527"/>
                  </a:lnTo>
                  <a:lnTo>
                    <a:pt x="11827" y="20527"/>
                  </a:lnTo>
                  <a:lnTo>
                    <a:pt x="11639" y="20169"/>
                  </a:lnTo>
                  <a:lnTo>
                    <a:pt x="11380" y="20169"/>
                  </a:lnTo>
                  <a:lnTo>
                    <a:pt x="11106" y="19811"/>
                  </a:lnTo>
                  <a:lnTo>
                    <a:pt x="10306" y="19811"/>
                  </a:lnTo>
                  <a:lnTo>
                    <a:pt x="10031" y="20169"/>
                  </a:lnTo>
                  <a:lnTo>
                    <a:pt x="9765" y="20527"/>
                  </a:lnTo>
                  <a:lnTo>
                    <a:pt x="9490" y="20884"/>
                  </a:lnTo>
                  <a:lnTo>
                    <a:pt x="9224" y="20884"/>
                  </a:lnTo>
                  <a:lnTo>
                    <a:pt x="8957" y="21242"/>
                  </a:lnTo>
                  <a:lnTo>
                    <a:pt x="8063" y="21242"/>
                  </a:lnTo>
                  <a:lnTo>
                    <a:pt x="7788" y="20884"/>
                  </a:lnTo>
                  <a:lnTo>
                    <a:pt x="7522" y="20527"/>
                  </a:lnTo>
                  <a:lnTo>
                    <a:pt x="7341" y="19811"/>
                  </a:lnTo>
                  <a:lnTo>
                    <a:pt x="7075" y="19063"/>
                  </a:lnTo>
                  <a:lnTo>
                    <a:pt x="6800" y="18347"/>
                  </a:lnTo>
                  <a:lnTo>
                    <a:pt x="6541" y="17273"/>
                  </a:lnTo>
                  <a:lnTo>
                    <a:pt x="6267" y="16558"/>
                  </a:lnTo>
                  <a:lnTo>
                    <a:pt x="6000" y="15842"/>
                  </a:lnTo>
                  <a:lnTo>
                    <a:pt x="5725" y="15484"/>
                  </a:lnTo>
                  <a:lnTo>
                    <a:pt x="5459" y="14736"/>
                  </a:lnTo>
                  <a:lnTo>
                    <a:pt x="5192" y="14378"/>
                  </a:lnTo>
                  <a:lnTo>
                    <a:pt x="4925" y="13663"/>
                  </a:lnTo>
                  <a:lnTo>
                    <a:pt x="4651" y="13305"/>
                  </a:lnTo>
                  <a:lnTo>
                    <a:pt x="3851" y="12231"/>
                  </a:lnTo>
                  <a:lnTo>
                    <a:pt x="3576" y="12231"/>
                  </a:lnTo>
                  <a:lnTo>
                    <a:pt x="3224" y="11873"/>
                  </a:lnTo>
                  <a:lnTo>
                    <a:pt x="3035" y="11516"/>
                  </a:lnTo>
                  <a:lnTo>
                    <a:pt x="2776" y="11158"/>
                  </a:lnTo>
                  <a:lnTo>
                    <a:pt x="2502" y="11158"/>
                  </a:lnTo>
                  <a:lnTo>
                    <a:pt x="2149" y="10410"/>
                  </a:lnTo>
                  <a:lnTo>
                    <a:pt x="1961" y="10052"/>
                  </a:lnTo>
                  <a:lnTo>
                    <a:pt x="1694" y="9694"/>
                  </a:lnTo>
                  <a:lnTo>
                    <a:pt x="1161" y="8263"/>
                  </a:lnTo>
                  <a:lnTo>
                    <a:pt x="894" y="7905"/>
                  </a:lnTo>
                  <a:lnTo>
                    <a:pt x="714" y="7905"/>
                  </a:lnTo>
                  <a:lnTo>
                    <a:pt x="620" y="6831"/>
                  </a:lnTo>
                  <a:lnTo>
                    <a:pt x="361" y="6473"/>
                  </a:lnTo>
                  <a:lnTo>
                    <a:pt x="361" y="5725"/>
                  </a:lnTo>
                  <a:lnTo>
                    <a:pt x="173" y="5725"/>
                  </a:lnTo>
                  <a:lnTo>
                    <a:pt x="86" y="4652"/>
                  </a:lnTo>
                  <a:lnTo>
                    <a:pt x="86" y="2863"/>
                  </a:lnTo>
                  <a:lnTo>
                    <a:pt x="0" y="1757"/>
                  </a:lnTo>
                  <a:lnTo>
                    <a:pt x="0" y="683"/>
                  </a:lnTo>
                  <a:lnTo>
                    <a:pt x="259" y="1041"/>
                  </a:lnTo>
                  <a:lnTo>
                    <a:pt x="447" y="1041"/>
                  </a:lnTo>
                  <a:lnTo>
                    <a:pt x="714" y="1399"/>
                  </a:lnTo>
                  <a:lnTo>
                    <a:pt x="894" y="1399"/>
                  </a:lnTo>
                  <a:lnTo>
                    <a:pt x="1161" y="1757"/>
                  </a:lnTo>
                  <a:lnTo>
                    <a:pt x="1608" y="2505"/>
                  </a:lnTo>
                  <a:lnTo>
                    <a:pt x="1875" y="2505"/>
                  </a:lnTo>
                  <a:lnTo>
                    <a:pt x="2063" y="2863"/>
                  </a:lnTo>
                  <a:lnTo>
                    <a:pt x="2416" y="3220"/>
                  </a:lnTo>
                  <a:lnTo>
                    <a:pt x="2682" y="3220"/>
                  </a:lnTo>
                  <a:lnTo>
                    <a:pt x="2949" y="3578"/>
                  </a:lnTo>
                  <a:lnTo>
                    <a:pt x="5373" y="3578"/>
                  </a:lnTo>
                  <a:lnTo>
                    <a:pt x="5639" y="3220"/>
                  </a:lnTo>
                  <a:lnTo>
                    <a:pt x="5914" y="3220"/>
                  </a:lnTo>
                  <a:lnTo>
                    <a:pt x="6267" y="2863"/>
                  </a:lnTo>
                  <a:lnTo>
                    <a:pt x="6714" y="2863"/>
                  </a:lnTo>
                  <a:lnTo>
                    <a:pt x="6988" y="2505"/>
                  </a:lnTo>
                  <a:lnTo>
                    <a:pt x="7341" y="2505"/>
                  </a:lnTo>
                  <a:lnTo>
                    <a:pt x="7522" y="2147"/>
                  </a:lnTo>
                  <a:lnTo>
                    <a:pt x="7788" y="1757"/>
                  </a:lnTo>
                  <a:lnTo>
                    <a:pt x="8149" y="1399"/>
                  </a:lnTo>
                  <a:lnTo>
                    <a:pt x="8416" y="1399"/>
                  </a:lnTo>
                  <a:lnTo>
                    <a:pt x="8604" y="1041"/>
                  </a:lnTo>
                  <a:lnTo>
                    <a:pt x="8957" y="683"/>
                  </a:lnTo>
                  <a:lnTo>
                    <a:pt x="9137" y="683"/>
                  </a:lnTo>
                  <a:lnTo>
                    <a:pt x="9490" y="325"/>
                  </a:lnTo>
                  <a:lnTo>
                    <a:pt x="10212" y="325"/>
                  </a:lnTo>
                  <a:lnTo>
                    <a:pt x="10478" y="0"/>
                  </a:lnTo>
                  <a:lnTo>
                    <a:pt x="13529" y="0"/>
                  </a:lnTo>
                  <a:lnTo>
                    <a:pt x="13890" y="325"/>
                  </a:lnTo>
                  <a:lnTo>
                    <a:pt x="14157" y="325"/>
                  </a:lnTo>
                  <a:lnTo>
                    <a:pt x="14431" y="683"/>
                  </a:lnTo>
                  <a:lnTo>
                    <a:pt x="14871" y="1041"/>
                  </a:lnTo>
                  <a:lnTo>
                    <a:pt x="15051" y="1399"/>
                  </a:lnTo>
                  <a:lnTo>
                    <a:pt x="15318" y="1757"/>
                  </a:lnTo>
                  <a:lnTo>
                    <a:pt x="15506" y="2147"/>
                  </a:lnTo>
                  <a:lnTo>
                    <a:pt x="15773" y="2505"/>
                  </a:lnTo>
                  <a:lnTo>
                    <a:pt x="16039" y="3220"/>
                  </a:lnTo>
                  <a:lnTo>
                    <a:pt x="16306" y="3578"/>
                  </a:lnTo>
                  <a:lnTo>
                    <a:pt x="16580" y="3936"/>
                  </a:lnTo>
                  <a:lnTo>
                    <a:pt x="16847" y="4294"/>
                  </a:lnTo>
                  <a:lnTo>
                    <a:pt x="17208" y="5010"/>
                  </a:lnTo>
                  <a:lnTo>
                    <a:pt x="17467" y="5010"/>
                  </a:lnTo>
                  <a:lnTo>
                    <a:pt x="17741" y="5367"/>
                  </a:lnTo>
                  <a:lnTo>
                    <a:pt x="18008" y="5725"/>
                  </a:lnTo>
                  <a:lnTo>
                    <a:pt x="18282" y="5725"/>
                  </a:lnTo>
                  <a:lnTo>
                    <a:pt x="18549" y="6083"/>
                  </a:lnTo>
                  <a:lnTo>
                    <a:pt x="21420" y="6083"/>
                  </a:lnTo>
                  <a:lnTo>
                    <a:pt x="21600" y="6831"/>
                  </a:lnTo>
                  <a:lnTo>
                    <a:pt x="21600" y="8620"/>
                  </a:lnTo>
                  <a:lnTo>
                    <a:pt x="21420" y="9694"/>
                  </a:lnTo>
                  <a:lnTo>
                    <a:pt x="21576" y="11581"/>
                  </a:lnTo>
                </a:path>
              </a:pathLst>
            </a:custGeom>
            <a:solidFill>
              <a:srgbClr val="FF99CC">
                <a:alpha val="49803"/>
              </a:srgbClr>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3" name="Google Shape;274;p18">
              <a:extLst>
                <a:ext uri="{FF2B5EF4-FFF2-40B4-BE49-F238E27FC236}">
                  <a16:creationId xmlns:a16="http://schemas.microsoft.com/office/drawing/2014/main" id="{15AB1C60-CBFA-1145-DE21-3029DA632454}"/>
                </a:ext>
              </a:extLst>
            </p:cNvPr>
            <p:cNvCxnSpPr/>
            <p:nvPr/>
          </p:nvCxnSpPr>
          <p:spPr>
            <a:xfrm flipH="1">
              <a:off x="2887123" y="20018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4" name="Google Shape;275;p18">
              <a:extLst>
                <a:ext uri="{FF2B5EF4-FFF2-40B4-BE49-F238E27FC236}">
                  <a16:creationId xmlns:a16="http://schemas.microsoft.com/office/drawing/2014/main" id="{10BC8D0C-39B2-1385-CDC7-6FFFCB42AC07}"/>
                </a:ext>
              </a:extLst>
            </p:cNvPr>
            <p:cNvCxnSpPr/>
            <p:nvPr/>
          </p:nvCxnSpPr>
          <p:spPr>
            <a:xfrm flipH="1">
              <a:off x="2810895" y="2681287"/>
              <a:ext cx="465307" cy="1"/>
            </a:xfrm>
            <a:prstGeom prst="straightConnector1">
              <a:avLst/>
            </a:prstGeom>
            <a:noFill/>
            <a:ln w="50800" cap="flat" cmpd="sng">
              <a:solidFill>
                <a:srgbClr val="00FF66"/>
              </a:solidFill>
              <a:prstDash val="solid"/>
              <a:round/>
              <a:headEnd type="none" w="sm" len="sm"/>
              <a:tailEnd type="stealth" w="med" len="med"/>
            </a:ln>
          </p:spPr>
        </p:cxnSp>
        <p:cxnSp>
          <p:nvCxnSpPr>
            <p:cNvPr id="35" name="Google Shape;276;p18">
              <a:extLst>
                <a:ext uri="{FF2B5EF4-FFF2-40B4-BE49-F238E27FC236}">
                  <a16:creationId xmlns:a16="http://schemas.microsoft.com/office/drawing/2014/main" id="{EB707AE2-90F0-5C11-31CC-BCB42135694A}"/>
                </a:ext>
              </a:extLst>
            </p:cNvPr>
            <p:cNvCxnSpPr/>
            <p:nvPr/>
          </p:nvCxnSpPr>
          <p:spPr>
            <a:xfrm>
              <a:off x="1016368" y="268128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6" name="Google Shape;277;p18">
              <a:extLst>
                <a:ext uri="{FF2B5EF4-FFF2-40B4-BE49-F238E27FC236}">
                  <a16:creationId xmlns:a16="http://schemas.microsoft.com/office/drawing/2014/main" id="{B7994EC9-43B6-3529-EC59-0BBE938C98BD}"/>
                </a:ext>
              </a:extLst>
            </p:cNvPr>
            <p:cNvCxnSpPr/>
            <p:nvPr/>
          </p:nvCxnSpPr>
          <p:spPr>
            <a:xfrm>
              <a:off x="1016368" y="19256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7" name="Google Shape;278;p18">
              <a:extLst>
                <a:ext uri="{FF2B5EF4-FFF2-40B4-BE49-F238E27FC236}">
                  <a16:creationId xmlns:a16="http://schemas.microsoft.com/office/drawing/2014/main" id="{C6833B24-E3AB-ECD1-BA02-7A54CB8025A4}"/>
                </a:ext>
              </a:extLst>
            </p:cNvPr>
            <p:cNvCxnSpPr/>
            <p:nvPr/>
          </p:nvCxnSpPr>
          <p:spPr>
            <a:xfrm>
              <a:off x="2731491" y="338137"/>
              <a:ext cx="1" cy="454026"/>
            </a:xfrm>
            <a:prstGeom prst="straightConnector1">
              <a:avLst/>
            </a:prstGeom>
            <a:noFill/>
            <a:ln w="50800" cap="flat" cmpd="sng">
              <a:solidFill>
                <a:srgbClr val="00FF66"/>
              </a:solidFill>
              <a:prstDash val="solid"/>
              <a:round/>
              <a:headEnd type="none" w="sm" len="sm"/>
              <a:tailEnd type="stealth" w="med" len="med"/>
            </a:ln>
          </p:spPr>
        </p:cxnSp>
        <p:cxnSp>
          <p:nvCxnSpPr>
            <p:cNvPr id="38" name="Google Shape;279;p18">
              <a:extLst>
                <a:ext uri="{FF2B5EF4-FFF2-40B4-BE49-F238E27FC236}">
                  <a16:creationId xmlns:a16="http://schemas.microsoft.com/office/drawing/2014/main" id="{72B393D8-B631-CBD4-E2D2-F0AFFDFC6CC4}"/>
                </a:ext>
              </a:extLst>
            </p:cNvPr>
            <p:cNvCxnSpPr/>
            <p:nvPr/>
          </p:nvCxnSpPr>
          <p:spPr>
            <a:xfrm>
              <a:off x="1716710" y="338137"/>
              <a:ext cx="1" cy="454026"/>
            </a:xfrm>
            <a:prstGeom prst="straightConnector1">
              <a:avLst/>
            </a:prstGeom>
            <a:noFill/>
            <a:ln w="50800" cap="flat" cmpd="sng">
              <a:solidFill>
                <a:srgbClr val="00FF66"/>
              </a:solidFill>
              <a:prstDash val="solid"/>
              <a:round/>
              <a:headEnd type="none" w="sm" len="sm"/>
              <a:tailEnd type="stealth" w="med" len="med"/>
            </a:ln>
          </p:spPr>
        </p:cxnSp>
        <p:sp>
          <p:nvSpPr>
            <p:cNvPr id="39" name="Google Shape;280;p18">
              <a:extLst>
                <a:ext uri="{FF2B5EF4-FFF2-40B4-BE49-F238E27FC236}">
                  <a16:creationId xmlns:a16="http://schemas.microsoft.com/office/drawing/2014/main" id="{4452E1EE-9ACA-CAB1-1562-1EFD8D61A23B}"/>
                </a:ext>
              </a:extLst>
            </p:cNvPr>
            <p:cNvSpPr/>
            <p:nvPr/>
          </p:nvSpPr>
          <p:spPr>
            <a:xfrm>
              <a:off x="2031149" y="2909887"/>
              <a:ext cx="389076" cy="1511301"/>
            </a:xfrm>
            <a:custGeom>
              <a:avLst/>
              <a:gdLst/>
              <a:ahLst/>
              <a:cxnLst/>
              <a:rect l="l" t="t" r="r" b="b"/>
              <a:pathLst>
                <a:path w="21600" h="21600" extrusionOk="0">
                  <a:moveTo>
                    <a:pt x="0" y="21600"/>
                  </a:moveTo>
                  <a:cubicBezTo>
                    <a:pt x="0" y="9705"/>
                    <a:pt x="9656" y="48"/>
                    <a:pt x="21600" y="0"/>
                  </a:cubicBezTo>
                </a:path>
              </a:pathLst>
            </a:custGeom>
            <a:noFill/>
            <a:ln w="50800" cap="rnd"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57392990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21069"/>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Yolanda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305584"/>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22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Requests a pregnancy test</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In-clinic</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628301" y="5671735"/>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69533" y="5513420"/>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19615471" y="13377448"/>
            <a:ext cx="482215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dk1"/>
                </a:solidFill>
                <a:latin typeface="Calibri"/>
                <a:ea typeface="Calibri"/>
                <a:cs typeface="Calibri"/>
                <a:sym typeface="Calibri"/>
              </a:rPr>
              <a:t>Image Source: https://</a:t>
            </a:r>
            <a:r>
              <a:rPr lang="en-US" sz="1000" dirty="0" err="1">
                <a:solidFill>
                  <a:schemeClr val="dk1"/>
                </a:solidFill>
                <a:latin typeface="Calibri"/>
                <a:ea typeface="Calibri"/>
                <a:cs typeface="Calibri"/>
                <a:sym typeface="Calibri"/>
              </a:rPr>
              <a:t>unsplash.com</a:t>
            </a:r>
            <a:r>
              <a:rPr lang="en-US" sz="1000" dirty="0">
                <a:solidFill>
                  <a:schemeClr val="dk1"/>
                </a:solidFill>
                <a:latin typeface="Calibri"/>
                <a:ea typeface="Calibri"/>
                <a:cs typeface="Calibri"/>
                <a:sym typeface="Calibri"/>
              </a:rPr>
              <a:t>/photos/Wh-Gj7ADV6s (by Omar Lopez on </a:t>
            </a:r>
            <a:r>
              <a:rPr lang="en-US" sz="1000" dirty="0" err="1">
                <a:solidFill>
                  <a:schemeClr val="dk1"/>
                </a:solidFill>
                <a:latin typeface="Calibri"/>
                <a:ea typeface="Calibri"/>
                <a:cs typeface="Calibri"/>
                <a:sym typeface="Calibri"/>
              </a:rPr>
              <a:t>Unsplash</a:t>
            </a:r>
            <a:r>
              <a:rPr lang="en-US" sz="1000" dirty="0">
                <a:solidFill>
                  <a:schemeClr val="dk1"/>
                </a:solidFill>
                <a:latin typeface="Calibri"/>
                <a:ea typeface="Calibri"/>
                <a:cs typeface="Calibri"/>
                <a:sym typeface="Calibri"/>
              </a:rPr>
              <a:t>)</a:t>
            </a:r>
            <a:endParaRPr lang="en-US" sz="1000" dirty="0"/>
          </a:p>
        </p:txBody>
      </p:sp>
      <p:pic>
        <p:nvPicPr>
          <p:cNvPr id="6" name="Picture Placeholder 5">
            <a:extLst>
              <a:ext uri="{FF2B5EF4-FFF2-40B4-BE49-F238E27FC236}">
                <a16:creationId xmlns:a16="http://schemas.microsoft.com/office/drawing/2014/main" id="{346D734E-F2F0-263F-6DCD-9F8ADB94ABF1}"/>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212594" y="0"/>
            <a:ext cx="10882860" cy="13716000"/>
          </a:xfrm>
        </p:spPr>
      </p:pic>
    </p:spTree>
    <p:extLst>
      <p:ext uri="{BB962C8B-B14F-4D97-AF65-F5344CB8AC3E}">
        <p14:creationId xmlns:p14="http://schemas.microsoft.com/office/powerpoint/2010/main" val="294284629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a:t>
            </a:fld>
            <a:endParaRPr/>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dirty="0">
                <a:latin typeface="+mj-lt"/>
              </a:rPr>
              <a:t>DISCLOSURES</a:t>
            </a:r>
            <a:endParaRPr dirty="0">
              <a:latin typeface="+mj-lt"/>
            </a:endParaRPr>
          </a:p>
        </p:txBody>
      </p:sp>
      <p:sp>
        <p:nvSpPr>
          <p:cNvPr id="80" name="Google Shape;80;g111adb8fe54_0_5"/>
          <p:cNvSpPr/>
          <p:nvPr/>
        </p:nvSpPr>
        <p:spPr>
          <a:xfrm>
            <a:off x="12655300" y="0"/>
            <a:ext cx="11728700" cy="13716000"/>
          </a:xfrm>
          <a:prstGeom prst="rect">
            <a:avLst/>
          </a:prstGeom>
          <a:solidFill>
            <a:schemeClr val="tx1">
              <a:lumMod val="95000"/>
            </a:schemeClr>
          </a:solidFill>
          <a:ln>
            <a:noFill/>
          </a:ln>
        </p:spPr>
        <p:txBody>
          <a:bodyPr spcFirstLastPara="1" wrap="square" lIns="91425" tIns="91425" rIns="91425" bIns="91425" anchor="ctr" anchorCtr="0">
            <a:noAutofit/>
          </a:bodyPr>
          <a:lstStyle/>
          <a:p>
            <a:endParaRPr lang="en-US" sz="4400" dirty="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10683"/>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dirty="0">
                <a:solidFill>
                  <a:schemeClr val="bg2"/>
                </a:solidFill>
              </a:rPr>
              <a:t>Participants must attend 100% of this workshop.</a:t>
            </a:r>
          </a:p>
          <a:p>
            <a:endParaRPr lang="en-US" sz="5400" dirty="0">
              <a:solidFill>
                <a:schemeClr val="bg2"/>
              </a:solidFill>
            </a:endParaRPr>
          </a:p>
          <a:p>
            <a:r>
              <a:rPr lang="en-US" sz="5400" dirty="0">
                <a:solidFill>
                  <a:schemeClr val="bg2"/>
                </a:solidFill>
              </a:rPr>
              <a:t>Participants must complete the evaluation survey at the beginning and end of the workshop</a:t>
            </a:r>
          </a:p>
          <a:p>
            <a:endParaRPr lang="en-US" sz="5400" dirty="0">
              <a:solidFill>
                <a:schemeClr val="bg2"/>
              </a:solidFill>
            </a:endParaRPr>
          </a:p>
          <a:p>
            <a:r>
              <a:rPr lang="en-US" sz="5400" dirty="0">
                <a:solidFill>
                  <a:schemeClr val="bg2"/>
                </a:solidFill>
              </a:rPr>
              <a:t>No relevant financial relationships to disclose with ineligible companies.</a:t>
            </a:r>
          </a:p>
          <a:p>
            <a:pPr marL="0" marR="0" indent="0" algn="l" defTabSz="18288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667696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321205" y="4308417"/>
            <a:ext cx="11720678" cy="2407381"/>
          </a:xfrm>
          <a:prstGeom prst="rect">
            <a:avLst/>
          </a:prstGeom>
          <a:ln>
            <a:noFill/>
          </a:ln>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Counseling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321205" y="6715798"/>
            <a:ext cx="10882860" cy="4439677"/>
          </a:xfrm>
          <a:prstGeom prst="rect">
            <a:avLst/>
          </a:prstGeom>
          <a:ln>
            <a:noFill/>
          </a:ln>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Review options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Ensure the decision is </a:t>
            </a: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hers</a:t>
            </a:r>
          </a:p>
          <a:p>
            <a:pPr indent="-68461" hangingPunct="1">
              <a:spcBef>
                <a:spcPct val="0"/>
              </a:spcBef>
              <a:spcAft>
                <a:spcPct val="0"/>
              </a:spcAft>
              <a:buClr>
                <a:schemeClr val="accent3"/>
              </a:buClr>
              <a:buSzPct val="100000"/>
              <a:buFontTx/>
              <a:buChar char="•"/>
            </a:pP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Assess home/living situation</a:t>
            </a:r>
            <a:endPar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573362" y="6186595"/>
              <a:ext cx="1133856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14592" y="6028280"/>
                <a:ext cx="11655740"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98405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Photo by Omar Lopez on </a:t>
            </a:r>
            <a:r>
              <a:rPr lang="en-US" sz="1000" dirty="0" err="1">
                <a:solidFill>
                  <a:schemeClr val="bg2"/>
                </a:solidFill>
              </a:rPr>
              <a:t>Unsplash</a:t>
            </a:r>
            <a:r>
              <a:rPr lang="en-US" sz="1000" dirty="0">
                <a:solidFill>
                  <a:schemeClr val="bg2"/>
                </a:solidFill>
              </a:rPr>
              <a:t> https://</a:t>
            </a:r>
            <a:r>
              <a:rPr lang="en-US" sz="1000" dirty="0" err="1">
                <a:solidFill>
                  <a:schemeClr val="bg2"/>
                </a:solidFill>
              </a:rPr>
              <a:t>unsplash.com</a:t>
            </a:r>
            <a:r>
              <a:rPr lang="en-US" sz="1000" dirty="0">
                <a:solidFill>
                  <a:schemeClr val="bg2"/>
                </a:solidFill>
              </a:rPr>
              <a:t>/photos/Gx5-zf_HE9w</a:t>
            </a:r>
          </a:p>
          <a:p>
            <a:pPr lvl="0"/>
            <a:endParaRPr lang="en-US" sz="1000" dirty="0">
              <a:solidFill>
                <a:schemeClr val="bg2"/>
              </a:solidFill>
            </a:endParaRPr>
          </a:p>
        </p:txBody>
      </p:sp>
      <p:pic>
        <p:nvPicPr>
          <p:cNvPr id="6" name="Picture Placeholder 5">
            <a:extLst>
              <a:ext uri="{FF2B5EF4-FFF2-40B4-BE49-F238E27FC236}">
                <a16:creationId xmlns:a16="http://schemas.microsoft.com/office/drawing/2014/main" id="{9F8CDB90-34B6-2D40-77CA-2D74B3BC402E}"/>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179937" y="0"/>
            <a:ext cx="10882860" cy="13716000"/>
          </a:xfrm>
        </p:spPr>
      </p:pic>
    </p:spTree>
    <p:extLst>
      <p:ext uri="{BB962C8B-B14F-4D97-AF65-F5344CB8AC3E}">
        <p14:creationId xmlns:p14="http://schemas.microsoft.com/office/powerpoint/2010/main" val="5010416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192000" y="425413"/>
            <a:ext cx="12302213" cy="2407381"/>
          </a:xfrm>
          <a:prstGeom prst="rect">
            <a:avLst/>
          </a:prstGeom>
        </p:spPr>
        <p:txBody>
          <a:bodyPr anchor="t">
            <a:noAutofit/>
          </a:bodyPr>
          <a:lstStyle/>
          <a:p>
            <a:pPr>
              <a:lnSpc>
                <a:spcPts val="13500"/>
              </a:lnSpc>
            </a:pPr>
            <a:r>
              <a:rPr lang="en-US" sz="11400" dirty="0">
                <a:ea typeface="Open Sans" panose="020B0606030504020204" pitchFamily="34" charset="0"/>
                <a:cs typeface="Open Sans" panose="020B0606030504020204" pitchFamily="34" charset="0"/>
              </a:rPr>
              <a:t>Yolanda: Next Steps</a:t>
            </a:r>
            <a:endParaRPr lang="en-US" sz="11400" b="0" dirty="0">
              <a:latin typeface="Tw Cen MT" panose="020B0602020104020603" pitchFamily="34" charset="77"/>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18BDB1E-54A1-BB47-A94F-925BF34E1749}"/>
              </a:ext>
            </a:extLst>
          </p:cNvPr>
          <p:cNvSpPr/>
          <p:nvPr/>
        </p:nvSpPr>
        <p:spPr>
          <a:xfrm>
            <a:off x="12192000" y="2832794"/>
            <a:ext cx="12020885" cy="11036355"/>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Establish gestational age</a:t>
            </a:r>
          </a:p>
          <a:p>
            <a:pPr indent="-68461" hangingPunct="1">
              <a:spcBef>
                <a:spcPct val="0"/>
              </a:spcBef>
              <a:spcAft>
                <a:spcPct val="0"/>
              </a:spcAft>
              <a:buClr>
                <a:schemeClr val="accent3"/>
              </a:buClr>
              <a:buSzPct val="100000"/>
              <a:buFontTx/>
              <a:buChar char="•"/>
            </a:pP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Rule out contraindications:</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Allergy to meds</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Chronic adrenal failure</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Long-term systemic corticosteroid therapy</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Anticoagulant use (excluding aspirin)</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IUD in place</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No access to follow-up</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Ectopic Pregnancy</a:t>
            </a:r>
          </a:p>
          <a:p>
            <a:pPr lvl="5"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Create safety plan, if needed</a:t>
            </a:r>
          </a:p>
          <a:p>
            <a:pPr lvl="5"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Indications for sonography</a:t>
            </a: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16042" y="2202170"/>
              <a:ext cx="1097280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57272" y="2043855"/>
                <a:ext cx="11289981"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819932" y="13337643"/>
            <a:ext cx="456406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buClr>
                <a:schemeClr val="dk1"/>
              </a:buClr>
              <a:buSzPts val="1200"/>
            </a:pPr>
            <a:r>
              <a:rPr lang="en-US" sz="1000" dirty="0">
                <a:solidFill>
                  <a:schemeClr val="bg2"/>
                </a:solidFill>
              </a:rPr>
              <a:t>Photo Source: </a:t>
            </a:r>
            <a:r>
              <a:rPr lang="en-US" sz="1000" dirty="0" err="1">
                <a:solidFill>
                  <a:schemeClr val="bg2"/>
                </a:solidFill>
                <a:latin typeface="Calibri"/>
                <a:ea typeface="Calibri"/>
                <a:cs typeface="Calibri"/>
                <a:sym typeface="Calibri"/>
              </a:rPr>
              <a:t>Unsplash</a:t>
            </a:r>
            <a:r>
              <a:rPr lang="en-US" sz="1000" dirty="0">
                <a:solidFill>
                  <a:schemeClr val="bg2"/>
                </a:solidFill>
                <a:latin typeface="Calibri"/>
                <a:ea typeface="Calibri"/>
                <a:cs typeface="Calibri"/>
                <a:sym typeface="Calibri"/>
              </a:rPr>
              <a:t> by Omar Lopez https://</a:t>
            </a:r>
            <a:r>
              <a:rPr lang="en-US" sz="1000" dirty="0" err="1">
                <a:solidFill>
                  <a:schemeClr val="bg2"/>
                </a:solidFill>
                <a:latin typeface="Calibri"/>
                <a:ea typeface="Calibri"/>
                <a:cs typeface="Calibri"/>
                <a:sym typeface="Calibri"/>
              </a:rPr>
              <a:t>unsplash.com</a:t>
            </a:r>
            <a:r>
              <a:rPr lang="en-US" sz="1000" dirty="0">
                <a:solidFill>
                  <a:schemeClr val="bg2"/>
                </a:solidFill>
                <a:latin typeface="Calibri"/>
                <a:ea typeface="Calibri"/>
                <a:cs typeface="Calibri"/>
                <a:sym typeface="Calibri"/>
              </a:rPr>
              <a:t>/photos/0-uzdU3gUYw </a:t>
            </a:r>
            <a:endParaRPr lang="en-US" sz="1000" dirty="0">
              <a:solidFill>
                <a:schemeClr val="bg2"/>
              </a:solidFill>
            </a:endParaRPr>
          </a:p>
        </p:txBody>
      </p:sp>
      <p:pic>
        <p:nvPicPr>
          <p:cNvPr id="5" name="Picture Placeholder 4">
            <a:extLst>
              <a:ext uri="{FF2B5EF4-FFF2-40B4-BE49-F238E27FC236}">
                <a16:creationId xmlns:a16="http://schemas.microsoft.com/office/drawing/2014/main" id="{074930EE-DB3D-8FD9-91F6-6A6E67D766EF}"/>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147280" y="0"/>
            <a:ext cx="10882860" cy="13716000"/>
          </a:xfrm>
        </p:spPr>
      </p:pic>
    </p:spTree>
    <p:extLst>
      <p:ext uri="{BB962C8B-B14F-4D97-AF65-F5344CB8AC3E}">
        <p14:creationId xmlns:p14="http://schemas.microsoft.com/office/powerpoint/2010/main" val="199750045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Indications for Sonography: Ultrasound As Needed Protocol</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834333"/>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sz="5400" b="0" dirty="0">
                <a:solidFill>
                  <a:schemeClr val="bg2"/>
                </a:solidFill>
              </a:rPr>
              <a:t> Uncertain last menstrual period (LMP)</a:t>
            </a:r>
          </a:p>
          <a:p>
            <a:pPr marL="228600" lvl="0" indent="-228600">
              <a:lnSpc>
                <a:spcPct val="100000"/>
              </a:lnSpc>
              <a:spcBef>
                <a:spcPts val="0"/>
              </a:spcBef>
            </a:pPr>
            <a:r>
              <a:rPr lang="en-US" sz="5400" b="0" dirty="0">
                <a:solidFill>
                  <a:schemeClr val="bg2"/>
                </a:solidFill>
              </a:rPr>
              <a:t> No menses after delivery, abortion, recently taking or stopping contraception</a:t>
            </a:r>
          </a:p>
          <a:p>
            <a:pPr marL="228600" lvl="0" indent="-228600">
              <a:lnSpc>
                <a:spcPct val="100000"/>
              </a:lnSpc>
              <a:spcBef>
                <a:spcPts val="1000"/>
              </a:spcBef>
              <a:buClr>
                <a:schemeClr val="dk1"/>
              </a:buClr>
            </a:pPr>
            <a:r>
              <a:rPr lang="en-US" sz="5400" b="0" dirty="0">
                <a:solidFill>
                  <a:schemeClr val="bg2"/>
                </a:solidFill>
              </a:rPr>
              <a:t> Gestational age by LMP &gt; 77 days</a:t>
            </a:r>
          </a:p>
          <a:p>
            <a:pPr marL="228600" lvl="0" indent="-228600">
              <a:lnSpc>
                <a:spcPct val="100000"/>
              </a:lnSpc>
              <a:spcBef>
                <a:spcPts val="1000"/>
              </a:spcBef>
              <a:buClr>
                <a:schemeClr val="dk1"/>
              </a:buClr>
            </a:pPr>
            <a:r>
              <a:rPr lang="en-US" sz="5400" b="0" dirty="0">
                <a:solidFill>
                  <a:schemeClr val="bg2"/>
                </a:solidFill>
              </a:rPr>
              <a:t> Size/date discrepancy or uncertainty</a:t>
            </a:r>
          </a:p>
          <a:p>
            <a:pPr marL="228600" lvl="0" indent="-228600">
              <a:lnSpc>
                <a:spcPct val="100000"/>
              </a:lnSpc>
              <a:spcBef>
                <a:spcPts val="1000"/>
              </a:spcBef>
              <a:buClr>
                <a:schemeClr val="dk1"/>
              </a:buClr>
            </a:pPr>
            <a:r>
              <a:rPr lang="en-US" sz="5400" b="0" dirty="0">
                <a:solidFill>
                  <a:schemeClr val="bg2"/>
                </a:solidFill>
              </a:rPr>
              <a:t> History of/suspected ectopic or ectopic risk factors</a:t>
            </a:r>
          </a:p>
        </p:txBody>
      </p:sp>
    </p:spTree>
    <p:extLst>
      <p:ext uri="{BB962C8B-B14F-4D97-AF65-F5344CB8AC3E}">
        <p14:creationId xmlns:p14="http://schemas.microsoft.com/office/powerpoint/2010/main" val="214538649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16667"/>
            <a:ext cx="10650697" cy="2407381"/>
          </a:xfrm>
          <a:prstGeom prst="rect">
            <a:avLst/>
          </a:prstGeom>
          <a:ln>
            <a:noFill/>
          </a:ln>
        </p:spPr>
        <p:txBody>
          <a:bodyPr anchor="t">
            <a:noAutofit/>
          </a:bodyPr>
          <a:lstStyle/>
          <a:p>
            <a:pPr>
              <a:lnSpc>
                <a:spcPct val="100000"/>
              </a:lnSpc>
            </a:pPr>
            <a:r>
              <a:rPr lang="en-US" sz="8800" b="0" dirty="0">
                <a:latin typeface="Tw Cen MT" panose="020B0602020104020603" pitchFamily="34" charset="77"/>
                <a:ea typeface="Open Sans" panose="020B0606030504020204" pitchFamily="34" charset="0"/>
                <a:cs typeface="Open Sans" panose="020B0606030504020204" pitchFamily="34" charset="0"/>
              </a:rPr>
              <a:t>Providing the medications to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61909"/>
            <a:ext cx="10882860" cy="1895391"/>
          </a:xfrm>
          <a:prstGeom prst="rect">
            <a:avLst/>
          </a:prstGeom>
          <a:ln>
            <a:noFill/>
          </a:ln>
        </p:spPr>
        <p:txBody>
          <a:bodyPr wrap="square">
            <a:spAutoFit/>
          </a:bodyPr>
          <a:lstStyle/>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Gestational age: 6 weeks</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Patient agreement</a:t>
            </a:r>
          </a:p>
        </p:txBody>
      </p:sp>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78207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latin typeface="+mn-lt"/>
              </a:rPr>
              <a:t>Image Source: </a:t>
            </a:r>
            <a:r>
              <a:rPr lang="en-US" sz="1000" dirty="0">
                <a:solidFill>
                  <a:schemeClr val="bg2"/>
                </a:solidFill>
                <a:latin typeface="+mn-lt"/>
                <a:ea typeface="Calibri"/>
                <a:cs typeface="Calibri"/>
                <a:sym typeface="Calibri"/>
              </a:rPr>
              <a:t>https://</a:t>
            </a:r>
            <a:r>
              <a:rPr lang="en-US" sz="1000" dirty="0" err="1">
                <a:solidFill>
                  <a:schemeClr val="bg2"/>
                </a:solidFill>
                <a:latin typeface="+mn-lt"/>
                <a:ea typeface="Calibri"/>
                <a:cs typeface="Calibri"/>
                <a:sym typeface="Calibri"/>
              </a:rPr>
              <a:t>unsplash.com</a:t>
            </a:r>
            <a:r>
              <a:rPr lang="en-US" sz="1000" dirty="0">
                <a:solidFill>
                  <a:schemeClr val="bg2"/>
                </a:solidFill>
                <a:latin typeface="+mn-lt"/>
                <a:ea typeface="Calibri"/>
                <a:cs typeface="Calibri"/>
                <a:sym typeface="Calibri"/>
              </a:rPr>
              <a:t>/photos/a8cWVqHa0nA by Omar Lopez on </a:t>
            </a:r>
            <a:r>
              <a:rPr lang="en-US" sz="1000" dirty="0" err="1">
                <a:solidFill>
                  <a:schemeClr val="bg2"/>
                </a:solidFill>
                <a:latin typeface="+mn-lt"/>
                <a:ea typeface="Calibri"/>
                <a:cs typeface="Calibri"/>
                <a:sym typeface="Calibri"/>
              </a:rPr>
              <a:t>Unsplash</a:t>
            </a:r>
            <a:endParaRPr lang="en-US" sz="1000" dirty="0">
              <a:solidFill>
                <a:schemeClr val="bg2"/>
              </a:solidFill>
              <a:latin typeface="+mn-lt"/>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DCCFF68-9046-DDCB-5128-B6E28AE7C4BF}"/>
                  </a:ext>
                </a:extLst>
              </p14:cNvPr>
              <p14:cNvContentPartPr/>
              <p14:nvPr/>
            </p14:nvContentPartPr>
            <p14:xfrm rot="10800000">
              <a:off x="12451833" y="6830815"/>
              <a:ext cx="10058400" cy="82966"/>
            </p14:xfrm>
          </p:contentPart>
        </mc:Choice>
        <mc:Fallback xmlns="">
          <p:pic>
            <p:nvPicPr>
              <p:cNvPr id="10" name="Ink 9">
                <a:extLst>
                  <a:ext uri="{FF2B5EF4-FFF2-40B4-BE49-F238E27FC236}">
                    <a16:creationId xmlns:a16="http://schemas.microsoft.com/office/drawing/2014/main" id="{ADCCFF68-9046-DDCB-5128-B6E28AE7C4BF}"/>
                  </a:ext>
                </a:extLst>
              </p:cNvPr>
              <p:cNvPicPr/>
              <p:nvPr/>
            </p:nvPicPr>
            <p:blipFill>
              <a:blip r:embed="rId5"/>
              <a:stretch>
                <a:fillRect/>
              </a:stretch>
            </p:blipFill>
            <p:spPr>
              <a:xfrm rot="10800000">
                <a:off x="12293062" y="6672425"/>
                <a:ext cx="10375583" cy="399386"/>
              </a:xfrm>
              <a:prstGeom prst="rect">
                <a:avLst/>
              </a:prstGeom>
            </p:spPr>
          </p:pic>
        </mc:Fallback>
      </mc:AlternateContent>
      <p:pic>
        <p:nvPicPr>
          <p:cNvPr id="6" name="Picture Placeholder 5">
            <a:extLst>
              <a:ext uri="{FF2B5EF4-FFF2-40B4-BE49-F238E27FC236}">
                <a16:creationId xmlns:a16="http://schemas.microsoft.com/office/drawing/2014/main" id="{0E0BED9E-3861-B87D-B832-6CB1E23B1A5B}"/>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212594" y="0"/>
            <a:ext cx="10882860" cy="13716000"/>
          </a:xfrm>
        </p:spPr>
      </p:pic>
    </p:spTree>
    <p:extLst>
      <p:ext uri="{BB962C8B-B14F-4D97-AF65-F5344CB8AC3E}">
        <p14:creationId xmlns:p14="http://schemas.microsoft.com/office/powerpoint/2010/main" val="85946223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1153328"/>
            <a:ext cx="14831072" cy="1619736"/>
          </a:xfrm>
          <a:prstGeom prst="rect">
            <a:avLst/>
          </a:prstGeom>
        </p:spPr>
        <p:txBody>
          <a:bodyPr anchor="t">
            <a:noAutofit/>
          </a:bodyPr>
          <a:lstStyle/>
          <a:p>
            <a:pPr algn="l">
              <a:lnSpc>
                <a:spcPts val="12500"/>
              </a:lnSpc>
            </a:pPr>
            <a:r>
              <a:rPr lang="en-US" sz="8800" dirty="0"/>
              <a:t>Anticipatory Guidance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777856"/>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14" y="2619466"/>
                <a:ext cx="9460812" cy="399386"/>
              </a:xfrm>
              <a:prstGeom prst="rect">
                <a:avLst/>
              </a:prstGeom>
            </p:spPr>
          </p:pic>
        </mc:Fallback>
      </mc:AlternateContent>
      <p:sp>
        <p:nvSpPr>
          <p:cNvPr id="8" name="Google Shape;341;p24">
            <a:extLst>
              <a:ext uri="{FF2B5EF4-FFF2-40B4-BE49-F238E27FC236}">
                <a16:creationId xmlns:a16="http://schemas.microsoft.com/office/drawing/2014/main" id="{42C86E90-2C62-9CD1-1CC6-8B3DBB5F7A41}"/>
              </a:ext>
            </a:extLst>
          </p:cNvPr>
          <p:cNvSpPr/>
          <p:nvPr/>
        </p:nvSpPr>
        <p:spPr>
          <a:xfrm>
            <a:off x="961260" y="3657824"/>
            <a:ext cx="11230740" cy="4991440"/>
          </a:xfrm>
          <a:prstGeom prst="rect">
            <a:avLst/>
          </a:prstGeom>
          <a:solidFill>
            <a:schemeClr val="bg2"/>
          </a:solidFill>
          <a:ln w="12700" cap="flat" cmpd="sng">
            <a:solidFill>
              <a:srgbClr val="2A4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lt1"/>
                </a:solidFill>
                <a:latin typeface="+mn-lt"/>
                <a:ea typeface="Calibri"/>
                <a:cs typeface="Calibri"/>
                <a:sym typeface="Calibri"/>
              </a:rPr>
              <a:t>Yolanda takes mifepristone in your office, or later at home</a:t>
            </a:r>
            <a:endParaRPr sz="6000" dirty="0">
              <a:latin typeface="+mn-lt"/>
            </a:endParaRPr>
          </a:p>
        </p:txBody>
      </p:sp>
      <p:sp>
        <p:nvSpPr>
          <p:cNvPr id="11" name="Google Shape;342;p24">
            <a:extLst>
              <a:ext uri="{FF2B5EF4-FFF2-40B4-BE49-F238E27FC236}">
                <a16:creationId xmlns:a16="http://schemas.microsoft.com/office/drawing/2014/main" id="{265B0AAB-B682-6DFF-0907-4B82E25244EC}"/>
              </a:ext>
            </a:extLst>
          </p:cNvPr>
          <p:cNvSpPr/>
          <p:nvPr/>
        </p:nvSpPr>
        <p:spPr>
          <a:xfrm>
            <a:off x="6440667" y="7708443"/>
            <a:ext cx="11230740" cy="4991440"/>
          </a:xfrm>
          <a:prstGeom prst="rect">
            <a:avLst/>
          </a:prstGeom>
          <a:solidFill>
            <a:schemeClr val="lt1"/>
          </a:solidFill>
          <a:ln w="12700"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dk1"/>
                </a:solidFill>
                <a:latin typeface="+mn-lt"/>
                <a:ea typeface="Calibri"/>
                <a:cs typeface="Calibri"/>
                <a:sym typeface="Calibri"/>
              </a:rPr>
              <a:t>At home, Yolanda takes pain meds, then misoprostol</a:t>
            </a:r>
            <a:endParaRPr sz="6000" dirty="0">
              <a:latin typeface="+mn-lt"/>
            </a:endParaRPr>
          </a:p>
        </p:txBody>
      </p:sp>
      <p:sp>
        <p:nvSpPr>
          <p:cNvPr id="12" name="Google Shape;342;p24">
            <a:extLst>
              <a:ext uri="{FF2B5EF4-FFF2-40B4-BE49-F238E27FC236}">
                <a16:creationId xmlns:a16="http://schemas.microsoft.com/office/drawing/2014/main" id="{3911321E-1D5C-3AA7-74A8-A1030BF65B98}"/>
              </a:ext>
            </a:extLst>
          </p:cNvPr>
          <p:cNvSpPr/>
          <p:nvPr/>
        </p:nvSpPr>
        <p:spPr>
          <a:xfrm>
            <a:off x="11543916" y="0"/>
            <a:ext cx="11230740" cy="4991440"/>
          </a:xfrm>
          <a:prstGeom prst="rect">
            <a:avLst/>
          </a:prstGeom>
          <a:solidFill>
            <a:schemeClr val="lt1"/>
          </a:solidFill>
          <a:ln w="12700"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dk1"/>
                </a:solidFill>
                <a:latin typeface="+mn-lt"/>
                <a:ea typeface="Calibri"/>
                <a:cs typeface="Calibri"/>
                <a:sym typeface="Calibri"/>
              </a:rPr>
              <a:t>Anticipatory Guidance: within 24 hours – cramping, heavy bleeding, clots, sometimes GI side effects</a:t>
            </a:r>
            <a:endParaRPr sz="6000" dirty="0">
              <a:latin typeface="+mn-lt"/>
            </a:endParaRPr>
          </a:p>
        </p:txBody>
      </p:sp>
    </p:spTree>
    <p:extLst>
      <p:ext uri="{BB962C8B-B14F-4D97-AF65-F5344CB8AC3E}">
        <p14:creationId xmlns:p14="http://schemas.microsoft.com/office/powerpoint/2010/main" val="419872241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D98CBD-74E0-4212-61AB-394773FA1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4384000" cy="1372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14365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Options for Contraception</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371273"/>
            <a:ext cx="18590471" cy="676113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sz="5400" b="0" dirty="0">
                <a:solidFill>
                  <a:schemeClr val="bg2"/>
                </a:solidFill>
              </a:rPr>
              <a:t> Same Day: estrogen/progestin pill, patch, ring, implant, progestin-only pill, barrier methods</a:t>
            </a:r>
          </a:p>
          <a:p>
            <a:pPr marL="228600" lvl="0" indent="-228600">
              <a:lnSpc>
                <a:spcPct val="100000"/>
              </a:lnSpc>
              <a:spcBef>
                <a:spcPts val="0"/>
              </a:spcBef>
            </a:pPr>
            <a:r>
              <a:rPr lang="en-US" sz="5400" b="0" dirty="0">
                <a:solidFill>
                  <a:schemeClr val="bg2"/>
                </a:solidFill>
              </a:rPr>
              <a:t> Same Day: DMPA injection (may decrease mifepristone effectiveness)</a:t>
            </a:r>
          </a:p>
          <a:p>
            <a:pPr marL="228600" lvl="0" indent="-228600">
              <a:lnSpc>
                <a:spcPct val="100000"/>
              </a:lnSpc>
              <a:spcBef>
                <a:spcPts val="1000"/>
              </a:spcBef>
              <a:buClr>
                <a:schemeClr val="dk1"/>
              </a:buClr>
            </a:pPr>
            <a:r>
              <a:rPr lang="en-US" sz="5400" b="0" dirty="0">
                <a:solidFill>
                  <a:schemeClr val="bg2"/>
                </a:solidFill>
              </a:rPr>
              <a:t> 4 Days After Misoprostol: IUD</a:t>
            </a:r>
          </a:p>
          <a:p>
            <a:pPr marL="228600" lvl="0" indent="-228600">
              <a:lnSpc>
                <a:spcPct val="100000"/>
              </a:lnSpc>
              <a:spcBef>
                <a:spcPts val="1000"/>
              </a:spcBef>
              <a:buClr>
                <a:schemeClr val="dk1"/>
              </a:buClr>
            </a:pPr>
            <a:r>
              <a:rPr lang="en-US" sz="5400" b="0" dirty="0">
                <a:solidFill>
                  <a:schemeClr val="bg2"/>
                </a:solidFill>
              </a:rPr>
              <a:t> Advise on back-up methods if patient starts contraception more than 7 days after mifepristone</a:t>
            </a:r>
          </a:p>
        </p:txBody>
      </p:sp>
    </p:spTree>
    <p:extLst>
      <p:ext uri="{BB962C8B-B14F-4D97-AF65-F5344CB8AC3E}">
        <p14:creationId xmlns:p14="http://schemas.microsoft.com/office/powerpoint/2010/main" val="78679478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589031" y="1846713"/>
            <a:ext cx="14831072" cy="1619736"/>
          </a:xfrm>
          <a:prstGeom prst="rect">
            <a:avLst/>
          </a:prstGeom>
        </p:spPr>
        <p:txBody>
          <a:bodyPr anchor="t">
            <a:noAutofit/>
          </a:bodyPr>
          <a:lstStyle/>
          <a:p>
            <a:pPr algn="l">
              <a:lnSpc>
                <a:spcPts val="12500"/>
              </a:lnSpc>
            </a:pPr>
            <a:r>
              <a:rPr lang="en-US" sz="8800" dirty="0"/>
              <a:t>Options for Follow Up</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589031" y="3616333"/>
              <a:ext cx="10058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30260" y="3457943"/>
                <a:ext cx="10375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589031" y="4332104"/>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3303">
              <a:lnSpc>
                <a:spcPct val="100000"/>
              </a:lnSpc>
              <a:spcBef>
                <a:spcPts val="0"/>
              </a:spcBef>
              <a:buClr>
                <a:schemeClr val="dk1"/>
              </a:buClr>
            </a:pPr>
            <a:r>
              <a:rPr lang="en-US" sz="5400" b="0" dirty="0">
                <a:solidFill>
                  <a:schemeClr val="bg2"/>
                </a:solidFill>
                <a:latin typeface="+mn-lt"/>
              </a:rPr>
              <a:t> Follow-up is not required, but can be offered</a:t>
            </a:r>
          </a:p>
          <a:p>
            <a:pPr marL="228600" lvl="0" indent="-253303">
              <a:lnSpc>
                <a:spcPct val="100000"/>
              </a:lnSpc>
              <a:spcBef>
                <a:spcPts val="0"/>
              </a:spcBef>
            </a:pPr>
            <a:r>
              <a:rPr lang="en-US" sz="5400" b="0" dirty="0">
                <a:solidFill>
                  <a:schemeClr val="bg2"/>
                </a:solidFill>
                <a:latin typeface="+mn-lt"/>
              </a:rPr>
              <a:t> Patient-driven follow-up: repeat home pregnancy test in 4 weeks</a:t>
            </a:r>
          </a:p>
          <a:p>
            <a:pPr marL="228600" lvl="0" indent="-253303">
              <a:lnSpc>
                <a:spcPct val="100000"/>
              </a:lnSpc>
              <a:spcBef>
                <a:spcPts val="1000"/>
              </a:spcBef>
              <a:buClr>
                <a:schemeClr val="dk1"/>
              </a:buClr>
            </a:pPr>
            <a:r>
              <a:rPr lang="en-US" sz="5400" b="0" dirty="0">
                <a:solidFill>
                  <a:schemeClr val="bg2"/>
                </a:solidFill>
                <a:latin typeface="+mn-lt"/>
              </a:rPr>
              <a:t> Follow-Up Points:</a:t>
            </a:r>
          </a:p>
          <a:p>
            <a:pPr marL="685800" lvl="1" indent="-278703">
              <a:lnSpc>
                <a:spcPct val="100000"/>
              </a:lnSpc>
              <a:spcBef>
                <a:spcPts val="1000"/>
              </a:spcBef>
              <a:buClr>
                <a:schemeClr val="dk1"/>
              </a:buClr>
            </a:pPr>
            <a:r>
              <a:rPr lang="en-US" sz="5400" b="0" dirty="0">
                <a:solidFill>
                  <a:schemeClr val="bg2"/>
                </a:solidFill>
                <a:latin typeface="+mn-lt"/>
              </a:rPr>
              <a:t> Assure completion: 4 cardinal questions</a:t>
            </a:r>
          </a:p>
          <a:p>
            <a:pPr marL="685800" lvl="1" indent="-278703">
              <a:lnSpc>
                <a:spcPct val="100000"/>
              </a:lnSpc>
              <a:spcBef>
                <a:spcPts val="1000"/>
              </a:spcBef>
              <a:buClr>
                <a:schemeClr val="dk1"/>
              </a:buClr>
            </a:pPr>
            <a:r>
              <a:rPr lang="en-US" sz="5400" b="0" dirty="0">
                <a:solidFill>
                  <a:schemeClr val="bg2"/>
                </a:solidFill>
                <a:latin typeface="+mn-lt"/>
              </a:rPr>
              <a:t> Process experience</a:t>
            </a:r>
          </a:p>
          <a:p>
            <a:pPr marL="685800" lvl="1" indent="-278703">
              <a:lnSpc>
                <a:spcPct val="100000"/>
              </a:lnSpc>
              <a:spcBef>
                <a:spcPts val="1000"/>
              </a:spcBef>
              <a:buClr>
                <a:schemeClr val="dk1"/>
              </a:buClr>
            </a:pPr>
            <a:r>
              <a:rPr lang="en-US" sz="5400" b="0" dirty="0">
                <a:solidFill>
                  <a:schemeClr val="bg2"/>
                </a:solidFill>
                <a:latin typeface="+mn-lt"/>
              </a:rPr>
              <a:t> Review contraceptive choice, if desired</a:t>
            </a:r>
          </a:p>
        </p:txBody>
      </p:sp>
    </p:spTree>
    <p:extLst>
      <p:ext uri="{BB962C8B-B14F-4D97-AF65-F5344CB8AC3E}">
        <p14:creationId xmlns:p14="http://schemas.microsoft.com/office/powerpoint/2010/main" val="249825364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005635" y="246189"/>
            <a:ext cx="17373600" cy="1619736"/>
          </a:xfrm>
          <a:prstGeom prst="rect">
            <a:avLst/>
          </a:prstGeom>
        </p:spPr>
        <p:txBody>
          <a:bodyPr anchor="t">
            <a:noAutofit/>
          </a:bodyPr>
          <a:lstStyle/>
          <a:p>
            <a:pPr algn="l">
              <a:lnSpc>
                <a:spcPts val="12500"/>
              </a:lnSpc>
            </a:pPr>
            <a:r>
              <a:rPr lang="en-US" sz="8800" dirty="0"/>
              <a:t>Phone Calls After Medication Abortion</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505200" y="1934320"/>
              <a:ext cx="17373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3346427" y="1775930"/>
                <a:ext cx="17690786" cy="399386"/>
              </a:xfrm>
              <a:prstGeom prst="rect">
                <a:avLst/>
              </a:prstGeom>
            </p:spPr>
          </p:pic>
        </mc:Fallback>
      </mc:AlternateContent>
      <p:sp>
        <p:nvSpPr>
          <p:cNvPr id="12" name="Google Shape;357;p26">
            <a:extLst>
              <a:ext uri="{FF2B5EF4-FFF2-40B4-BE49-F238E27FC236}">
                <a16:creationId xmlns:a16="http://schemas.microsoft.com/office/drawing/2014/main" id="{8E4D7313-5052-3002-2604-CF94DA27B4EA}"/>
              </a:ext>
            </a:extLst>
          </p:cNvPr>
          <p:cNvSpPr/>
          <p:nvPr/>
        </p:nvSpPr>
        <p:spPr>
          <a:xfrm>
            <a:off x="2805982" y="3981192"/>
            <a:ext cx="8886453" cy="2818892"/>
          </a:xfrm>
          <a:prstGeom prst="wedgeRoundRectCallout">
            <a:avLst>
              <a:gd name="adj1" fmla="val -7950"/>
              <a:gd name="adj2" fmla="val 68134"/>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Was there some bleeding? Any cramping? Did you take the misoprostol?</a:t>
            </a:r>
            <a:endParaRPr sz="5400" dirty="0">
              <a:latin typeface="+mn-lt"/>
            </a:endParaRPr>
          </a:p>
        </p:txBody>
      </p:sp>
      <p:sp>
        <p:nvSpPr>
          <p:cNvPr id="13" name="Google Shape;358;p26">
            <a:extLst>
              <a:ext uri="{FF2B5EF4-FFF2-40B4-BE49-F238E27FC236}">
                <a16:creationId xmlns:a16="http://schemas.microsoft.com/office/drawing/2014/main" id="{2A3E38C9-6701-ED90-9E5A-A9EE97B6AF55}"/>
              </a:ext>
            </a:extLst>
          </p:cNvPr>
          <p:cNvSpPr/>
          <p:nvPr/>
        </p:nvSpPr>
        <p:spPr>
          <a:xfrm>
            <a:off x="934891" y="2454895"/>
            <a:ext cx="8443988" cy="1568257"/>
          </a:xfrm>
          <a:prstGeom prst="wedgeRoundRectCallout">
            <a:avLst>
              <a:gd name="adj1" fmla="val -39081"/>
              <a:gd name="adj2" fmla="val 80147"/>
              <a:gd name="adj3" fmla="val 16667"/>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“There wasn’t much blood.”</a:t>
            </a:r>
            <a:endParaRPr sz="5400" dirty="0">
              <a:latin typeface="+mn-lt"/>
            </a:endParaRPr>
          </a:p>
        </p:txBody>
      </p:sp>
      <p:grpSp>
        <p:nvGrpSpPr>
          <p:cNvPr id="14" name="Google Shape;359;p26">
            <a:extLst>
              <a:ext uri="{FF2B5EF4-FFF2-40B4-BE49-F238E27FC236}">
                <a16:creationId xmlns:a16="http://schemas.microsoft.com/office/drawing/2014/main" id="{431F822A-F0A3-3AF4-98AC-C207CD3F4D47}"/>
              </a:ext>
            </a:extLst>
          </p:cNvPr>
          <p:cNvGrpSpPr/>
          <p:nvPr/>
        </p:nvGrpSpPr>
        <p:grpSpPr>
          <a:xfrm>
            <a:off x="935494" y="7723911"/>
            <a:ext cx="10756941" cy="4963315"/>
            <a:chOff x="236915" y="3680505"/>
            <a:chExt cx="6178763" cy="2850918"/>
          </a:xfrm>
        </p:grpSpPr>
        <p:sp>
          <p:nvSpPr>
            <p:cNvPr id="15" name="Google Shape;360;p26">
              <a:extLst>
                <a:ext uri="{FF2B5EF4-FFF2-40B4-BE49-F238E27FC236}">
                  <a16:creationId xmlns:a16="http://schemas.microsoft.com/office/drawing/2014/main" id="{33FFBB2F-8D88-58F0-680F-F5A56D275167}"/>
                </a:ext>
              </a:extLst>
            </p:cNvPr>
            <p:cNvSpPr/>
            <p:nvPr/>
          </p:nvSpPr>
          <p:spPr>
            <a:xfrm>
              <a:off x="236915" y="4516432"/>
              <a:ext cx="5104359" cy="2014991"/>
            </a:xfrm>
            <a:prstGeom prst="wedgeRoundRectCallout">
              <a:avLst>
                <a:gd name="adj1" fmla="val -35427"/>
                <a:gd name="adj2" fmla="val 59756"/>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p:txBody>
        </p:sp>
        <p:sp>
          <p:nvSpPr>
            <p:cNvPr id="16" name="Google Shape;361;p26">
              <a:extLst>
                <a:ext uri="{FF2B5EF4-FFF2-40B4-BE49-F238E27FC236}">
                  <a16:creationId xmlns:a16="http://schemas.microsoft.com/office/drawing/2014/main" id="{131A0B07-49EE-E144-D9A6-3BDACB42A735}"/>
                </a:ext>
              </a:extLst>
            </p:cNvPr>
            <p:cNvSpPr/>
            <p:nvPr/>
          </p:nvSpPr>
          <p:spPr>
            <a:xfrm>
              <a:off x="1311319" y="3680505"/>
              <a:ext cx="5104359" cy="1087212"/>
            </a:xfrm>
            <a:prstGeom prst="wedgeRoundRectCallout">
              <a:avLst>
                <a:gd name="adj1" fmla="val 34248"/>
                <a:gd name="adj2" fmla="val 71823"/>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bleeding and cramping a lot.”</a:t>
              </a:r>
              <a:endParaRPr sz="5400" dirty="0">
                <a:latin typeface="+mn-lt"/>
              </a:endParaRPr>
            </a:p>
          </p:txBody>
        </p:sp>
      </p:grpSp>
      <p:grpSp>
        <p:nvGrpSpPr>
          <p:cNvPr id="19" name="Google Shape;365;p26">
            <a:extLst>
              <a:ext uri="{FF2B5EF4-FFF2-40B4-BE49-F238E27FC236}">
                <a16:creationId xmlns:a16="http://schemas.microsoft.com/office/drawing/2014/main" id="{24739893-AFB0-7D05-4F95-088E5F7576C0}"/>
              </a:ext>
            </a:extLst>
          </p:cNvPr>
          <p:cNvGrpSpPr/>
          <p:nvPr/>
        </p:nvGrpSpPr>
        <p:grpSpPr>
          <a:xfrm>
            <a:off x="12656504" y="2516336"/>
            <a:ext cx="11076631" cy="4280656"/>
            <a:chOff x="6742176" y="1234459"/>
            <a:chExt cx="5102156" cy="1971769"/>
          </a:xfrm>
        </p:grpSpPr>
        <p:sp>
          <p:nvSpPr>
            <p:cNvPr id="20" name="Google Shape;366;p26">
              <a:extLst>
                <a:ext uri="{FF2B5EF4-FFF2-40B4-BE49-F238E27FC236}">
                  <a16:creationId xmlns:a16="http://schemas.microsoft.com/office/drawing/2014/main" id="{5404D943-8592-3C8D-C92B-B9DCEDA8AC65}"/>
                </a:ext>
              </a:extLst>
            </p:cNvPr>
            <p:cNvSpPr/>
            <p:nvPr/>
          </p:nvSpPr>
          <p:spPr>
            <a:xfrm>
              <a:off x="8134916" y="1907780"/>
              <a:ext cx="3709416" cy="1298448"/>
            </a:xfrm>
            <a:prstGeom prst="wedgeRoundRectCallout">
              <a:avLst>
                <a:gd name="adj1" fmla="val -7950"/>
                <a:gd name="adj2" fmla="val 68134"/>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Ask if pregnancy symptoms have disappeared.</a:t>
              </a:r>
              <a:endParaRPr sz="5400" dirty="0">
                <a:latin typeface="+mn-lt"/>
              </a:endParaRPr>
            </a:p>
          </p:txBody>
        </p:sp>
        <p:sp>
          <p:nvSpPr>
            <p:cNvPr id="21" name="Google Shape;367;p26">
              <a:extLst>
                <a:ext uri="{FF2B5EF4-FFF2-40B4-BE49-F238E27FC236}">
                  <a16:creationId xmlns:a16="http://schemas.microsoft.com/office/drawing/2014/main" id="{0F062E0F-6FE4-D2F8-E840-3AAF60C100BE}"/>
                </a:ext>
              </a:extLst>
            </p:cNvPr>
            <p:cNvSpPr/>
            <p:nvPr/>
          </p:nvSpPr>
          <p:spPr>
            <a:xfrm>
              <a:off x="6742176" y="1234459"/>
              <a:ext cx="4209288" cy="722376"/>
            </a:xfrm>
            <a:prstGeom prst="wedgeRoundRectCallout">
              <a:avLst>
                <a:gd name="adj1" fmla="val -39081"/>
                <a:gd name="adj2" fmla="val 8014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“Am I still pregnant?”</a:t>
              </a:r>
              <a:endParaRPr sz="5400" dirty="0">
                <a:latin typeface="+mn-lt"/>
              </a:endParaRPr>
            </a:p>
          </p:txBody>
        </p:sp>
      </p:grpSp>
      <p:grpSp>
        <p:nvGrpSpPr>
          <p:cNvPr id="22" name="Google Shape;362;p26">
            <a:extLst>
              <a:ext uri="{FF2B5EF4-FFF2-40B4-BE49-F238E27FC236}">
                <a16:creationId xmlns:a16="http://schemas.microsoft.com/office/drawing/2014/main" id="{44242CAC-3F5C-01EA-F734-F6F84AE3C8BC}"/>
              </a:ext>
            </a:extLst>
          </p:cNvPr>
          <p:cNvGrpSpPr/>
          <p:nvPr/>
        </p:nvGrpSpPr>
        <p:grpSpPr>
          <a:xfrm>
            <a:off x="12656505" y="7712127"/>
            <a:ext cx="11076629" cy="5586287"/>
            <a:chOff x="6554246" y="3700816"/>
            <a:chExt cx="5739915" cy="2894817"/>
          </a:xfrm>
        </p:grpSpPr>
        <p:sp>
          <p:nvSpPr>
            <p:cNvPr id="23" name="Google Shape;363;p26">
              <a:extLst>
                <a:ext uri="{FF2B5EF4-FFF2-40B4-BE49-F238E27FC236}">
                  <a16:creationId xmlns:a16="http://schemas.microsoft.com/office/drawing/2014/main" id="{04F09CFF-AAD4-7552-46C3-64628D265E07}"/>
                </a:ext>
              </a:extLst>
            </p:cNvPr>
            <p:cNvSpPr/>
            <p:nvPr/>
          </p:nvSpPr>
          <p:spPr>
            <a:xfrm>
              <a:off x="7523735" y="4632159"/>
              <a:ext cx="4770426" cy="1963474"/>
            </a:xfrm>
            <a:prstGeom prst="wedgeRoundRectCallout">
              <a:avLst>
                <a:gd name="adj1" fmla="val -31423"/>
                <a:gd name="adj2" fmla="val 59561"/>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a:p>
              <a:pPr marL="0" marR="0" lvl="0" indent="0" algn="l" rtl="0">
                <a:spcBef>
                  <a:spcPts val="0"/>
                </a:spcBef>
                <a:spcAft>
                  <a:spcPts val="0"/>
                </a:spcAft>
                <a:buNone/>
              </a:pPr>
              <a:r>
                <a:rPr lang="en-US" sz="5400" dirty="0">
                  <a:solidFill>
                    <a:schemeClr val="lt1"/>
                  </a:solidFill>
                  <a:latin typeface="+mn-lt"/>
                  <a:ea typeface="Calibri"/>
                  <a:cs typeface="Calibri"/>
                  <a:sym typeface="Calibri"/>
                </a:rPr>
                <a:t>Offer follow-up appointment.</a:t>
              </a:r>
              <a:endParaRPr sz="5400" dirty="0">
                <a:latin typeface="+mn-lt"/>
              </a:endParaRPr>
            </a:p>
          </p:txBody>
        </p:sp>
        <p:sp>
          <p:nvSpPr>
            <p:cNvPr id="25" name="Google Shape;364;p26">
              <a:extLst>
                <a:ext uri="{FF2B5EF4-FFF2-40B4-BE49-F238E27FC236}">
                  <a16:creationId xmlns:a16="http://schemas.microsoft.com/office/drawing/2014/main" id="{6F808BEF-C529-24FF-3AE0-9409AB213C60}"/>
                </a:ext>
              </a:extLst>
            </p:cNvPr>
            <p:cNvSpPr/>
            <p:nvPr/>
          </p:nvSpPr>
          <p:spPr>
            <a:xfrm>
              <a:off x="6554246" y="3700816"/>
              <a:ext cx="4519818" cy="980842"/>
            </a:xfrm>
            <a:prstGeom prst="wedgeRoundRectCallout">
              <a:avLst>
                <a:gd name="adj1" fmla="val 62015"/>
                <a:gd name="adj2" fmla="val 37109"/>
                <a:gd name="adj3" fmla="val 16667"/>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still bleeding after 2 weeks.”</a:t>
              </a:r>
              <a:endParaRPr sz="5400" dirty="0">
                <a:latin typeface="+mn-lt"/>
              </a:endParaRPr>
            </a:p>
          </p:txBody>
        </p:sp>
      </p:grpSp>
    </p:spTree>
    <p:extLst>
      <p:ext uri="{BB962C8B-B14F-4D97-AF65-F5344CB8AC3E}">
        <p14:creationId xmlns:p14="http://schemas.microsoft.com/office/powerpoint/2010/main" val="8501051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567461" y="3137727"/>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Ty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2" y="6883685"/>
            <a:ext cx="11932167"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28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They/them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Took a pregnancy test</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Booked telehealth appointment with you.</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43929" y="4888393"/>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85161" y="4730078"/>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41318" y="13441742"/>
            <a:ext cx="254268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https://genderphotos.vice.com/</a:t>
            </a:r>
          </a:p>
        </p:txBody>
      </p:sp>
      <p:pic>
        <p:nvPicPr>
          <p:cNvPr id="11" name="Picture Placeholder 10">
            <a:extLst>
              <a:ext uri="{FF2B5EF4-FFF2-40B4-BE49-F238E27FC236}">
                <a16:creationId xmlns:a16="http://schemas.microsoft.com/office/drawing/2014/main" id="{439C7CFA-4599-E847-AC88-2F2EA497A646}"/>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8384" t="-238" r="38762" b="238"/>
          <a:stretch/>
        </p:blipFill>
        <p:spPr>
          <a:xfrm>
            <a:off x="1212594" y="0"/>
            <a:ext cx="10882860" cy="13716000"/>
          </a:xfrm>
        </p:spPr>
      </p:pic>
    </p:spTree>
    <p:extLst>
      <p:ext uri="{BB962C8B-B14F-4D97-AF65-F5344CB8AC3E}">
        <p14:creationId xmlns:p14="http://schemas.microsoft.com/office/powerpoint/2010/main" val="29875239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latin typeface="+mj-lt"/>
              </a:rPr>
              <a:t>CE PRE-TEST.</a:t>
            </a:r>
          </a:p>
        </p:txBody>
      </p:sp>
      <p:sp>
        <p:nvSpPr>
          <p:cNvPr id="9" name="Rectangle 9">
            <a:extLst>
              <a:ext uri="{FF2B5EF4-FFF2-40B4-BE49-F238E27FC236}">
                <a16:creationId xmlns:a16="http://schemas.microsoft.com/office/drawing/2014/main" id="{3A4C3879-B356-A048-9B30-7C1B75B26AB1}"/>
              </a:ext>
            </a:extLst>
          </p:cNvPr>
          <p:cNvSpPr/>
          <p:nvPr/>
        </p:nvSpPr>
        <p:spPr>
          <a:xfrm>
            <a:off x="12958832" y="629045"/>
            <a:ext cx="11425168"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pre-test on your phone or computer in order to receive CE hours for participation in this workshop. You can access the pre-test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/r/MAB101Pre</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313943949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3139341" cy="1619736"/>
          </a:xfrm>
          <a:prstGeom prst="rect">
            <a:avLst/>
          </a:prstGeom>
        </p:spPr>
        <p:txBody>
          <a:bodyPr anchor="t">
            <a:noAutofit/>
          </a:bodyPr>
          <a:lstStyle/>
          <a:p>
            <a:pPr algn="l">
              <a:lnSpc>
                <a:spcPts val="12500"/>
              </a:lnSpc>
            </a:pPr>
            <a:r>
              <a:rPr lang="en-US" sz="8800" dirty="0"/>
              <a:t>Telehealth Medication Abortion Discussion Points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185757"/>
              <a:ext cx="109728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027367"/>
                <a:ext cx="1128998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4369344"/>
            <a:ext cx="15910559" cy="9346639"/>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0980">
              <a:lnSpc>
                <a:spcPct val="80000"/>
              </a:lnSpc>
              <a:spcBef>
                <a:spcPts val="0"/>
              </a:spcBef>
              <a:buClr>
                <a:schemeClr val="dk1"/>
              </a:buClr>
            </a:pPr>
            <a:r>
              <a:rPr lang="en-US" sz="5400" b="0" dirty="0">
                <a:solidFill>
                  <a:schemeClr val="bg2"/>
                </a:solidFill>
                <a:latin typeface="+mn-lt"/>
              </a:rPr>
              <a:t> Abortion options counseling</a:t>
            </a:r>
          </a:p>
          <a:p>
            <a:pPr marL="228600" lvl="0" indent="-220980">
              <a:lnSpc>
                <a:spcPct val="80000"/>
              </a:lnSpc>
              <a:spcBef>
                <a:spcPts val="1000"/>
              </a:spcBef>
              <a:buClr>
                <a:schemeClr val="dk1"/>
              </a:buClr>
            </a:pPr>
            <a:r>
              <a:rPr lang="en-US" sz="5400" b="0" dirty="0">
                <a:solidFill>
                  <a:schemeClr val="bg2"/>
                </a:solidFill>
                <a:latin typeface="+mn-lt"/>
              </a:rPr>
              <a:t> Medical history, including LMP for gestational dating</a:t>
            </a:r>
          </a:p>
          <a:p>
            <a:pPr marL="228600" lvl="0" indent="-220980">
              <a:lnSpc>
                <a:spcPct val="80000"/>
              </a:lnSpc>
              <a:spcBef>
                <a:spcPts val="1000"/>
              </a:spcBef>
              <a:buClr>
                <a:schemeClr val="dk1"/>
              </a:buClr>
            </a:pPr>
            <a:r>
              <a:rPr lang="en-US" sz="5400" b="0" dirty="0">
                <a:solidFill>
                  <a:schemeClr val="bg2"/>
                </a:solidFill>
                <a:latin typeface="+mn-lt"/>
              </a:rPr>
              <a:t> Review of expected effects &amp; signs to call clinician</a:t>
            </a:r>
          </a:p>
          <a:p>
            <a:pPr marL="228600" lvl="0" indent="-220980">
              <a:lnSpc>
                <a:spcPct val="80000"/>
              </a:lnSpc>
              <a:spcBef>
                <a:spcPts val="1000"/>
              </a:spcBef>
              <a:buClr>
                <a:schemeClr val="dk1"/>
              </a:buClr>
            </a:pPr>
            <a:r>
              <a:rPr lang="en-US" sz="5400" b="0" dirty="0">
                <a:solidFill>
                  <a:schemeClr val="bg2"/>
                </a:solidFill>
                <a:latin typeface="+mn-lt"/>
              </a:rPr>
              <a:t> Explain protocol and steps for taking mifepristone and misoprostol</a:t>
            </a:r>
          </a:p>
          <a:p>
            <a:pPr marL="228600" lvl="0" indent="-220980">
              <a:lnSpc>
                <a:spcPct val="80000"/>
              </a:lnSpc>
              <a:spcBef>
                <a:spcPts val="1000"/>
              </a:spcBef>
              <a:buClr>
                <a:schemeClr val="dk1"/>
              </a:buClr>
            </a:pPr>
            <a:r>
              <a:rPr lang="en-US" sz="5400" b="0" dirty="0">
                <a:solidFill>
                  <a:schemeClr val="bg2"/>
                </a:solidFill>
                <a:latin typeface="+mn-lt"/>
              </a:rPr>
              <a:t> E-sign patient agreement </a:t>
            </a:r>
          </a:p>
          <a:p>
            <a:pPr marL="228600" lvl="0" indent="-220980">
              <a:lnSpc>
                <a:spcPct val="80000"/>
              </a:lnSpc>
              <a:spcBef>
                <a:spcPts val="1000"/>
              </a:spcBef>
              <a:buClr>
                <a:schemeClr val="dk1"/>
              </a:buClr>
            </a:pPr>
            <a:r>
              <a:rPr lang="en-US" sz="5400" b="0" dirty="0">
                <a:solidFill>
                  <a:schemeClr val="bg2"/>
                </a:solidFill>
                <a:latin typeface="+mn-lt"/>
              </a:rPr>
              <a:t> Talk about options for getting the pills: mailing, pharmacy, or in-office pick up</a:t>
            </a:r>
          </a:p>
          <a:p>
            <a:pPr marL="152400" indent="-224790">
              <a:lnSpc>
                <a:spcPct val="80000"/>
              </a:lnSpc>
              <a:spcBef>
                <a:spcPts val="500"/>
              </a:spcBef>
              <a:buClr>
                <a:schemeClr val="dk1"/>
              </a:buClr>
            </a:pPr>
            <a:r>
              <a:rPr lang="en-US" sz="5400" b="0" dirty="0">
                <a:solidFill>
                  <a:schemeClr val="bg2"/>
                </a:solidFill>
                <a:latin typeface="+mn-lt"/>
              </a:rPr>
              <a:t> Offer follow-up visit in-person, via telehealth/phone call </a:t>
            </a:r>
          </a:p>
          <a:p>
            <a:pPr marL="228600" lvl="0" indent="-50800">
              <a:lnSpc>
                <a:spcPct val="80000"/>
              </a:lnSpc>
              <a:spcBef>
                <a:spcPts val="1000"/>
              </a:spcBef>
              <a:buClr>
                <a:schemeClr val="dk1"/>
              </a:buClr>
              <a:buNone/>
            </a:pPr>
            <a:endParaRPr lang="en-US" sz="5400" b="0" dirty="0">
              <a:solidFill>
                <a:schemeClr val="bg2"/>
              </a:solidFill>
              <a:latin typeface="+mn-lt"/>
            </a:endParaRPr>
          </a:p>
        </p:txBody>
      </p:sp>
    </p:spTree>
    <p:extLst>
      <p:ext uri="{BB962C8B-B14F-4D97-AF65-F5344CB8AC3E}">
        <p14:creationId xmlns:p14="http://schemas.microsoft.com/office/powerpoint/2010/main" val="407893435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31</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4640560" cy="3102770"/>
          </a:xfrm>
          <a:prstGeom prst="rect">
            <a:avLst/>
          </a:prstGeom>
        </p:spPr>
        <p:txBody>
          <a:bodyPr anchor="t">
            <a:noAutofit/>
          </a:bodyPr>
          <a:lstStyle/>
          <a:p>
            <a:pPr algn="l">
              <a:lnSpc>
                <a:spcPts val="12500"/>
              </a:lnSpc>
            </a:pPr>
            <a:r>
              <a:rPr lang="en-US" sz="8800" dirty="0"/>
              <a:t>Options for Picking up Mifepristone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185757"/>
              <a:ext cx="109728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027367"/>
                <a:ext cx="1128998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1" y="3708961"/>
            <a:ext cx="17459960" cy="7511071"/>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693420" indent="-685800">
              <a:lnSpc>
                <a:spcPct val="80000"/>
              </a:lnSpc>
              <a:spcBef>
                <a:spcPts val="0"/>
              </a:spcBef>
              <a:buClr>
                <a:schemeClr val="dk1"/>
              </a:buClr>
            </a:pPr>
            <a:r>
              <a:rPr lang="en-US" sz="5400" b="0" dirty="0">
                <a:solidFill>
                  <a:schemeClr val="bg2"/>
                </a:solidFill>
                <a:latin typeface="+mn-lt"/>
              </a:rPr>
              <a:t>Mail from the health center</a:t>
            </a:r>
          </a:p>
          <a:p>
            <a:pPr marL="1226820" lvl="1" indent="-685800">
              <a:lnSpc>
                <a:spcPct val="80000"/>
              </a:lnSpc>
              <a:spcBef>
                <a:spcPts val="0"/>
              </a:spcBef>
              <a:buClr>
                <a:schemeClr val="dk1"/>
              </a:buClr>
            </a:pPr>
            <a:r>
              <a:rPr lang="en-US" sz="5400" b="0" dirty="0">
                <a:solidFill>
                  <a:schemeClr val="bg2"/>
                </a:solidFill>
                <a:latin typeface="+mn-lt"/>
              </a:rPr>
              <a:t>Include mifepristone, 4-8 200mcg pills of misoprostol, pain medicine, urine pregnancy test, instruction sheet in package</a:t>
            </a:r>
          </a:p>
          <a:p>
            <a:pPr marL="693420" indent="-685800">
              <a:lnSpc>
                <a:spcPct val="80000"/>
              </a:lnSpc>
              <a:spcBef>
                <a:spcPts val="0"/>
              </a:spcBef>
              <a:buClr>
                <a:schemeClr val="dk1"/>
              </a:buClr>
            </a:pPr>
            <a:r>
              <a:rPr lang="en-US" sz="5400" b="0" dirty="0">
                <a:solidFill>
                  <a:schemeClr val="bg2"/>
                </a:solidFill>
                <a:latin typeface="+mn-lt"/>
              </a:rPr>
              <a:t>Mail order pharmacy</a:t>
            </a:r>
          </a:p>
          <a:p>
            <a:pPr marL="1226820" lvl="1" indent="-685800">
              <a:lnSpc>
                <a:spcPct val="80000"/>
              </a:lnSpc>
              <a:spcBef>
                <a:spcPts val="0"/>
              </a:spcBef>
              <a:buClr>
                <a:schemeClr val="dk1"/>
              </a:buClr>
            </a:pPr>
            <a:r>
              <a:rPr lang="en-US" sz="5400" b="0" dirty="0" err="1">
                <a:solidFill>
                  <a:schemeClr val="bg2"/>
                </a:solidFill>
                <a:latin typeface="+mn-lt"/>
              </a:rPr>
              <a:t>HoneyBee</a:t>
            </a:r>
            <a:r>
              <a:rPr lang="en-US" sz="5400" b="0" dirty="0">
                <a:solidFill>
                  <a:schemeClr val="bg2"/>
                </a:solidFill>
                <a:latin typeface="+mn-lt"/>
              </a:rPr>
              <a:t>, American Mail Order Pharmacy, Manifest</a:t>
            </a:r>
          </a:p>
          <a:p>
            <a:pPr marL="693420" indent="-685800">
              <a:lnSpc>
                <a:spcPct val="80000"/>
              </a:lnSpc>
              <a:spcBef>
                <a:spcPts val="0"/>
              </a:spcBef>
              <a:buClr>
                <a:schemeClr val="dk1"/>
              </a:buClr>
            </a:pPr>
            <a:r>
              <a:rPr lang="en-US" sz="5400" b="0" dirty="0">
                <a:solidFill>
                  <a:schemeClr val="bg2"/>
                </a:solidFill>
                <a:latin typeface="+mn-lt"/>
              </a:rPr>
              <a:t>Pharmacy dispensing</a:t>
            </a:r>
          </a:p>
          <a:p>
            <a:pPr marL="1226820" lvl="1" indent="-685800">
              <a:lnSpc>
                <a:spcPct val="80000"/>
              </a:lnSpc>
              <a:spcBef>
                <a:spcPts val="0"/>
              </a:spcBef>
              <a:buClr>
                <a:schemeClr val="dk1"/>
              </a:buClr>
            </a:pPr>
            <a:r>
              <a:rPr lang="en-US" sz="5400" b="0" dirty="0">
                <a:solidFill>
                  <a:schemeClr val="bg2"/>
                </a:solidFill>
                <a:latin typeface="+mn-lt"/>
              </a:rPr>
              <a:t>CVS and Walgreens in many states are certified to dispense </a:t>
            </a:r>
          </a:p>
          <a:p>
            <a:pPr marL="1226820" lvl="1" indent="-685800">
              <a:lnSpc>
                <a:spcPct val="80000"/>
              </a:lnSpc>
              <a:spcBef>
                <a:spcPts val="0"/>
              </a:spcBef>
              <a:buClr>
                <a:schemeClr val="dk1"/>
              </a:buClr>
            </a:pPr>
            <a:r>
              <a:rPr lang="en-US" sz="5400" b="0" dirty="0">
                <a:solidFill>
                  <a:schemeClr val="bg2"/>
                </a:solidFill>
                <a:latin typeface="+mn-lt"/>
              </a:rPr>
              <a:t>Local/independent pharmacies may also become certified</a:t>
            </a:r>
          </a:p>
          <a:p>
            <a:pPr marL="1226820" lvl="1" indent="-685800">
              <a:lnSpc>
                <a:spcPct val="80000"/>
              </a:lnSpc>
              <a:spcBef>
                <a:spcPts val="0"/>
              </a:spcBef>
              <a:buClr>
                <a:schemeClr val="dk1"/>
              </a:buClr>
            </a:pPr>
            <a:r>
              <a:rPr lang="en-US" sz="5400" b="0" dirty="0">
                <a:solidFill>
                  <a:schemeClr val="bg2"/>
                </a:solidFill>
                <a:latin typeface="+mn-lt"/>
              </a:rPr>
              <a:t>Prescriber must obtain NDC/lot number</a:t>
            </a:r>
          </a:p>
          <a:p>
            <a:pPr marL="693420" indent="-685800">
              <a:lnSpc>
                <a:spcPct val="80000"/>
              </a:lnSpc>
              <a:spcBef>
                <a:spcPts val="0"/>
              </a:spcBef>
              <a:buClr>
                <a:schemeClr val="dk1"/>
              </a:buClr>
            </a:pPr>
            <a:endParaRPr lang="en-US" sz="5400" b="0" dirty="0">
              <a:solidFill>
                <a:schemeClr val="bg2"/>
              </a:solidFill>
              <a:latin typeface="+mn-lt"/>
            </a:endParaRPr>
          </a:p>
          <a:p>
            <a:pPr marL="1226820" lvl="1" indent="-685800">
              <a:lnSpc>
                <a:spcPct val="80000"/>
              </a:lnSpc>
              <a:spcBef>
                <a:spcPts val="0"/>
              </a:spcBef>
              <a:buClr>
                <a:schemeClr val="dk1"/>
              </a:buClr>
            </a:pPr>
            <a:endParaRPr lang="en-US" sz="5400" b="0" dirty="0">
              <a:solidFill>
                <a:schemeClr val="bg2"/>
              </a:solidFill>
              <a:latin typeface="+mn-lt"/>
            </a:endParaRPr>
          </a:p>
          <a:p>
            <a:pPr marL="693420" indent="-685800">
              <a:lnSpc>
                <a:spcPct val="80000"/>
              </a:lnSpc>
              <a:spcBef>
                <a:spcPts val="0"/>
              </a:spcBef>
              <a:buClr>
                <a:schemeClr val="dk1"/>
              </a:buClr>
            </a:pPr>
            <a:endParaRPr lang="en-US" sz="5400" b="0" dirty="0">
              <a:solidFill>
                <a:schemeClr val="bg2"/>
              </a:solidFill>
              <a:latin typeface="+mn-lt"/>
            </a:endParaRPr>
          </a:p>
        </p:txBody>
      </p:sp>
    </p:spTree>
    <p:extLst>
      <p:ext uri="{BB962C8B-B14F-4D97-AF65-F5344CB8AC3E}">
        <p14:creationId xmlns:p14="http://schemas.microsoft.com/office/powerpoint/2010/main" val="77165546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a:p>
        </p:txBody>
      </p:sp>
      <p:pic>
        <p:nvPicPr>
          <p:cNvPr id="5" name="Picture Placeholder 4">
            <a:extLst>
              <a:ext uri="{FF2B5EF4-FFF2-40B4-BE49-F238E27FC236}">
                <a16:creationId xmlns:a16="http://schemas.microsoft.com/office/drawing/2014/main" id="{F038B8AD-FF5E-4B4E-BD11-C3A25E6BA266}"/>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3228" b="-3228"/>
          <a:stretch/>
        </p:blipFill>
        <p:spPr>
          <a:xfrm>
            <a:off x="7932683" y="0"/>
            <a:ext cx="16145064" cy="13715996"/>
          </a:xfrm>
          <a:ln>
            <a:noFill/>
          </a:ln>
          <a:effectLst>
            <a:outerShdw blurRad="384138" sx="102000" sy="102000" algn="ctr" rotWithShape="0">
              <a:prstClr val="black">
                <a:alpha val="40000"/>
              </a:prstClr>
            </a:outerShdw>
          </a:effectLst>
        </p:spPr>
      </p:pic>
      <p:sp>
        <p:nvSpPr>
          <p:cNvPr id="551" name="Title 4"/>
          <p:cNvSpPr txBox="1">
            <a:spLocks noGrp="1"/>
          </p:cNvSpPr>
          <p:nvPr>
            <p:ph type="title"/>
          </p:nvPr>
        </p:nvSpPr>
        <p:spPr>
          <a:xfrm>
            <a:off x="1371598" y="5515429"/>
            <a:ext cx="5690181" cy="2685141"/>
          </a:xfrm>
          <a:prstGeom prst="rect">
            <a:avLst/>
          </a:prstGeom>
        </p:spPr>
        <p:txBody>
          <a:bodyPr>
            <a:normAutofit fontScale="90000"/>
          </a:bodyPr>
          <a:lstStyle/>
          <a:p>
            <a:r>
              <a:rPr lang="en-US" dirty="0"/>
              <a:t>TELEHEALTH CARE FOR MEDICATION ABORTION WORKFLOW</a:t>
            </a:r>
            <a:endParaRPr lang="en-US" b="0" dirty="0"/>
          </a:p>
        </p:txBody>
      </p:sp>
    </p:spTree>
    <p:extLst>
      <p:ext uri="{BB962C8B-B14F-4D97-AF65-F5344CB8AC3E}">
        <p14:creationId xmlns:p14="http://schemas.microsoft.com/office/powerpoint/2010/main" val="326637859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Ty: Additional Considerations</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Clinician set-up</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privacy</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IPV and safety</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Gender-affirming care</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5998629"/>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5840314"/>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l="22814" r="22814"/>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20480" y="13441742"/>
            <a:ext cx="25635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https://</a:t>
            </a:r>
            <a:r>
              <a:rPr lang="en-US" sz="1000" dirty="0" err="1">
                <a:solidFill>
                  <a:schemeClr val="bg2"/>
                </a:solidFill>
              </a:rPr>
              <a:t>genderphotos.vice.com</a:t>
            </a:r>
            <a:r>
              <a:rPr lang="en-US" sz="1000" dirty="0">
                <a:solidFill>
                  <a:schemeClr val="bg2"/>
                </a:solidFill>
              </a:rPr>
              <a:t>/</a:t>
            </a:r>
          </a:p>
        </p:txBody>
      </p:sp>
    </p:spTree>
    <p:extLst>
      <p:ext uri="{BB962C8B-B14F-4D97-AF65-F5344CB8AC3E}">
        <p14:creationId xmlns:p14="http://schemas.microsoft.com/office/powerpoint/2010/main" val="20527510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34</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Sonia </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29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Wants a medication abortion</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Unsure LMP</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2" y="42427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4" y="4084419"/>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t="7872" b="7872"/>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0717614" y="13414892"/>
            <a:ext cx="366638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a:t>
            </a:r>
            <a:r>
              <a:rPr lang="en-US" sz="1000" dirty="0" err="1">
                <a:solidFill>
                  <a:schemeClr val="bg2"/>
                </a:solidFill>
              </a:rPr>
              <a:t>Unsplash</a:t>
            </a:r>
            <a:r>
              <a:rPr lang="en-US" sz="1000" dirty="0">
                <a:solidFill>
                  <a:schemeClr val="bg2"/>
                </a:solidFill>
              </a:rPr>
              <a:t>, https://</a:t>
            </a:r>
            <a:r>
              <a:rPr lang="en-US" sz="1000" dirty="0" err="1">
                <a:solidFill>
                  <a:schemeClr val="bg2"/>
                </a:solidFill>
              </a:rPr>
              <a:t>unsplash.com</a:t>
            </a:r>
            <a:r>
              <a:rPr lang="en-US" sz="1000" dirty="0">
                <a:solidFill>
                  <a:schemeClr val="bg2"/>
                </a:solidFill>
              </a:rPr>
              <a:t>/photos/YcX2e-X6aBE</a:t>
            </a:r>
          </a:p>
        </p:txBody>
      </p:sp>
    </p:spTree>
    <p:extLst>
      <p:ext uri="{BB962C8B-B14F-4D97-AF65-F5344CB8AC3E}">
        <p14:creationId xmlns:p14="http://schemas.microsoft.com/office/powerpoint/2010/main" val="113567428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8135883"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Self</a:t>
            </a:r>
            <a:r>
              <a:rPr lang="en-US" sz="8800" dirty="0"/>
              <a:t>-Managed Abortion / Self-</a:t>
            </a: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6"/>
                  </a:ext>
                </a:extLst>
              </a:rPr>
              <a:t>Sourced</a:t>
            </a:r>
            <a:r>
              <a:rPr lang="en-US" sz="8800" dirty="0"/>
              <a:t> Medication Abortion Terms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349785"/>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191395"/>
                <a:ext cx="12204379"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741278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0"/>
              </a:spcBef>
              <a:buClr>
                <a:schemeClr val="dk1"/>
              </a:buClr>
            </a:pPr>
            <a:r>
              <a:rPr lang="en-US" sz="5400" b="0" dirty="0">
                <a:solidFill>
                  <a:schemeClr val="bg2"/>
                </a:solidFill>
                <a:latin typeface="+mn-lt"/>
              </a:rPr>
              <a:t> Self-Managed/Self-Sourced Abortion: an abortion that someone does outside of the medical system, without clinician supervision</a:t>
            </a:r>
          </a:p>
          <a:p>
            <a:pPr marL="1595438" lvl="1" indent="-260350">
              <a:lnSpc>
                <a:spcPct val="100000"/>
              </a:lnSpc>
              <a:spcBef>
                <a:spcPts val="500"/>
              </a:spcBef>
              <a:buClr>
                <a:schemeClr val="dk1"/>
              </a:buClr>
            </a:pPr>
            <a:r>
              <a:rPr lang="en-US" sz="5400" b="0" dirty="0">
                <a:solidFill>
                  <a:schemeClr val="bg2"/>
                </a:solidFill>
                <a:latin typeface="+mn-lt"/>
              </a:rPr>
              <a:t> With medications, menstrual extraction, botanicals, herbs, other methods</a:t>
            </a:r>
          </a:p>
          <a:p>
            <a:pPr marL="228600" lvl="0" indent="-254000">
              <a:lnSpc>
                <a:spcPct val="100000"/>
              </a:lnSpc>
              <a:spcBef>
                <a:spcPts val="1000"/>
              </a:spcBef>
              <a:buClr>
                <a:schemeClr val="dk1"/>
              </a:buClr>
            </a:pPr>
            <a:r>
              <a:rPr lang="en-US" sz="5400" b="0" dirty="0">
                <a:solidFill>
                  <a:schemeClr val="bg2"/>
                </a:solidFill>
                <a:latin typeface="+mn-lt"/>
              </a:rPr>
              <a:t> Medication Abortion: an abortion with medicines provided by a clinician in-clinic or via telemedicine</a:t>
            </a:r>
          </a:p>
          <a:p>
            <a:pPr marL="228600" lvl="0" indent="-254000">
              <a:lnSpc>
                <a:spcPct val="100000"/>
              </a:lnSpc>
              <a:spcBef>
                <a:spcPts val="1000"/>
              </a:spcBef>
              <a:buClr>
                <a:schemeClr val="dk1"/>
              </a:buClr>
            </a:pPr>
            <a:r>
              <a:rPr lang="en-US" sz="5400" b="0" dirty="0">
                <a:solidFill>
                  <a:schemeClr val="bg2"/>
                </a:solidFill>
                <a:latin typeface="+mn-lt"/>
              </a:rPr>
              <a:t> No one should be criminalized for their abortion</a:t>
            </a:r>
          </a:p>
          <a:p>
            <a:pPr marL="228600" lvl="0" indent="-50800">
              <a:lnSpc>
                <a:spcPct val="100000"/>
              </a:lnSpc>
              <a:spcBef>
                <a:spcPts val="1000"/>
              </a:spcBef>
              <a:buClr>
                <a:schemeClr val="dk1"/>
              </a:buClr>
              <a:buSzPts val="2800"/>
              <a:buNone/>
            </a:pPr>
            <a:endParaRPr lang="en-US" sz="54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Tree>
    <p:extLst>
      <p:ext uri="{BB962C8B-B14F-4D97-AF65-F5344CB8AC3E}">
        <p14:creationId xmlns:p14="http://schemas.microsoft.com/office/powerpoint/2010/main" val="141474847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1539" y="327748"/>
            <a:ext cx="23840922" cy="1619736"/>
          </a:xfrm>
          <a:prstGeom prst="rect">
            <a:avLst/>
          </a:prstGeom>
        </p:spPr>
        <p:txBody>
          <a:bodyPr anchor="t">
            <a:noAutofit/>
          </a:bodyPr>
          <a:lstStyle/>
          <a:p>
            <a:pPr algn="l">
              <a:lnSpc>
                <a:spcPct val="100000"/>
              </a:lnSpc>
            </a:pPr>
            <a:r>
              <a:rPr lang="en-US" sz="7500" dirty="0"/>
              <a:t>US Data &amp; </a:t>
            </a:r>
            <a:r>
              <a:rPr lang="en-US" sz="7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7"/>
                  </a:ext>
                </a:extLst>
              </a:rPr>
              <a:t>Demand</a:t>
            </a:r>
            <a:r>
              <a:rPr lang="en-US" sz="7500" dirty="0"/>
              <a:t> for Self-Managed/Self-Sourced Abortion</a:t>
            </a:r>
            <a:endParaRPr lang="en-US" sz="7500" b="0" dirty="0"/>
          </a:p>
        </p:txBody>
      </p:sp>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21184" y="1947484"/>
            <a:ext cx="6737771" cy="905071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b="0" dirty="0">
                <a:solidFill>
                  <a:schemeClr val="bg2"/>
                </a:solidFill>
                <a:latin typeface="+mn-lt"/>
              </a:rPr>
              <a:t> Increase in demand for SMA during COVID-19 pandemic and after Dobbs</a:t>
            </a:r>
          </a:p>
          <a:p>
            <a:pPr marL="228600" lvl="0" indent="-228600">
              <a:lnSpc>
                <a:spcPct val="100000"/>
              </a:lnSpc>
              <a:spcBef>
                <a:spcPts val="0"/>
              </a:spcBef>
              <a:buClr>
                <a:schemeClr val="dk1"/>
              </a:buClr>
            </a:pPr>
            <a:r>
              <a:rPr lang="en-US" b="0" dirty="0">
                <a:solidFill>
                  <a:schemeClr val="bg2"/>
                </a:solidFill>
                <a:latin typeface="+mn-lt"/>
              </a:rPr>
              <a:t> Higher prevalence among black women &amp; Hispanic women compared to white women</a:t>
            </a:r>
          </a:p>
          <a:p>
            <a:pPr marL="228600" lvl="0" indent="-228600">
              <a:lnSpc>
                <a:spcPct val="100000"/>
              </a:lnSpc>
              <a:spcBef>
                <a:spcPts val="1000"/>
              </a:spcBef>
              <a:buClr>
                <a:schemeClr val="dk1"/>
              </a:buClr>
            </a:pPr>
            <a:endParaRPr lang="en-US" b="0" dirty="0">
              <a:solidFill>
                <a:schemeClr val="bg2"/>
              </a:solidFill>
              <a:latin typeface="+mn-lt"/>
            </a:endParaRPr>
          </a:p>
        </p:txBody>
      </p:sp>
      <p:sp>
        <p:nvSpPr>
          <p:cNvPr id="2" name="TextBox 1">
            <a:extLst>
              <a:ext uri="{FF2B5EF4-FFF2-40B4-BE49-F238E27FC236}">
                <a16:creationId xmlns:a16="http://schemas.microsoft.com/office/drawing/2014/main" id="{432F81F1-DB0A-DBAA-6CF7-A932717E5F0A}"/>
              </a:ext>
            </a:extLst>
          </p:cNvPr>
          <p:cNvSpPr txBox="1"/>
          <p:nvPr/>
        </p:nvSpPr>
        <p:spPr>
          <a:xfrm>
            <a:off x="22936200" y="13335000"/>
            <a:ext cx="122661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Source: RHAP</a:t>
            </a:r>
          </a:p>
        </p:txBody>
      </p:sp>
      <p:pic>
        <p:nvPicPr>
          <p:cNvPr id="5" name="New picture">
            <a:extLst>
              <a:ext uri="{FF2B5EF4-FFF2-40B4-BE49-F238E27FC236}">
                <a16:creationId xmlns:a16="http://schemas.microsoft.com/office/drawing/2014/main" id="{136D4517-8825-8B6F-09B6-13732559017D}"/>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728978" y="2882648"/>
            <a:ext cx="17153505" cy="7180385"/>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F8D9EDE-E0ED-9953-7A54-5C91C587B701}"/>
              </a:ext>
            </a:extLst>
          </p:cNvPr>
          <p:cNvSpPr txBox="1"/>
          <p:nvPr/>
        </p:nvSpPr>
        <p:spPr>
          <a:xfrm>
            <a:off x="95149" y="9772485"/>
            <a:ext cx="15210582" cy="373179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685800" lvl="0" indent="-685800">
              <a:lnSpc>
                <a:spcPct val="100000"/>
              </a:lnSpc>
              <a:spcBef>
                <a:spcPts val="1000"/>
              </a:spcBef>
              <a:buClr>
                <a:schemeClr val="dk1"/>
              </a:buClr>
              <a:buFont typeface="Arial" panose="020B0604020202020204" pitchFamily="34" charset="0"/>
              <a:buChar char="•"/>
            </a:pPr>
            <a:r>
              <a:rPr lang="en-US" sz="5600" b="0" dirty="0">
                <a:solidFill>
                  <a:schemeClr val="bg2"/>
                </a:solidFill>
                <a:latin typeface="+mn-lt"/>
              </a:rPr>
              <a:t>Why SMA?</a:t>
            </a:r>
          </a:p>
          <a:p>
            <a:pPr marL="2052638" lvl="1" indent="-685800">
              <a:lnSpc>
                <a:spcPct val="100000"/>
              </a:lnSpc>
              <a:spcBef>
                <a:spcPts val="500"/>
              </a:spcBef>
              <a:buClr>
                <a:schemeClr val="dk1"/>
              </a:buClr>
              <a:buFont typeface="Arial" panose="020B0604020202020204" pitchFamily="34" charset="0"/>
              <a:buChar char="•"/>
            </a:pPr>
            <a:r>
              <a:rPr lang="en-US" sz="5600" b="0" dirty="0">
                <a:solidFill>
                  <a:schemeClr val="bg2"/>
                </a:solidFill>
                <a:latin typeface="+mn-lt"/>
              </a:rPr>
              <a:t> State-based abortion restrictions</a:t>
            </a:r>
          </a:p>
          <a:p>
            <a:pPr marL="2052638" lvl="1" indent="-685800">
              <a:lnSpc>
                <a:spcPct val="100000"/>
              </a:lnSpc>
              <a:spcBef>
                <a:spcPts val="500"/>
              </a:spcBef>
              <a:buClr>
                <a:schemeClr val="dk1"/>
              </a:buClr>
              <a:buFont typeface="Arial" panose="020B0604020202020204" pitchFamily="34" charset="0"/>
              <a:buChar char="•"/>
            </a:pPr>
            <a:r>
              <a:rPr lang="en-US" sz="5600" b="0" dirty="0">
                <a:solidFill>
                  <a:schemeClr val="bg2"/>
                </a:solidFill>
                <a:latin typeface="+mn-lt"/>
              </a:rPr>
              <a:t> Privacy, comfort, autonomy, convenience</a:t>
            </a:r>
          </a:p>
          <a:p>
            <a:pPr marL="2052638" lvl="1" indent="-685800">
              <a:lnSpc>
                <a:spcPct val="100000"/>
              </a:lnSpc>
              <a:spcBef>
                <a:spcPts val="500"/>
              </a:spcBef>
              <a:buClr>
                <a:schemeClr val="dk1"/>
              </a:buClr>
              <a:buFont typeface="Arial" panose="020B0604020202020204" pitchFamily="34" charset="0"/>
              <a:buChar char="•"/>
            </a:pPr>
            <a:r>
              <a:rPr lang="en-US" sz="5600" b="0" dirty="0">
                <a:solidFill>
                  <a:schemeClr val="bg2"/>
                </a:solidFill>
                <a:latin typeface="+mn-lt"/>
              </a:rPr>
              <a:t> Avoid risks &amp; harms of discrimination, etc</a:t>
            </a:r>
            <a:r>
              <a:rPr lang="en-US" sz="5600" dirty="0">
                <a:solidFill>
                  <a:schemeClr val="bg2"/>
                </a:solidFill>
                <a:latin typeface="+mn-lt"/>
              </a:rPr>
              <a:t>.</a:t>
            </a:r>
            <a:endParaRPr lang="en-US" sz="5600" b="0" dirty="0">
              <a:solidFill>
                <a:schemeClr val="bg2"/>
              </a:solidFill>
              <a:latin typeface="+mn-lt"/>
            </a:endParaRPr>
          </a:p>
        </p:txBody>
      </p:sp>
    </p:spTree>
    <p:extLst>
      <p:ext uri="{BB962C8B-B14F-4D97-AF65-F5344CB8AC3E}">
        <p14:creationId xmlns:p14="http://schemas.microsoft.com/office/powerpoint/2010/main" val="21459190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1079676"/>
            <a:ext cx="7927451"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Safety of SMA</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680296"/>
              <a:ext cx="676656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938512" y="2521906"/>
                <a:ext cx="708373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20486" y="3209981"/>
            <a:ext cx="16295913"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dk1"/>
              </a:buClr>
            </a:pPr>
            <a:r>
              <a:rPr lang="en-US" b="0" dirty="0">
                <a:solidFill>
                  <a:schemeClr val="bg2"/>
                </a:solidFill>
              </a:rPr>
              <a:t>Self-sourcing abortion pills has made SMA much safer than ever before</a:t>
            </a:r>
          </a:p>
          <a:p>
            <a:pPr>
              <a:spcBef>
                <a:spcPts val="1000"/>
              </a:spcBef>
              <a:buClr>
                <a:schemeClr val="dk1"/>
              </a:buClr>
            </a:pPr>
            <a:r>
              <a:rPr lang="en-US" dirty="0" err="1">
                <a:solidFill>
                  <a:schemeClr val="accent1"/>
                </a:solidFill>
              </a:rPr>
              <a:t>Mife</a:t>
            </a:r>
            <a:r>
              <a:rPr lang="en-US" dirty="0">
                <a:solidFill>
                  <a:schemeClr val="accent1"/>
                </a:solidFill>
              </a:rPr>
              <a:t> &amp; Miso: </a:t>
            </a:r>
          </a:p>
          <a:p>
            <a:pPr marL="2278063" lvl="1" indent="-650875">
              <a:spcBef>
                <a:spcPts val="1000"/>
              </a:spcBef>
              <a:buClr>
                <a:schemeClr val="dk1"/>
              </a:buClr>
            </a:pPr>
            <a:r>
              <a:rPr lang="en-US" b="0" dirty="0">
                <a:solidFill>
                  <a:schemeClr val="bg2"/>
                </a:solidFill>
              </a:rPr>
              <a:t>Patients take the pills at home, manage their abortion, get follow-up if/when they need it</a:t>
            </a:r>
          </a:p>
          <a:p>
            <a:pPr marL="2278063" lvl="1" indent="-650875">
              <a:spcBef>
                <a:spcPts val="1000"/>
              </a:spcBef>
              <a:buClr>
                <a:schemeClr val="dk1"/>
              </a:buClr>
            </a:pPr>
            <a:r>
              <a:rPr lang="en-US" b="0" dirty="0">
                <a:solidFill>
                  <a:schemeClr val="bg2"/>
                </a:solidFill>
              </a:rPr>
              <a:t>Telemedicine is no less safe than in-clinic </a:t>
            </a:r>
          </a:p>
          <a:p>
            <a:pPr>
              <a:spcBef>
                <a:spcPts val="1000"/>
              </a:spcBef>
              <a:buClr>
                <a:schemeClr val="dk1"/>
              </a:buClr>
            </a:pPr>
            <a:r>
              <a:rPr lang="en-US" dirty="0">
                <a:solidFill>
                  <a:schemeClr val="accent1"/>
                </a:solidFill>
              </a:rPr>
              <a:t>Miso-only: </a:t>
            </a:r>
          </a:p>
          <a:p>
            <a:pPr marL="2082800" lvl="1" indent="-520700">
              <a:spcBef>
                <a:spcPts val="500"/>
              </a:spcBef>
              <a:buClr>
                <a:schemeClr val="dk1"/>
              </a:buClr>
            </a:pPr>
            <a:r>
              <a:rPr lang="en-US" b="0" dirty="0">
                <a:solidFill>
                  <a:schemeClr val="bg2"/>
                </a:solidFill>
              </a:rPr>
              <a:t>With accurate information, miso is a safe &amp; effective alternative to </a:t>
            </a:r>
            <a:r>
              <a:rPr lang="en-US" b="0" dirty="0" err="1">
                <a:solidFill>
                  <a:schemeClr val="bg2"/>
                </a:solidFill>
              </a:rPr>
              <a:t>mife</a:t>
            </a:r>
            <a:r>
              <a:rPr lang="en-US" b="0" dirty="0">
                <a:solidFill>
                  <a:schemeClr val="bg2"/>
                </a:solidFill>
              </a:rPr>
              <a:t> + miso</a:t>
            </a:r>
          </a:p>
          <a:p>
            <a:pPr marL="2082800" lvl="1" indent="-520700">
              <a:spcBef>
                <a:spcPts val="500"/>
              </a:spcBef>
              <a:buClr>
                <a:schemeClr val="dk1"/>
              </a:buClr>
            </a:pPr>
            <a:r>
              <a:rPr lang="en-US" b="0" dirty="0">
                <a:solidFill>
                  <a:schemeClr val="bg2"/>
                </a:solidFill>
              </a:rPr>
              <a:t>Repeat doses may be necessary</a:t>
            </a:r>
          </a:p>
          <a:p>
            <a:pPr marL="2082800" lvl="1" indent="-520700">
              <a:spcBef>
                <a:spcPts val="500"/>
              </a:spcBef>
              <a:buClr>
                <a:schemeClr val="dk1"/>
              </a:buClr>
            </a:pPr>
            <a:r>
              <a:rPr lang="en-US" b="0" dirty="0">
                <a:solidFill>
                  <a:schemeClr val="bg2"/>
                </a:solidFill>
              </a:rPr>
              <a:t>Accompaniment models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2" name="Picture 1">
            <a:extLst>
              <a:ext uri="{FF2B5EF4-FFF2-40B4-BE49-F238E27FC236}">
                <a16:creationId xmlns:a16="http://schemas.microsoft.com/office/drawing/2014/main" id="{A7B986D8-6BF7-D46B-E339-8643FC482067}"/>
              </a:ext>
            </a:extLst>
          </p:cNvPr>
          <p:cNvPicPr>
            <a:picLocks noChangeAspect="1"/>
          </p:cNvPicPr>
          <p:nvPr/>
        </p:nvPicPr>
        <p:blipFill>
          <a:blip r:embed="rId5">
            <a:extLst>
              <a:ext uri="{28A0092B-C50C-407E-A947-70E740481C1C}">
                <a14:useLocalDpi xmlns:a14="http://schemas.microsoft.com/office/drawing/2010/main" val="0"/>
              </a:ext>
            </a:extLst>
          </a:blip>
          <a:srcRect l="771" r="771"/>
          <a:stretch/>
        </p:blipFill>
        <p:spPr>
          <a:xfrm>
            <a:off x="17542496" y="817358"/>
            <a:ext cx="5172898" cy="6704973"/>
          </a:xfrm>
          <a:prstGeom prst="rect">
            <a:avLst/>
          </a:prstGeom>
        </p:spPr>
      </p:pic>
      <p:pic>
        <p:nvPicPr>
          <p:cNvPr id="11" name="Picture 10">
            <a:extLst>
              <a:ext uri="{FF2B5EF4-FFF2-40B4-BE49-F238E27FC236}">
                <a16:creationId xmlns:a16="http://schemas.microsoft.com/office/drawing/2014/main" id="{6E7466FF-BF05-56BA-D9D4-BBA3410B323E}"/>
              </a:ext>
            </a:extLst>
          </p:cNvPr>
          <p:cNvPicPr>
            <a:picLocks noChangeAspect="1"/>
          </p:cNvPicPr>
          <p:nvPr/>
        </p:nvPicPr>
        <p:blipFill>
          <a:blip r:embed="rId6">
            <a:extLst>
              <a:ext uri="{28A0092B-C50C-407E-A947-70E740481C1C}">
                <a14:useLocalDpi xmlns:a14="http://schemas.microsoft.com/office/drawing/2010/main" val="0"/>
              </a:ext>
            </a:extLst>
          </a:blip>
          <a:srcRect t="3856" b="3856"/>
          <a:stretch/>
        </p:blipFill>
        <p:spPr>
          <a:xfrm>
            <a:off x="17542496" y="7340216"/>
            <a:ext cx="4474031" cy="5799119"/>
          </a:xfrm>
          <a:prstGeom prst="rect">
            <a:avLst/>
          </a:prstGeom>
        </p:spPr>
      </p:pic>
      <p:sp>
        <p:nvSpPr>
          <p:cNvPr id="3" name="TextBox 2">
            <a:extLst>
              <a:ext uri="{FF2B5EF4-FFF2-40B4-BE49-F238E27FC236}">
                <a16:creationId xmlns:a16="http://schemas.microsoft.com/office/drawing/2014/main" id="{1072D65C-F43A-B403-694B-99D93F6E8A71}"/>
              </a:ext>
            </a:extLst>
          </p:cNvPr>
          <p:cNvSpPr txBox="1"/>
          <p:nvPr/>
        </p:nvSpPr>
        <p:spPr>
          <a:xfrm>
            <a:off x="21137880" y="13377448"/>
            <a:ext cx="315502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 “How to Use Abortion Pills” Factsheet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142950891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335930" y="2997806"/>
            <a:ext cx="13062857" cy="1619736"/>
          </a:xfrm>
          <a:prstGeom prst="rect">
            <a:avLst/>
          </a:prstGeom>
        </p:spPr>
        <p:txBody>
          <a:bodyPr anchor="t">
            <a:noAutofit/>
          </a:bodyPr>
          <a:lstStyle/>
          <a:p>
            <a:pPr algn="l">
              <a:lnSpc>
                <a:spcPts val="12500"/>
              </a:lnSpc>
            </a:pPr>
            <a:r>
              <a:rPr lang="en-US" sz="8800" dirty="0"/>
              <a:t>Misoprostol Alone Medication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2270615" y="6222494"/>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2111849" y="6064104"/>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2335929" y="6847118"/>
            <a:ext cx="1201782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b="0" dirty="0">
                <a:solidFill>
                  <a:schemeClr val="bg2"/>
                </a:solidFill>
                <a:latin typeface="+mn-lt"/>
              </a:rPr>
              <a:t> Have 12 pills, 200 mcg each</a:t>
            </a:r>
          </a:p>
          <a:p>
            <a:pPr marL="228600" lvl="0" indent="-228600">
              <a:lnSpc>
                <a:spcPct val="100000"/>
              </a:lnSpc>
              <a:spcBef>
                <a:spcPts val="0"/>
              </a:spcBef>
              <a:buClr>
                <a:schemeClr val="dk1"/>
              </a:buClr>
            </a:pPr>
            <a:r>
              <a:rPr lang="en-US" b="0" dirty="0">
                <a:solidFill>
                  <a:schemeClr val="bg2"/>
                </a:solidFill>
                <a:latin typeface="+mn-lt"/>
              </a:rPr>
              <a:t> Pain medicine before misoprostol</a:t>
            </a:r>
          </a:p>
          <a:p>
            <a:pPr marL="228600" lvl="0" indent="-228600">
              <a:lnSpc>
                <a:spcPct val="100000"/>
              </a:lnSpc>
              <a:spcBef>
                <a:spcPts val="0"/>
              </a:spcBef>
              <a:buClr>
                <a:schemeClr val="dk1"/>
              </a:buClr>
            </a:pPr>
            <a:r>
              <a:rPr lang="en-US" b="0" dirty="0">
                <a:solidFill>
                  <a:schemeClr val="bg2"/>
                </a:solidFill>
                <a:latin typeface="+mn-lt"/>
              </a:rPr>
              <a:t> More than one dose might be needed: 3 doses, 3 hours apart</a:t>
            </a:r>
          </a:p>
        </p:txBody>
      </p:sp>
      <p:pic>
        <p:nvPicPr>
          <p:cNvPr id="4" name="Picture 3">
            <a:extLst>
              <a:ext uri="{FF2B5EF4-FFF2-40B4-BE49-F238E27FC236}">
                <a16:creationId xmlns:a16="http://schemas.microsoft.com/office/drawing/2014/main" id="{756E8ED8-117A-D9BA-617C-83F5DC427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0458" y="438326"/>
            <a:ext cx="9816500" cy="12703706"/>
          </a:xfrm>
          <a:prstGeom prst="rect">
            <a:avLst/>
          </a:prstGeom>
          <a:effectLst>
            <a:outerShdw blurRad="389251" sx="102000" sy="102000" algn="ctr" rotWithShape="0">
              <a:prstClr val="black">
                <a:alpha val="40000"/>
              </a:prstClr>
            </a:outerShdw>
          </a:effectLst>
        </p:spPr>
      </p:pic>
      <p:sp>
        <p:nvSpPr>
          <p:cNvPr id="8" name="TextBox 7">
            <a:extLst>
              <a:ext uri="{FF2B5EF4-FFF2-40B4-BE49-F238E27FC236}">
                <a16:creationId xmlns:a16="http://schemas.microsoft.com/office/drawing/2014/main" id="{CCB69CCD-7577-0B3C-F3EF-9DB74ACC2278}"/>
              </a:ext>
            </a:extLst>
          </p:cNvPr>
          <p:cNvSpPr txBox="1"/>
          <p:nvPr/>
        </p:nvSpPr>
        <p:spPr>
          <a:xfrm>
            <a:off x="19545300" y="13388252"/>
            <a:ext cx="12725400" cy="24622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Source: RHAP, “How to Use Misoprostol-Only For a Medication Abortion” Factsheet</a:t>
            </a:r>
          </a:p>
        </p:txBody>
      </p:sp>
    </p:spTree>
    <p:extLst>
      <p:ext uri="{BB962C8B-B14F-4D97-AF65-F5344CB8AC3E}">
        <p14:creationId xmlns:p14="http://schemas.microsoft.com/office/powerpoint/2010/main" val="223407450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457710" y="1058881"/>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SMA and Criminalization</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56114" y="2710672"/>
              <a:ext cx="11064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97344" y="2552282"/>
                <a:ext cx="1138142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457711" y="3209981"/>
            <a:ext cx="12964376"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42875" lvl="0" indent="-171450">
              <a:spcBef>
                <a:spcPts val="0"/>
              </a:spcBef>
              <a:buClr>
                <a:schemeClr val="dk1"/>
              </a:buClr>
            </a:pPr>
            <a:r>
              <a:rPr lang="en-US" sz="5400" b="0" dirty="0">
                <a:solidFill>
                  <a:schemeClr val="bg2"/>
                </a:solidFill>
                <a:latin typeface="+mn-lt"/>
                <a:ea typeface="Calibri"/>
                <a:cs typeface="Calibri"/>
                <a:sym typeface="Calibri"/>
              </a:rPr>
              <a:t> Part of a larger web of criminalization</a:t>
            </a:r>
          </a:p>
          <a:p>
            <a:pPr marL="142875" lvl="0" indent="-171450">
              <a:spcBef>
                <a:spcPts val="0"/>
              </a:spcBef>
              <a:buClr>
                <a:schemeClr val="dk1"/>
              </a:buClr>
            </a:pPr>
            <a:r>
              <a:rPr lang="en-US" sz="5400" b="0" dirty="0">
                <a:solidFill>
                  <a:schemeClr val="bg2"/>
                </a:solidFill>
                <a:latin typeface="+mn-lt"/>
                <a:ea typeface="Calibri"/>
                <a:cs typeface="Calibri"/>
                <a:sym typeface="Calibri"/>
              </a:rPr>
              <a:t> Cases of criminalization always on patients, reported by health care workers</a:t>
            </a:r>
          </a:p>
          <a:p>
            <a:pPr marL="1692275" lvl="1" indent="-488950">
              <a:spcBef>
                <a:spcPts val="0"/>
              </a:spcBef>
              <a:buClr>
                <a:schemeClr val="dk1"/>
              </a:buClr>
            </a:pPr>
            <a:r>
              <a:rPr lang="en-US" sz="5400" b="0" dirty="0">
                <a:solidFill>
                  <a:schemeClr val="bg2"/>
                </a:solidFill>
                <a:latin typeface="+mn-lt"/>
                <a:ea typeface="Calibri"/>
                <a:cs typeface="Calibri"/>
                <a:sym typeface="Calibri"/>
              </a:rPr>
              <a:t>Health care workers not criminalized despite clear HIPAA violations</a:t>
            </a:r>
          </a:p>
          <a:p>
            <a:pPr marL="142875" lvl="0" indent="-171450">
              <a:spcBef>
                <a:spcPts val="0"/>
              </a:spcBef>
              <a:buClr>
                <a:schemeClr val="dk1"/>
              </a:buClr>
            </a:pPr>
            <a:r>
              <a:rPr lang="en-US" sz="5400" b="0" dirty="0">
                <a:solidFill>
                  <a:schemeClr val="bg2"/>
                </a:solidFill>
                <a:latin typeface="+mn-lt"/>
                <a:ea typeface="Calibri"/>
                <a:cs typeface="Calibri"/>
                <a:sym typeface="Calibri"/>
              </a:rPr>
              <a:t> Laws often misapplied by police and prosecutors</a:t>
            </a:r>
          </a:p>
          <a:p>
            <a:pPr marL="142875" lvl="0" indent="-171450">
              <a:spcBef>
                <a:spcPts val="0"/>
              </a:spcBef>
              <a:buClr>
                <a:schemeClr val="dk1"/>
              </a:buClr>
            </a:pPr>
            <a:r>
              <a:rPr lang="en-US" sz="5400" b="0" dirty="0">
                <a:solidFill>
                  <a:schemeClr val="bg2"/>
                </a:solidFill>
                <a:latin typeface="+mn-lt"/>
                <a:ea typeface="Calibri"/>
                <a:cs typeface="Calibri"/>
                <a:sym typeface="Calibri"/>
              </a:rPr>
              <a:t> Criminalization (or fear of) is the main barrier that prevents people from safely managing their abortion</a:t>
            </a:r>
            <a:endParaRPr lang="en-US" sz="54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3" name="TextBox 2">
            <a:extLst>
              <a:ext uri="{FF2B5EF4-FFF2-40B4-BE49-F238E27FC236}">
                <a16:creationId xmlns:a16="http://schemas.microsoft.com/office/drawing/2014/main" id="{1072D65C-F43A-B403-694B-99D93F6E8A71}"/>
              </a:ext>
            </a:extLst>
          </p:cNvPr>
          <p:cNvSpPr txBox="1"/>
          <p:nvPr/>
        </p:nvSpPr>
        <p:spPr>
          <a:xfrm>
            <a:off x="19823138" y="13377448"/>
            <a:ext cx="456086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a:t>
            </a:r>
            <a:r>
              <a:rPr lang="en-US" sz="1000" dirty="0">
                <a:solidFill>
                  <a:schemeClr val="dk1"/>
                </a:solidFill>
                <a:latin typeface="Calibri"/>
                <a:ea typeface="Calibri"/>
                <a:cs typeface="Calibri"/>
                <a:sym typeface="Calibri"/>
              </a:rPr>
              <a:t>https://</a:t>
            </a:r>
            <a:r>
              <a:rPr lang="en-US" sz="1000" dirty="0" err="1">
                <a:solidFill>
                  <a:schemeClr val="dk1"/>
                </a:solidFill>
                <a:latin typeface="Calibri"/>
                <a:ea typeface="Calibri"/>
                <a:cs typeface="Calibri"/>
                <a:sym typeface="Calibri"/>
              </a:rPr>
              <a:t>www.interruptingcriminalization.com</a:t>
            </a:r>
            <a:r>
              <a:rPr lang="en-US" sz="1000" dirty="0">
                <a:solidFill>
                  <a:schemeClr val="dk1"/>
                </a:solidFill>
                <a:latin typeface="Calibri"/>
                <a:ea typeface="Calibri"/>
                <a:cs typeface="Calibri"/>
                <a:sym typeface="Calibri"/>
              </a:rPr>
              <a:t>/decriminalize-abortion </a:t>
            </a:r>
            <a:endParaRPr lang="en-US" sz="1000" dirty="0"/>
          </a:p>
          <a:p>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2" name="Google Shape;443;p38">
            <a:extLst>
              <a:ext uri="{FF2B5EF4-FFF2-40B4-BE49-F238E27FC236}">
                <a16:creationId xmlns:a16="http://schemas.microsoft.com/office/drawing/2014/main" id="{ED810C04-2602-6576-DC83-2790283D7766}"/>
              </a:ext>
            </a:extLst>
          </p:cNvPr>
          <p:cNvPicPr preferRelativeResize="0"/>
          <p:nvPr/>
        </p:nvPicPr>
        <p:blipFill rotWithShape="1">
          <a:blip r:embed="rId5">
            <a:alphaModFix/>
          </a:blip>
          <a:srcRect/>
          <a:stretch/>
        </p:blipFill>
        <p:spPr>
          <a:xfrm>
            <a:off x="13422087" y="1612293"/>
            <a:ext cx="10024143" cy="10491413"/>
          </a:xfrm>
          <a:prstGeom prst="rect">
            <a:avLst/>
          </a:prstGeom>
          <a:noFill/>
          <a:ln>
            <a:noFill/>
          </a:ln>
          <a:effectLst>
            <a:outerShdw blurRad="415682" dist="38100" dir="5400000" algn="t" rotWithShape="0">
              <a:prstClr val="black">
                <a:alpha val="40000"/>
              </a:prstClr>
            </a:outerShdw>
          </a:effectLst>
        </p:spPr>
      </p:pic>
    </p:spTree>
    <p:extLst>
      <p:ext uri="{BB962C8B-B14F-4D97-AF65-F5344CB8AC3E}">
        <p14:creationId xmlns:p14="http://schemas.microsoft.com/office/powerpoint/2010/main" val="407495456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030200" y="533192"/>
            <a:ext cx="10976916" cy="1264961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marL="685800" indent="-685800" fontAlgn="base">
              <a:lnSpc>
                <a:spcPct val="100000"/>
              </a:lnSpc>
              <a:buFont typeface="Arial" panose="020B0604020202020204" pitchFamily="34" charset="0"/>
              <a:buChar char="•"/>
            </a:pPr>
            <a:r>
              <a:rPr lang="en-US" sz="5400" dirty="0">
                <a:solidFill>
                  <a:schemeClr val="bg2"/>
                </a:solidFill>
                <a:latin typeface="+mn-lt"/>
              </a:rPr>
              <a:t>Describe the steps to provide two medication abortion care regimens: 1) mifepristone and misoprostol, and 2) misoprostol alone</a:t>
            </a:r>
          </a:p>
          <a:p>
            <a:pPr fontAlgn="base">
              <a:lnSpc>
                <a:spcPct val="100000"/>
              </a:lnSpc>
            </a:pPr>
            <a:endParaRPr lang="en-US" sz="5400" dirty="0">
              <a:solidFill>
                <a:schemeClr val="bg2"/>
              </a:solidFill>
              <a:latin typeface="+mn-lt"/>
            </a:endParaRPr>
          </a:p>
          <a:p>
            <a:pPr marL="685800" indent="-685800" fontAlgn="base">
              <a:lnSpc>
                <a:spcPct val="100000"/>
              </a:lnSpc>
              <a:buFont typeface="Arial" panose="020B0604020202020204" pitchFamily="34" charset="0"/>
              <a:buChar char="•"/>
            </a:pPr>
            <a:r>
              <a:rPr lang="en-US" sz="5400" dirty="0">
                <a:solidFill>
                  <a:schemeClr val="bg2"/>
                </a:solidFill>
                <a:latin typeface="+mn-lt"/>
              </a:rPr>
              <a:t>Apply knowledge on medication abortion regimens to answer questions or provide follow-up care, including for people who may self-manage / self-source their abortion.</a:t>
            </a:r>
          </a:p>
          <a:p>
            <a:pPr fontAlgn="base">
              <a:lnSpc>
                <a:spcPct val="100000"/>
              </a:lnSpc>
            </a:pPr>
            <a:r>
              <a:rPr lang="en-US" sz="5400" dirty="0">
                <a:solidFill>
                  <a:schemeClr val="bg2"/>
                </a:solidFill>
                <a:latin typeface="+mn-lt"/>
              </a:rPr>
              <a:t> </a:t>
            </a:r>
          </a:p>
          <a:p>
            <a:pPr marL="685800" indent="-685800" fontAlgn="base">
              <a:lnSpc>
                <a:spcPct val="100000"/>
              </a:lnSpc>
              <a:buFont typeface="Arial" panose="020B0604020202020204" pitchFamily="34" charset="0"/>
              <a:buChar char="•"/>
            </a:pPr>
            <a:r>
              <a:rPr lang="en-US" sz="5400" dirty="0">
                <a:solidFill>
                  <a:schemeClr val="bg2"/>
                </a:solidFill>
                <a:latin typeface="+mn-lt"/>
              </a:rPr>
              <a:t>Access resources to solve logistical and administrative barriers to providing medication abortion in primary care.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3" y="5263668"/>
            <a:ext cx="11728704"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40</a:t>
            </a:fld>
            <a:endParaRPr/>
          </a:p>
        </p:txBody>
      </p:sp>
      <p:sp>
        <p:nvSpPr>
          <p:cNvPr id="551" name="Title 4"/>
          <p:cNvSpPr txBox="1">
            <a:spLocks noGrp="1"/>
          </p:cNvSpPr>
          <p:nvPr>
            <p:ph type="title"/>
          </p:nvPr>
        </p:nvSpPr>
        <p:spPr>
          <a:xfrm>
            <a:off x="16264806" y="5515429"/>
            <a:ext cx="7021288" cy="2685141"/>
          </a:xfrm>
          <a:prstGeom prst="rect">
            <a:avLst/>
          </a:prstGeom>
        </p:spPr>
        <p:txBody>
          <a:bodyPr>
            <a:normAutofit fontScale="90000"/>
          </a:bodyPr>
          <a:lstStyle/>
          <a:p>
            <a:r>
              <a:rPr lang="en-US" b="0" dirty="0"/>
              <a:t>How can we as clinicians support the full range of safe abortion options, including SMA?</a:t>
            </a:r>
          </a:p>
        </p:txBody>
      </p:sp>
      <p:pic>
        <p:nvPicPr>
          <p:cNvPr id="8" name="Google Shape;452;p39">
            <a:extLst>
              <a:ext uri="{FF2B5EF4-FFF2-40B4-BE49-F238E27FC236}">
                <a16:creationId xmlns:a16="http://schemas.microsoft.com/office/drawing/2014/main" id="{1C1FCF0B-BAD2-7E1C-FCF8-B5DF5CE73B12}"/>
              </a:ext>
            </a:extLst>
          </p:cNvPr>
          <p:cNvPicPr preferRelativeResize="0">
            <a:picLocks noGrp="1"/>
          </p:cNvPicPr>
          <p:nvPr>
            <p:ph type="pic" idx="13"/>
          </p:nvPr>
        </p:nvPicPr>
        <p:blipFill rotWithShape="1">
          <a:blip r:embed="rId3">
            <a:alphaModFix/>
          </a:blip>
          <a:srcRect l="-2612" r="-2612"/>
          <a:stretch/>
        </p:blipFill>
        <p:spPr>
          <a:prstGeom prst="rect">
            <a:avLst/>
          </a:prstGeom>
          <a:noFill/>
          <a:ln>
            <a:noFill/>
          </a:ln>
        </p:spPr>
      </p:pic>
      <p:sp>
        <p:nvSpPr>
          <p:cNvPr id="4" name="TextBox 3">
            <a:extLst>
              <a:ext uri="{FF2B5EF4-FFF2-40B4-BE49-F238E27FC236}">
                <a16:creationId xmlns:a16="http://schemas.microsoft.com/office/drawing/2014/main" id="{7993C38B-7EB6-A20D-2634-4A3F45D403D2}"/>
              </a:ext>
            </a:extLst>
          </p:cNvPr>
          <p:cNvSpPr txBox="1"/>
          <p:nvPr/>
        </p:nvSpPr>
        <p:spPr>
          <a:xfrm>
            <a:off x="21848087" y="13341668"/>
            <a:ext cx="247215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b="1" dirty="0">
                <a:solidFill>
                  <a:schemeClr val="bg2"/>
                </a:solidFill>
                <a:latin typeface="+mn-lt"/>
              </a:rPr>
              <a:t>Image Source: </a:t>
            </a:r>
            <a:r>
              <a:rPr lang="en-US" sz="1000" b="1" dirty="0" err="1">
                <a:solidFill>
                  <a:schemeClr val="bg2"/>
                </a:solidFill>
                <a:latin typeface="+mn-lt"/>
              </a:rPr>
              <a:t>Abortiononourownterms.org</a:t>
            </a:r>
            <a:endParaRPr lang="en-US" sz="1000" b="1" dirty="0">
              <a:solidFill>
                <a:schemeClr val="bg2"/>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1"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375878434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611665" y="391056"/>
            <a:ext cx="12902123" cy="1619736"/>
          </a:xfrm>
          <a:prstGeom prst="rect">
            <a:avLst/>
          </a:prstGeom>
        </p:spPr>
        <p:txBody>
          <a:bodyPr anchor="t">
            <a:noAutofit/>
          </a:bodyPr>
          <a:lstStyle/>
          <a:p>
            <a:pPr algn="l">
              <a:lnSpc>
                <a:spcPts val="12500"/>
              </a:lnSpc>
            </a:pPr>
            <a:r>
              <a:rPr lang="en-US" sz="8800" dirty="0"/>
              <a:t>Supporting SMA as clinicians</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611665" y="2010792"/>
              <a:ext cx="12893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452896" y="1852402"/>
                <a:ext cx="1321021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380514" y="2539712"/>
            <a:ext cx="16361229" cy="1084854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lnSpc>
                <a:spcPct val="100000"/>
              </a:lnSpc>
              <a:spcBef>
                <a:spcPts val="0"/>
              </a:spcBef>
              <a:buClr>
                <a:schemeClr val="tx2"/>
              </a:buClr>
            </a:pPr>
            <a:r>
              <a:rPr lang="en-US" sz="5400" b="0" dirty="0">
                <a:solidFill>
                  <a:schemeClr val="bg2"/>
                </a:solidFill>
                <a:latin typeface="+mn-lt"/>
              </a:rPr>
              <a:t>No mandatory reporting – use your discretion</a:t>
            </a:r>
          </a:p>
          <a:p>
            <a:pPr>
              <a:lnSpc>
                <a:spcPct val="100000"/>
              </a:lnSpc>
              <a:spcBef>
                <a:spcPts val="1000"/>
              </a:spcBef>
              <a:buClr>
                <a:schemeClr val="tx2"/>
              </a:buClr>
            </a:pPr>
            <a:r>
              <a:rPr lang="en-US" sz="5400" b="0" dirty="0">
                <a:solidFill>
                  <a:schemeClr val="bg2"/>
                </a:solidFill>
                <a:latin typeface="+mn-lt"/>
              </a:rPr>
              <a:t>Provide </a:t>
            </a:r>
            <a:r>
              <a:rPr lang="en-US" sz="5400" b="0" dirty="0">
                <a:solidFill>
                  <a:schemeClr val="accent4"/>
                </a:solidFill>
                <a:latin typeface="+mn-lt"/>
              </a:rPr>
              <a:t>INFORMATION</a:t>
            </a:r>
            <a:r>
              <a:rPr lang="en-US" sz="5400" b="0" dirty="0">
                <a:solidFill>
                  <a:schemeClr val="bg2"/>
                </a:solidFill>
                <a:latin typeface="+mn-lt"/>
              </a:rPr>
              <a:t> and </a:t>
            </a:r>
            <a:r>
              <a:rPr lang="en-US" sz="5400" b="0" dirty="0">
                <a:solidFill>
                  <a:schemeClr val="accent4"/>
                </a:solidFill>
                <a:latin typeface="+mn-lt"/>
              </a:rPr>
              <a:t>COUNSELING</a:t>
            </a:r>
            <a:r>
              <a:rPr lang="en-US" sz="5400" b="0" dirty="0">
                <a:solidFill>
                  <a:schemeClr val="bg2"/>
                </a:solidFill>
                <a:latin typeface="+mn-lt"/>
              </a:rPr>
              <a:t> about abortion options, including SMA if they prefer</a:t>
            </a:r>
          </a:p>
          <a:p>
            <a:pPr>
              <a:lnSpc>
                <a:spcPct val="100000"/>
              </a:lnSpc>
              <a:spcBef>
                <a:spcPts val="1000"/>
              </a:spcBef>
              <a:buClr>
                <a:schemeClr val="tx2"/>
              </a:buClr>
            </a:pPr>
            <a:r>
              <a:rPr lang="en-US" sz="5400" b="0" dirty="0">
                <a:solidFill>
                  <a:schemeClr val="bg2"/>
                </a:solidFill>
                <a:latin typeface="+mn-lt"/>
              </a:rPr>
              <a:t>Post abortion care mimics clinical presentation of EPL</a:t>
            </a:r>
          </a:p>
          <a:p>
            <a:pPr>
              <a:lnSpc>
                <a:spcPct val="100000"/>
              </a:lnSpc>
              <a:spcBef>
                <a:spcPts val="1000"/>
              </a:spcBef>
              <a:buClr>
                <a:schemeClr val="tx2"/>
              </a:buClr>
            </a:pPr>
            <a:r>
              <a:rPr lang="en-US" sz="5400" b="0" dirty="0">
                <a:solidFill>
                  <a:schemeClr val="bg2"/>
                </a:solidFill>
                <a:latin typeface="+mn-lt"/>
              </a:rPr>
              <a:t>Educate colleagues using values clarification</a:t>
            </a:r>
          </a:p>
          <a:p>
            <a:pPr>
              <a:lnSpc>
                <a:spcPct val="100000"/>
              </a:lnSpc>
              <a:spcBef>
                <a:spcPts val="1000"/>
              </a:spcBef>
              <a:buClr>
                <a:schemeClr val="tx2"/>
              </a:buClr>
            </a:pPr>
            <a:r>
              <a:rPr lang="en-US" sz="5400" b="0" dirty="0">
                <a:solidFill>
                  <a:schemeClr val="bg2"/>
                </a:solidFill>
                <a:latin typeface="+mn-lt"/>
              </a:rPr>
              <a:t>Review written policies and create policies</a:t>
            </a:r>
          </a:p>
          <a:p>
            <a:pPr>
              <a:lnSpc>
                <a:spcPct val="100000"/>
              </a:lnSpc>
              <a:spcBef>
                <a:spcPts val="1000"/>
              </a:spcBef>
              <a:buClr>
                <a:schemeClr val="tx2"/>
              </a:buClr>
            </a:pPr>
            <a:r>
              <a:rPr lang="en-US" sz="5400" b="0" dirty="0">
                <a:solidFill>
                  <a:schemeClr val="bg2"/>
                </a:solidFill>
                <a:latin typeface="+mn-lt"/>
              </a:rPr>
              <a:t>Get mandatory reporting &amp; HIPAA/privacy trainings for your institution</a:t>
            </a:r>
          </a:p>
          <a:p>
            <a:pPr>
              <a:lnSpc>
                <a:spcPct val="100000"/>
              </a:lnSpc>
              <a:spcBef>
                <a:spcPts val="1000"/>
              </a:spcBef>
              <a:buClr>
                <a:schemeClr val="tx2"/>
              </a:buClr>
            </a:pPr>
            <a:r>
              <a:rPr lang="en-US" sz="5400" b="0" dirty="0">
                <a:solidFill>
                  <a:schemeClr val="bg2"/>
                </a:solidFill>
                <a:latin typeface="+mn-lt"/>
              </a:rPr>
              <a:t>Speak about SMA with compassion, respect</a:t>
            </a:r>
          </a:p>
          <a:p>
            <a:pPr>
              <a:lnSpc>
                <a:spcPct val="100000"/>
              </a:lnSpc>
              <a:spcBef>
                <a:spcPts val="1000"/>
              </a:spcBef>
              <a:buClr>
                <a:schemeClr val="tx2"/>
              </a:buClr>
            </a:pPr>
            <a:r>
              <a:rPr lang="en-US" sz="5400" b="0" u="sng" dirty="0">
                <a:solidFill>
                  <a:schemeClr val="bg2"/>
                </a:solidFill>
                <a:latin typeface="+mn-lt"/>
                <a:hlinkClick r:id="rId5">
                  <a:extLst>
                    <a:ext uri="{A12FA001-AC4F-418D-AE19-62706E023703}">
                      <ahyp:hlinkClr xmlns:ahyp="http://schemas.microsoft.com/office/drawing/2018/hyperlinkcolor" val="tx"/>
                    </a:ext>
                  </a:extLst>
                </a:hlinkClick>
              </a:rPr>
              <a:t>https://www.reprolegalhelpline.org/sma-contact-the-helpline/</a:t>
            </a:r>
            <a:r>
              <a:rPr lang="en-US" sz="5400" b="0" dirty="0">
                <a:solidFill>
                  <a:schemeClr val="bg2"/>
                </a:solidFill>
                <a:latin typeface="+mn-lt"/>
              </a:rPr>
              <a:t> </a:t>
            </a:r>
          </a:p>
          <a:p>
            <a:pPr marL="2020887" lvl="1" indent="-685800">
              <a:lnSpc>
                <a:spcPct val="100000"/>
              </a:lnSpc>
              <a:spcBef>
                <a:spcPts val="500"/>
              </a:spcBef>
              <a:buClr>
                <a:schemeClr val="tx2"/>
              </a:buClr>
            </a:pPr>
            <a:r>
              <a:rPr lang="en-US" sz="5400" b="0" dirty="0">
                <a:solidFill>
                  <a:schemeClr val="bg2"/>
                </a:solidFill>
                <a:latin typeface="+mn-lt"/>
              </a:rPr>
              <a:t>(844-868-2812)</a:t>
            </a:r>
          </a:p>
          <a:p>
            <a:pPr marL="854075" indent="-685800">
              <a:lnSpc>
                <a:spcPct val="70000"/>
              </a:lnSpc>
              <a:spcBef>
                <a:spcPts val="1000"/>
              </a:spcBef>
              <a:buClr>
                <a:schemeClr val="tx2"/>
              </a:buClr>
            </a:pPr>
            <a:endParaRPr lang="en-US" sz="5400" b="0" dirty="0">
              <a:solidFill>
                <a:schemeClr val="bg2"/>
              </a:solidFill>
              <a:latin typeface="+mn-lt"/>
            </a:endParaRPr>
          </a:p>
        </p:txBody>
      </p:sp>
      <p:pic>
        <p:nvPicPr>
          <p:cNvPr id="7" name="Picture 6">
            <a:extLst>
              <a:ext uri="{FF2B5EF4-FFF2-40B4-BE49-F238E27FC236}">
                <a16:creationId xmlns:a16="http://schemas.microsoft.com/office/drawing/2014/main" id="{28367DDA-9C45-D304-D275-4B283B72A4E0}"/>
              </a:ext>
            </a:extLst>
          </p:cNvPr>
          <p:cNvPicPr>
            <a:picLocks noChangeAspect="1"/>
          </p:cNvPicPr>
          <p:nvPr/>
        </p:nvPicPr>
        <p:blipFill rotWithShape="1">
          <a:blip r:embed="rId6">
            <a:alphaModFix amt="20000"/>
            <a:duotone>
              <a:schemeClr val="accent3">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1" y="-491000"/>
            <a:ext cx="6516650" cy="13633032"/>
          </a:xfrm>
          <a:prstGeom prst="rect">
            <a:avLst/>
          </a:prstGeom>
        </p:spPr>
      </p:pic>
    </p:spTree>
    <p:extLst>
      <p:ext uri="{BB962C8B-B14F-4D97-AF65-F5344CB8AC3E}">
        <p14:creationId xmlns:p14="http://schemas.microsoft.com/office/powerpoint/2010/main" val="171288582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0D7C34-304A-573F-22DF-8A91F5F01AE6}"/>
              </a:ext>
            </a:extLst>
          </p:cNvPr>
          <p:cNvSpPr/>
          <p:nvPr/>
        </p:nvSpPr>
        <p:spPr>
          <a:xfrm>
            <a:off x="-33474" y="9154"/>
            <a:ext cx="12140752" cy="13716000"/>
          </a:xfrm>
          <a:prstGeom prst="rect">
            <a:avLst/>
          </a:prstGeom>
          <a:solidFill>
            <a:schemeClr val="accent4">
              <a:lumMod val="40000"/>
              <a:lumOff val="6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51" name="Title 4"/>
          <p:cNvSpPr txBox="1">
            <a:spLocks noGrp="1"/>
          </p:cNvSpPr>
          <p:nvPr>
            <p:ph type="title"/>
          </p:nvPr>
        </p:nvSpPr>
        <p:spPr>
          <a:xfrm>
            <a:off x="2526258" y="5316564"/>
            <a:ext cx="7021288" cy="3741662"/>
          </a:xfrm>
          <a:prstGeom prst="rect">
            <a:avLst/>
          </a:prstGeom>
        </p:spPr>
        <p:txBody>
          <a:bodyPr>
            <a:normAutofit fontScale="90000"/>
          </a:bodyPr>
          <a:lstStyle/>
          <a:p>
            <a:r>
              <a:rPr lang="en-US" b="0" dirty="0"/>
              <a:t>Methotrexate and misoprostol medication abortion</a:t>
            </a:r>
          </a:p>
        </p:txBody>
      </p:sp>
      <p:pic>
        <p:nvPicPr>
          <p:cNvPr id="23" name="Google Shape;465;p41">
            <a:extLst>
              <a:ext uri="{FF2B5EF4-FFF2-40B4-BE49-F238E27FC236}">
                <a16:creationId xmlns:a16="http://schemas.microsoft.com/office/drawing/2014/main" id="{5677055C-3BEB-FA08-CE41-A64866C5BADC}"/>
              </a:ext>
            </a:extLst>
          </p:cNvPr>
          <p:cNvPicPr preferRelativeResize="0"/>
          <p:nvPr/>
        </p:nvPicPr>
        <p:blipFill rotWithShape="1">
          <a:blip r:embed="rId3">
            <a:alphaModFix/>
            <a:biLevel thresh="75000"/>
          </a:blip>
          <a:srcRect b="14654"/>
          <a:stretch/>
        </p:blipFill>
        <p:spPr>
          <a:xfrm>
            <a:off x="13471977" y="2952426"/>
            <a:ext cx="5648919" cy="4706257"/>
          </a:xfrm>
          <a:prstGeom prst="rect">
            <a:avLst/>
          </a:prstGeom>
          <a:noFill/>
          <a:ln>
            <a:noFill/>
          </a:ln>
        </p:spPr>
      </p:pic>
      <p:grpSp>
        <p:nvGrpSpPr>
          <p:cNvPr id="24" name="Google Shape;466;p41">
            <a:extLst>
              <a:ext uri="{FF2B5EF4-FFF2-40B4-BE49-F238E27FC236}">
                <a16:creationId xmlns:a16="http://schemas.microsoft.com/office/drawing/2014/main" id="{DB197547-A88E-D203-723E-6FA30A54BC5B}"/>
              </a:ext>
            </a:extLst>
          </p:cNvPr>
          <p:cNvGrpSpPr/>
          <p:nvPr/>
        </p:nvGrpSpPr>
        <p:grpSpPr>
          <a:xfrm>
            <a:off x="16081212" y="5263652"/>
            <a:ext cx="6494987" cy="5375543"/>
            <a:chOff x="9758624" y="2472542"/>
            <a:chExt cx="1744468" cy="1532479"/>
          </a:xfrm>
          <a:solidFill>
            <a:schemeClr val="tx1"/>
          </a:solidFill>
        </p:grpSpPr>
        <p:grpSp>
          <p:nvGrpSpPr>
            <p:cNvPr id="25" name="Google Shape;467;p41">
              <a:extLst>
                <a:ext uri="{FF2B5EF4-FFF2-40B4-BE49-F238E27FC236}">
                  <a16:creationId xmlns:a16="http://schemas.microsoft.com/office/drawing/2014/main" id="{7E8101BD-79AC-5134-1B35-8EBC431151A6}"/>
                </a:ext>
              </a:extLst>
            </p:cNvPr>
            <p:cNvGrpSpPr/>
            <p:nvPr/>
          </p:nvGrpSpPr>
          <p:grpSpPr>
            <a:xfrm>
              <a:off x="10402583" y="2853002"/>
              <a:ext cx="1100510" cy="1152019"/>
              <a:chOff x="9853427" y="2251819"/>
              <a:chExt cx="1712516" cy="1792671"/>
            </a:xfrm>
            <a:grpFill/>
          </p:grpSpPr>
          <p:sp>
            <p:nvSpPr>
              <p:cNvPr id="33" name="Google Shape;468;p41">
                <a:extLst>
                  <a:ext uri="{FF2B5EF4-FFF2-40B4-BE49-F238E27FC236}">
                    <a16:creationId xmlns:a16="http://schemas.microsoft.com/office/drawing/2014/main" id="{8E6514CF-0B95-CEBE-51EC-4820CF5C9F43}"/>
                  </a:ext>
                </a:extLst>
              </p:cNvPr>
              <p:cNvSpPr/>
              <p:nvPr/>
            </p:nvSpPr>
            <p:spPr>
              <a:xfrm rot="-1509177">
                <a:off x="10094976" y="2705726"/>
                <a:ext cx="1295101" cy="1116466"/>
              </a:xfrm>
              <a:prstGeom prst="hexagon">
                <a:avLst>
                  <a:gd name="adj" fmla="val 25000"/>
                  <a:gd name="vf" fmla="val 115470"/>
                </a:avLst>
              </a:pr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469;p41">
                <a:extLst>
                  <a:ext uri="{FF2B5EF4-FFF2-40B4-BE49-F238E27FC236}">
                    <a16:creationId xmlns:a16="http://schemas.microsoft.com/office/drawing/2014/main" id="{5DADE8B8-CF15-34F3-E27D-73F537AE1578}"/>
                  </a:ext>
                </a:extLst>
              </p:cNvPr>
              <p:cNvSpPr/>
              <p:nvPr/>
            </p:nvSpPr>
            <p:spPr>
              <a:xfrm rot="-1509177">
                <a:off x="10029293" y="2474118"/>
                <a:ext cx="1295101" cy="1116466"/>
              </a:xfrm>
              <a:prstGeom prst="hexagon">
                <a:avLst>
                  <a:gd name="adj" fmla="val 25000"/>
                  <a:gd name="vf" fmla="val 115470"/>
                </a:avLst>
              </a:pr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470;p41">
                <a:extLst>
                  <a:ext uri="{FF2B5EF4-FFF2-40B4-BE49-F238E27FC236}">
                    <a16:creationId xmlns:a16="http://schemas.microsoft.com/office/drawing/2014/main" id="{A41571A0-D35F-016B-A9A8-4C7E3922A39D}"/>
                  </a:ext>
                </a:extLst>
              </p:cNvPr>
              <p:cNvSpPr/>
              <p:nvPr/>
            </p:nvSpPr>
            <p:spPr>
              <a:xfrm>
                <a:off x="10100930" y="3327991"/>
                <a:ext cx="542261" cy="606056"/>
              </a:xfrm>
              <a:custGeom>
                <a:avLst/>
                <a:gdLst/>
                <a:ahLst/>
                <a:cxnLst/>
                <a:rect l="l" t="t" r="r" b="b"/>
                <a:pathLst>
                  <a:path w="542261" h="606056" extrusionOk="0">
                    <a:moveTo>
                      <a:pt x="0" y="0"/>
                    </a:moveTo>
                    <a:lnTo>
                      <a:pt x="42530" y="207335"/>
                    </a:lnTo>
                    <a:lnTo>
                      <a:pt x="542261" y="606056"/>
                    </a:lnTo>
                    <a:lnTo>
                      <a:pt x="478465" y="377456"/>
                    </a:lnTo>
                    <a:lnTo>
                      <a:pt x="0" y="0"/>
                    </a:lnTo>
                    <a:close/>
                  </a:path>
                </a:pathLst>
              </a:cu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471;p41">
                <a:extLst>
                  <a:ext uri="{FF2B5EF4-FFF2-40B4-BE49-F238E27FC236}">
                    <a16:creationId xmlns:a16="http://schemas.microsoft.com/office/drawing/2014/main" id="{10A51E91-597C-C1EF-10EB-7DF7FA10A367}"/>
                  </a:ext>
                </a:extLst>
              </p:cNvPr>
              <p:cNvSpPr/>
              <p:nvPr/>
            </p:nvSpPr>
            <p:spPr>
              <a:xfrm>
                <a:off x="11243930" y="2780413"/>
                <a:ext cx="85061" cy="808074"/>
              </a:xfrm>
              <a:custGeom>
                <a:avLst/>
                <a:gdLst/>
                <a:ahLst/>
                <a:cxnLst/>
                <a:rect l="l" t="t" r="r" b="b"/>
                <a:pathLst>
                  <a:path w="85061" h="845288" extrusionOk="0">
                    <a:moveTo>
                      <a:pt x="0" y="616688"/>
                    </a:moveTo>
                    <a:lnTo>
                      <a:pt x="69112" y="845288"/>
                    </a:lnTo>
                    <a:lnTo>
                      <a:pt x="85061" y="233916"/>
                    </a:lnTo>
                    <a:lnTo>
                      <a:pt x="21265" y="0"/>
                    </a:lnTo>
                    <a:lnTo>
                      <a:pt x="0" y="616688"/>
                    </a:lnTo>
                    <a:close/>
                  </a:path>
                </a:pathLst>
              </a:cu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6" name="Google Shape;472;p41">
              <a:extLst>
                <a:ext uri="{FF2B5EF4-FFF2-40B4-BE49-F238E27FC236}">
                  <a16:creationId xmlns:a16="http://schemas.microsoft.com/office/drawing/2014/main" id="{07652AC2-AB01-DDF3-5031-C95CA102DB78}"/>
                </a:ext>
              </a:extLst>
            </p:cNvPr>
            <p:cNvGrpSpPr/>
            <p:nvPr/>
          </p:nvGrpSpPr>
          <p:grpSpPr>
            <a:xfrm>
              <a:off x="9758624" y="2472542"/>
              <a:ext cx="1489941" cy="1514175"/>
              <a:chOff x="8939972" y="2565084"/>
              <a:chExt cx="1489941" cy="1514175"/>
            </a:xfrm>
            <a:grpFill/>
          </p:grpSpPr>
          <p:grpSp>
            <p:nvGrpSpPr>
              <p:cNvPr id="27" name="Google Shape;473;p41">
                <a:extLst>
                  <a:ext uri="{FF2B5EF4-FFF2-40B4-BE49-F238E27FC236}">
                    <a16:creationId xmlns:a16="http://schemas.microsoft.com/office/drawing/2014/main" id="{CE1C7A62-CF19-7177-C4D2-F317B499010B}"/>
                  </a:ext>
                </a:extLst>
              </p:cNvPr>
              <p:cNvGrpSpPr/>
              <p:nvPr/>
            </p:nvGrpSpPr>
            <p:grpSpPr>
              <a:xfrm rot="-1534139">
                <a:off x="9134688" y="2746162"/>
                <a:ext cx="1100510" cy="1152019"/>
                <a:chOff x="9853427" y="2251819"/>
                <a:chExt cx="1712516" cy="1792671"/>
              </a:xfrm>
              <a:grpFill/>
            </p:grpSpPr>
            <p:sp>
              <p:nvSpPr>
                <p:cNvPr id="29" name="Google Shape;474;p41">
                  <a:extLst>
                    <a:ext uri="{FF2B5EF4-FFF2-40B4-BE49-F238E27FC236}">
                      <a16:creationId xmlns:a16="http://schemas.microsoft.com/office/drawing/2014/main" id="{311354C5-EA9E-4D40-F462-524853C6A601}"/>
                    </a:ext>
                  </a:extLst>
                </p:cNvPr>
                <p:cNvSpPr/>
                <p:nvPr/>
              </p:nvSpPr>
              <p:spPr>
                <a:xfrm rot="-1509177">
                  <a:off x="10094976" y="2705726"/>
                  <a:ext cx="1295101" cy="1116466"/>
                </a:xfrm>
                <a:prstGeom prst="hexagon">
                  <a:avLst>
                    <a:gd name="adj" fmla="val 25000"/>
                    <a:gd name="vf" fmla="val 115470"/>
                  </a:avLst>
                </a:pr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 name="Google Shape;475;p41">
                  <a:extLst>
                    <a:ext uri="{FF2B5EF4-FFF2-40B4-BE49-F238E27FC236}">
                      <a16:creationId xmlns:a16="http://schemas.microsoft.com/office/drawing/2014/main" id="{A3D18B51-4505-3D0A-FB81-096700692831}"/>
                    </a:ext>
                  </a:extLst>
                </p:cNvPr>
                <p:cNvSpPr/>
                <p:nvPr/>
              </p:nvSpPr>
              <p:spPr>
                <a:xfrm rot="-1509177">
                  <a:off x="10029293" y="2474118"/>
                  <a:ext cx="1295101" cy="1116466"/>
                </a:xfrm>
                <a:prstGeom prst="hexagon">
                  <a:avLst>
                    <a:gd name="adj" fmla="val 25000"/>
                    <a:gd name="vf" fmla="val 115470"/>
                  </a:avLst>
                </a:pr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 name="Google Shape;476;p41">
                  <a:extLst>
                    <a:ext uri="{FF2B5EF4-FFF2-40B4-BE49-F238E27FC236}">
                      <a16:creationId xmlns:a16="http://schemas.microsoft.com/office/drawing/2014/main" id="{54829A4C-FD08-491E-E870-04CFB362260D}"/>
                    </a:ext>
                  </a:extLst>
                </p:cNvPr>
                <p:cNvSpPr/>
                <p:nvPr/>
              </p:nvSpPr>
              <p:spPr>
                <a:xfrm>
                  <a:off x="10100930" y="3327991"/>
                  <a:ext cx="542261" cy="606056"/>
                </a:xfrm>
                <a:custGeom>
                  <a:avLst/>
                  <a:gdLst/>
                  <a:ahLst/>
                  <a:cxnLst/>
                  <a:rect l="l" t="t" r="r" b="b"/>
                  <a:pathLst>
                    <a:path w="542261" h="606056" extrusionOk="0">
                      <a:moveTo>
                        <a:pt x="0" y="0"/>
                      </a:moveTo>
                      <a:lnTo>
                        <a:pt x="42530" y="207335"/>
                      </a:lnTo>
                      <a:lnTo>
                        <a:pt x="542261" y="606056"/>
                      </a:lnTo>
                      <a:lnTo>
                        <a:pt x="478465" y="377456"/>
                      </a:lnTo>
                      <a:lnTo>
                        <a:pt x="0" y="0"/>
                      </a:lnTo>
                      <a:close/>
                    </a:path>
                  </a:pathLst>
                </a:cu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477;p41">
                  <a:extLst>
                    <a:ext uri="{FF2B5EF4-FFF2-40B4-BE49-F238E27FC236}">
                      <a16:creationId xmlns:a16="http://schemas.microsoft.com/office/drawing/2014/main" id="{6C2B5B00-EAB0-DE60-550E-B18ACD73FABB}"/>
                    </a:ext>
                  </a:extLst>
                </p:cNvPr>
                <p:cNvSpPr/>
                <p:nvPr/>
              </p:nvSpPr>
              <p:spPr>
                <a:xfrm>
                  <a:off x="11243930" y="2780413"/>
                  <a:ext cx="85061" cy="808074"/>
                </a:xfrm>
                <a:custGeom>
                  <a:avLst/>
                  <a:gdLst/>
                  <a:ahLst/>
                  <a:cxnLst/>
                  <a:rect l="l" t="t" r="r" b="b"/>
                  <a:pathLst>
                    <a:path w="85061" h="845288" extrusionOk="0">
                      <a:moveTo>
                        <a:pt x="0" y="616688"/>
                      </a:moveTo>
                      <a:lnTo>
                        <a:pt x="69112" y="845288"/>
                      </a:lnTo>
                      <a:lnTo>
                        <a:pt x="85061" y="233916"/>
                      </a:lnTo>
                      <a:lnTo>
                        <a:pt x="21265" y="0"/>
                      </a:lnTo>
                      <a:lnTo>
                        <a:pt x="0" y="616688"/>
                      </a:lnTo>
                      <a:close/>
                    </a:path>
                  </a:pathLst>
                </a:cu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8" name="Google Shape;478;p41">
                <a:extLst>
                  <a:ext uri="{FF2B5EF4-FFF2-40B4-BE49-F238E27FC236}">
                    <a16:creationId xmlns:a16="http://schemas.microsoft.com/office/drawing/2014/main" id="{A0BB8487-0398-47E7-6C3D-8F33F81302F1}"/>
                  </a:ext>
                </a:extLst>
              </p:cNvPr>
              <p:cNvSpPr/>
              <p:nvPr/>
            </p:nvSpPr>
            <p:spPr>
              <a:xfrm rot="166320">
                <a:off x="9767301" y="3324540"/>
                <a:ext cx="387989" cy="488842"/>
              </a:xfrm>
              <a:custGeom>
                <a:avLst/>
                <a:gdLst/>
                <a:ahLst/>
                <a:cxnLst/>
                <a:rect l="l" t="t" r="r" b="b"/>
                <a:pathLst>
                  <a:path w="375449" h="442061" extrusionOk="0">
                    <a:moveTo>
                      <a:pt x="0" y="327004"/>
                    </a:moveTo>
                    <a:lnTo>
                      <a:pt x="266448" y="0"/>
                    </a:lnTo>
                    <a:lnTo>
                      <a:pt x="375449" y="84779"/>
                    </a:lnTo>
                    <a:lnTo>
                      <a:pt x="90834" y="442061"/>
                    </a:lnTo>
                    <a:lnTo>
                      <a:pt x="0" y="327004"/>
                    </a:lnTo>
                    <a:close/>
                  </a:path>
                </a:pathLst>
              </a:cu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Tree>
    <p:extLst>
      <p:ext uri="{BB962C8B-B14F-4D97-AF65-F5344CB8AC3E}">
        <p14:creationId xmlns:p14="http://schemas.microsoft.com/office/powerpoint/2010/main" val="135785900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065244" y="5238264"/>
            <a:ext cx="8253512" cy="1619736"/>
          </a:xfrm>
          <a:prstGeom prst="rect">
            <a:avLst/>
          </a:prstGeom>
        </p:spPr>
        <p:txBody>
          <a:bodyPr anchor="t">
            <a:noAutofit/>
          </a:bodyPr>
          <a:lstStyle/>
          <a:p>
            <a:pPr algn="ctr">
              <a:lnSpc>
                <a:spcPts val="12500"/>
              </a:lnSpc>
            </a:pPr>
            <a: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Your turn!</a:t>
            </a:r>
            <a:b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br>
            <a: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Case Studies</a:t>
            </a:r>
            <a:endParaRPr lang="en-US" sz="125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997716" y="8814522"/>
              <a:ext cx="8321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838949" y="8656132"/>
                <a:ext cx="8638214" cy="399386"/>
              </a:xfrm>
              <a:prstGeom prst="rect">
                <a:avLst/>
              </a:prstGeom>
            </p:spPr>
          </p:pic>
        </mc:Fallback>
      </mc:AlternateContent>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269078308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397955" y="2742729"/>
            <a:ext cx="11588090" cy="8230541"/>
          </a:xfrm>
          <a:prstGeom prst="rect">
            <a:avLst/>
          </a:prstGeom>
        </p:spPr>
        <p:txBody>
          <a:bodyPr anchor="t">
            <a:noAutofit/>
          </a:bodyPr>
          <a:lstStyle/>
          <a:p>
            <a:pPr algn="ctr">
              <a:lnSpc>
                <a:spcPts val="12500"/>
              </a:lnSpc>
            </a:pPr>
            <a:r>
              <a:rPr lang="en-US" sz="96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What barriers do you anticipate if you were to try to provide medication abortion care in your office?</a:t>
            </a:r>
            <a:endParaRPr lang="en-US" sz="9600" dirty="0"/>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89897561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23653" y="2413000"/>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Issues to think about</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947818" y="4032736"/>
              <a:ext cx="8778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89051" y="3874346"/>
                <a:ext cx="909541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923654" y="4553987"/>
            <a:ext cx="11734289" cy="523056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914400" lvl="0" indent="-914400">
              <a:spcBef>
                <a:spcPts val="0"/>
              </a:spcBef>
              <a:buClr>
                <a:schemeClr val="dk1"/>
              </a:buClr>
              <a:buAutoNum type="arabicPeriod"/>
            </a:pPr>
            <a:r>
              <a:rPr lang="en-US" sz="5400" b="0" dirty="0">
                <a:solidFill>
                  <a:schemeClr val="bg2"/>
                </a:solidFill>
                <a:latin typeface="+mn-lt"/>
                <a:ea typeface="Calibri"/>
                <a:cs typeface="Calibri"/>
                <a:sym typeface="Calibri"/>
              </a:rPr>
              <a:t>Special considerations if you receive federal funding</a:t>
            </a:r>
          </a:p>
          <a:p>
            <a:pPr marL="914400" lvl="0" indent="-914400">
              <a:spcBef>
                <a:spcPts val="0"/>
              </a:spcBef>
              <a:buClr>
                <a:schemeClr val="dk1"/>
              </a:buClr>
              <a:buAutoNum type="arabicPeriod"/>
            </a:pPr>
            <a:r>
              <a:rPr lang="en-US" sz="5400" b="0" dirty="0">
                <a:solidFill>
                  <a:schemeClr val="bg2"/>
                </a:solidFill>
                <a:latin typeface="+mn-lt"/>
                <a:ea typeface="Calibri"/>
                <a:cs typeface="Calibri"/>
                <a:sym typeface="Calibri"/>
              </a:rPr>
              <a:t>Laws regulating abortion in your state</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Organize a planning committee</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Staff support</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Pharmacy</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Clinical policies + procedures</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Billing and reimbursement</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Professional liability insurance</a:t>
            </a:r>
            <a:endParaRPr lang="en-US" sz="5400" b="0" dirty="0">
              <a:solidFill>
                <a:schemeClr val="bg2"/>
              </a:solidFill>
              <a:latin typeface="+mn-lt"/>
            </a:endParaRPr>
          </a:p>
        </p:txBody>
      </p:sp>
      <p:pic>
        <p:nvPicPr>
          <p:cNvPr id="4" name="Picture 3">
            <a:extLst>
              <a:ext uri="{FF2B5EF4-FFF2-40B4-BE49-F238E27FC236}">
                <a16:creationId xmlns:a16="http://schemas.microsoft.com/office/drawing/2014/main" id="{C5BE0AF4-0592-9AA9-44A7-A11B042DD8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57943" y="2413000"/>
            <a:ext cx="8890000" cy="8890000"/>
          </a:xfrm>
          <a:prstGeom prst="rect">
            <a:avLst/>
          </a:prstGeom>
        </p:spPr>
      </p:pic>
    </p:spTree>
    <p:extLst>
      <p:ext uri="{BB962C8B-B14F-4D97-AF65-F5344CB8AC3E}">
        <p14:creationId xmlns:p14="http://schemas.microsoft.com/office/powerpoint/2010/main" val="130675208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46</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t="-21863" b="-21863"/>
          <a:stretch/>
        </p:blipFill>
        <p:spPr bwMode="auto">
          <a:xfrm>
            <a:off x="14646658" y="-100600"/>
            <a:ext cx="5644384" cy="6958598"/>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59" r="1359"/>
          <a:stretch/>
        </p:blipFill>
        <p:spPr bwMode="auto">
          <a:xfrm>
            <a:off x="15083567" y="6580682"/>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419333" y="2903975"/>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605236" y="4527536"/>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446472" y="4370020"/>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182198" y="4822259"/>
            <a:ext cx="7339457" cy="6186309"/>
          </a:xfrm>
          <a:prstGeom prst="rect">
            <a:avLst/>
          </a:prstGeom>
        </p:spPr>
        <p:txBody>
          <a:bodyPr wrap="square">
            <a:spAutoFit/>
          </a:bodyPr>
          <a:lstStyle/>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Telehealth Care for Medication Abortion Workflow</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Early Abortion Options</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Medication Abortion FAQ</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Protocol for Medication Abortion Using Mifepristone and Misoprostol</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Coding for Medication Abortion using Mifepristone and Misoprostol</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Sam’s Medication Abortion Zine</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Algorithm for Phone Triage of Bleeding with Medication Abortion</a:t>
            </a:r>
          </a:p>
        </p:txBody>
      </p:sp>
    </p:spTree>
    <p:extLst>
      <p:ext uri="{BB962C8B-B14F-4D97-AF65-F5344CB8AC3E}">
        <p14:creationId xmlns:p14="http://schemas.microsoft.com/office/powerpoint/2010/main" val="425851091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88623" y="-141934"/>
            <a:ext cx="15252782" cy="1193230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1000" dirty="0">
                <a:solidFill>
                  <a:schemeClr val="bg2"/>
                </a:solidFill>
              </a:rPr>
              <a:t>Abortion care guideline. Geneva: World Health Organization; 2022. </a:t>
            </a:r>
            <a:r>
              <a:rPr lang="en-US" sz="1000" dirty="0" err="1">
                <a:solidFill>
                  <a:schemeClr val="bg2"/>
                </a:solidFill>
              </a:rPr>
              <a:t>Licence</a:t>
            </a:r>
            <a:r>
              <a:rPr lang="en-US" sz="1000" dirty="0">
                <a:solidFill>
                  <a:schemeClr val="bg2"/>
                </a:solidFill>
              </a:rPr>
              <a:t>: CC BY-NC-SA 3.0 IGO.</a:t>
            </a:r>
          </a:p>
          <a:p>
            <a:pPr lvl="0"/>
            <a:r>
              <a:rPr lang="en-US" sz="1000" dirty="0">
                <a:solidFill>
                  <a:schemeClr val="bg2"/>
                </a:solidFill>
              </a:rPr>
              <a:t>Access Delivered A Toolkit for Providers Offering Medication Abortion. </a:t>
            </a:r>
            <a:r>
              <a:rPr lang="en-US" sz="1000" dirty="0" err="1">
                <a:solidFill>
                  <a:schemeClr val="bg2"/>
                </a:solidFill>
              </a:rPr>
              <a:t>Familymedicine.uw.edu</a:t>
            </a:r>
            <a:r>
              <a:rPr lang="en-US" sz="1000" dirty="0">
                <a:solidFill>
                  <a:schemeClr val="bg2"/>
                </a:solidFill>
              </a:rPr>
              <a:t>. https://</a:t>
            </a:r>
            <a:r>
              <a:rPr lang="en-US" sz="1000" dirty="0" err="1">
                <a:solidFill>
                  <a:schemeClr val="bg2"/>
                </a:solidFill>
              </a:rPr>
              <a:t>familymedicine.uw.edu</a:t>
            </a:r>
            <a:r>
              <a:rPr lang="en-US" sz="1000" dirty="0">
                <a:solidFill>
                  <a:schemeClr val="bg2"/>
                </a:solidFill>
              </a:rPr>
              <a:t>/</a:t>
            </a:r>
            <a:r>
              <a:rPr lang="en-US" sz="1000" dirty="0" err="1">
                <a:solidFill>
                  <a:schemeClr val="bg2"/>
                </a:solidFill>
              </a:rPr>
              <a:t>accessdelivered</a:t>
            </a:r>
            <a:r>
              <a:rPr lang="en-US" sz="1000" dirty="0">
                <a:solidFill>
                  <a:schemeClr val="bg2"/>
                </a:solidFill>
              </a:rPr>
              <a:t>/. Published 2022. Accessed May 19, 2022.</a:t>
            </a:r>
          </a:p>
          <a:p>
            <a:pPr lvl="0"/>
            <a:r>
              <a:rPr lang="en-US" sz="1000" dirty="0">
                <a:solidFill>
                  <a:schemeClr val="bg2"/>
                </a:solidFill>
              </a:rPr>
              <a:t>Aiken ARA, Broussard K, Johnson DM, Padron E. Motivations and experiences of people seeking medication abortion online in the United States. </a:t>
            </a:r>
            <a:r>
              <a:rPr lang="en-US" sz="1000" dirty="0" err="1">
                <a:solidFill>
                  <a:schemeClr val="bg2"/>
                </a:solidFill>
              </a:rPr>
              <a:t>Perspect</a:t>
            </a:r>
            <a:r>
              <a:rPr lang="en-US" sz="1000" dirty="0">
                <a:solidFill>
                  <a:schemeClr val="bg2"/>
                </a:solidFill>
              </a:rPr>
              <a:t> Sex </a:t>
            </a:r>
            <a:r>
              <a:rPr lang="en-US" sz="1000" dirty="0" err="1">
                <a:solidFill>
                  <a:schemeClr val="bg2"/>
                </a:solidFill>
              </a:rPr>
              <a:t>Reprod</a:t>
            </a:r>
            <a:r>
              <a:rPr lang="en-US" sz="1000" dirty="0">
                <a:solidFill>
                  <a:schemeClr val="bg2"/>
                </a:solidFill>
              </a:rPr>
              <a:t> Health. 2018;50(4):157–163.</a:t>
            </a:r>
          </a:p>
          <a:p>
            <a:pPr lvl="0"/>
            <a:r>
              <a:rPr lang="en-US" sz="1000" dirty="0">
                <a:solidFill>
                  <a:schemeClr val="bg2"/>
                </a:solidFill>
              </a:rPr>
              <a:t>Aiken ARA, </a:t>
            </a:r>
            <a:r>
              <a:rPr lang="en-US" sz="1000" dirty="0" err="1">
                <a:solidFill>
                  <a:schemeClr val="bg2"/>
                </a:solidFill>
              </a:rPr>
              <a:t>Digol</a:t>
            </a:r>
            <a:r>
              <a:rPr lang="en-US" sz="1000" dirty="0">
                <a:solidFill>
                  <a:schemeClr val="bg2"/>
                </a:solidFill>
              </a:rPr>
              <a:t> I, Trussell J, </a:t>
            </a:r>
            <a:r>
              <a:rPr lang="en-US" sz="1000" dirty="0" err="1">
                <a:solidFill>
                  <a:schemeClr val="bg2"/>
                </a:solidFill>
              </a:rPr>
              <a:t>Gomperts</a:t>
            </a:r>
            <a:r>
              <a:rPr lang="en-US" sz="1000" dirty="0">
                <a:solidFill>
                  <a:schemeClr val="bg2"/>
                </a:solidFill>
              </a:rPr>
              <a:t> R. Self reported outcomes and adverse events after medical abortion through online telemedicine: population based study in the Republic of Ireland and Northern Ireland. BMJ. 2017;357:j2011. </a:t>
            </a:r>
          </a:p>
          <a:p>
            <a:pPr lvl="0"/>
            <a:r>
              <a:rPr lang="en-US" sz="1000" dirty="0">
                <a:solidFill>
                  <a:schemeClr val="bg2"/>
                </a:solidFill>
              </a:rPr>
              <a:t>Aiken A, Romanova E, </a:t>
            </a:r>
            <a:r>
              <a:rPr lang="en-US" sz="1000" dirty="0" err="1">
                <a:solidFill>
                  <a:schemeClr val="bg2"/>
                </a:solidFill>
              </a:rPr>
              <a:t>Morber</a:t>
            </a:r>
            <a:r>
              <a:rPr lang="en-US" sz="1000" dirty="0">
                <a:solidFill>
                  <a:schemeClr val="bg2"/>
                </a:solidFill>
              </a:rPr>
              <a:t> J, </a:t>
            </a:r>
            <a:r>
              <a:rPr lang="en-US" sz="1000" dirty="0" err="1">
                <a:solidFill>
                  <a:schemeClr val="bg2"/>
                </a:solidFill>
              </a:rPr>
              <a:t>Gomperts</a:t>
            </a:r>
            <a:r>
              <a:rPr lang="en-US" sz="1000" dirty="0">
                <a:solidFill>
                  <a:schemeClr val="bg2"/>
                </a:solidFill>
              </a:rPr>
              <a:t> R. Safety and effectiveness of self-managed medication abortion provided using online telemedicine in the United States: A population based study. </a:t>
            </a:r>
            <a:r>
              <a:rPr lang="en-US" sz="1000" i="1" dirty="0">
                <a:solidFill>
                  <a:schemeClr val="bg2"/>
                </a:solidFill>
              </a:rPr>
              <a:t>The Lancet Regional Health - Americas</a:t>
            </a:r>
            <a:r>
              <a:rPr lang="en-US" sz="1000" dirty="0">
                <a:solidFill>
                  <a:schemeClr val="bg2"/>
                </a:solidFill>
              </a:rPr>
              <a:t>. 2022:100200. doi:10.1016/j.lana.2022.100200</a:t>
            </a:r>
          </a:p>
          <a:p>
            <a:pPr lvl="0"/>
            <a:r>
              <a:rPr lang="en-US" sz="1000" dirty="0">
                <a:solidFill>
                  <a:schemeClr val="bg2"/>
                </a:solidFill>
              </a:rPr>
              <a:t>Aiken ARA, Starling JE, </a:t>
            </a:r>
            <a:r>
              <a:rPr lang="en-US" sz="1000" dirty="0" err="1">
                <a:solidFill>
                  <a:schemeClr val="bg2"/>
                </a:solidFill>
              </a:rPr>
              <a:t>Gomperts</a:t>
            </a:r>
            <a:r>
              <a:rPr lang="en-US" sz="1000" dirty="0">
                <a:solidFill>
                  <a:schemeClr val="bg2"/>
                </a:solidFill>
              </a:rPr>
              <a:t> R, Tec M, Scott JG, Aiken CE. Demand for self-managed online telemedicine abortion in the United States during the coronavirus disease 2019 (COVID-19) pandemic. </a:t>
            </a:r>
            <a:r>
              <a:rPr lang="en-US" sz="1000" dirty="0" err="1">
                <a:solidFill>
                  <a:schemeClr val="bg2"/>
                </a:solidFill>
              </a:rPr>
              <a:t>Obstet</a:t>
            </a:r>
            <a:r>
              <a:rPr lang="en-US" sz="1000" dirty="0">
                <a:solidFill>
                  <a:schemeClr val="bg2"/>
                </a:solidFill>
              </a:rPr>
              <a:t> Gynecol. 2020;136(4):835–837.</a:t>
            </a:r>
          </a:p>
          <a:p>
            <a:pPr lvl="0"/>
            <a:r>
              <a:rPr lang="en-US" sz="1000" dirty="0">
                <a:solidFill>
                  <a:schemeClr val="bg2"/>
                </a:solidFill>
              </a:rPr>
              <a:t>Aiken A, Starling J, </a:t>
            </a:r>
            <a:r>
              <a:rPr lang="en-US" sz="1000" dirty="0" err="1">
                <a:solidFill>
                  <a:schemeClr val="bg2"/>
                </a:solidFill>
              </a:rPr>
              <a:t>Gomperts</a:t>
            </a:r>
            <a:r>
              <a:rPr lang="en-US" sz="1000" dirty="0">
                <a:solidFill>
                  <a:schemeClr val="bg2"/>
                </a:solidFill>
              </a:rPr>
              <a:t> R. Factors associated with use of an online telemedicine service to access self-managed medical abortion in the US. JAMA </a:t>
            </a:r>
            <a:r>
              <a:rPr lang="en-US" sz="1000" dirty="0" err="1">
                <a:solidFill>
                  <a:schemeClr val="bg2"/>
                </a:solidFill>
              </a:rPr>
              <a:t>Netw</a:t>
            </a:r>
            <a:r>
              <a:rPr lang="en-US" sz="1000" dirty="0">
                <a:solidFill>
                  <a:schemeClr val="bg2"/>
                </a:solidFill>
              </a:rPr>
              <a:t> Open. 2021;4(5):e2111852.</a:t>
            </a:r>
          </a:p>
          <a:p>
            <a:pPr lvl="0"/>
            <a:r>
              <a:rPr lang="en-US" sz="1000" dirty="0">
                <a:solidFill>
                  <a:schemeClr val="bg2"/>
                </a:solidFill>
              </a:rPr>
              <a:t>All-Options: All-options pregnancy support. All-</a:t>
            </a:r>
            <a:r>
              <a:rPr lang="en-US" sz="1000" dirty="0" err="1">
                <a:solidFill>
                  <a:schemeClr val="bg2"/>
                </a:solidFill>
              </a:rPr>
              <a:t>options.org</a:t>
            </a:r>
            <a:r>
              <a:rPr lang="en-US" sz="1000" dirty="0">
                <a:solidFill>
                  <a:schemeClr val="bg2"/>
                </a:solidFill>
              </a:rPr>
              <a:t>. https://</a:t>
            </a:r>
            <a:r>
              <a:rPr lang="en-US" sz="1000" dirty="0" err="1">
                <a:solidFill>
                  <a:schemeClr val="bg2"/>
                </a:solidFill>
              </a:rPr>
              <a:t>www.all-options.org</a:t>
            </a:r>
            <a:r>
              <a:rPr lang="en-US" sz="1000" dirty="0">
                <a:solidFill>
                  <a:schemeClr val="bg2"/>
                </a:solidFill>
              </a:rPr>
              <a:t>/. Published 2022. Accessed May 19, 2022. </a:t>
            </a:r>
          </a:p>
          <a:p>
            <a:pPr lvl="0"/>
            <a:r>
              <a:rPr lang="en-US" sz="1000" dirty="0">
                <a:solidFill>
                  <a:schemeClr val="bg2"/>
                </a:solidFill>
              </a:rPr>
              <a:t>Anderson E, </a:t>
            </a:r>
            <a:r>
              <a:rPr lang="en-US" sz="1000" dirty="0" err="1">
                <a:solidFill>
                  <a:schemeClr val="bg2"/>
                </a:solidFill>
              </a:rPr>
              <a:t>Salganicoff</a:t>
            </a:r>
            <a:r>
              <a:rPr lang="en-US" sz="1000" dirty="0">
                <a:solidFill>
                  <a:schemeClr val="bg2"/>
                </a:solidFill>
              </a:rPr>
              <a:t> A, Sobel L. State Restrictions on Telehealth Abortion. KFF. https://</a:t>
            </a:r>
            <a:r>
              <a:rPr lang="en-US" sz="1000" dirty="0" err="1">
                <a:solidFill>
                  <a:schemeClr val="bg2"/>
                </a:solidFill>
              </a:rPr>
              <a:t>www.kff.org</a:t>
            </a:r>
            <a:r>
              <a:rPr lang="en-US" sz="1000" dirty="0">
                <a:solidFill>
                  <a:schemeClr val="bg2"/>
                </a:solidFill>
              </a:rPr>
              <a:t>/</a:t>
            </a:r>
            <a:r>
              <a:rPr lang="en-US" sz="1000" dirty="0" err="1">
                <a:solidFill>
                  <a:schemeClr val="bg2"/>
                </a:solidFill>
              </a:rPr>
              <a:t>womens</a:t>
            </a:r>
            <a:r>
              <a:rPr lang="en-US" sz="1000" dirty="0">
                <a:solidFill>
                  <a:schemeClr val="bg2"/>
                </a:solidFill>
              </a:rPr>
              <a:t>-health-policy/slide/state-restrictions-on-telehealth-abortion/. Published 2021. Accessed May 19, 2022.</a:t>
            </a:r>
          </a:p>
          <a:p>
            <a:pPr lvl="0"/>
            <a:r>
              <a:rPr lang="en-US" sz="1000" dirty="0">
                <a:solidFill>
                  <a:schemeClr val="bg2"/>
                </a:solidFill>
              </a:rPr>
              <a:t>An Overview of Abortion Laws. Guttmacher Institute. https://</a:t>
            </a:r>
            <a:r>
              <a:rPr lang="en-US" sz="1000" dirty="0" err="1">
                <a:solidFill>
                  <a:schemeClr val="bg2"/>
                </a:solidFill>
              </a:rPr>
              <a:t>www.guttmacher.org</a:t>
            </a:r>
            <a:r>
              <a:rPr lang="en-US" sz="1000" dirty="0">
                <a:solidFill>
                  <a:schemeClr val="bg2"/>
                </a:solidFill>
              </a:rPr>
              <a:t>/state-policy/explore/overview-abortion-laws. Published 2022. Accessed May 19, 2022.</a:t>
            </a:r>
          </a:p>
          <a:p>
            <a:pPr lvl="0"/>
            <a:r>
              <a:rPr lang="en-US" sz="1000" dirty="0">
                <a:solidFill>
                  <a:schemeClr val="bg2"/>
                </a:solidFill>
              </a:rPr>
              <a:t>Baird D. Mode of action of medical methods of abortion. </a:t>
            </a:r>
            <a:r>
              <a:rPr lang="en-US" sz="1000" i="1" dirty="0">
                <a:solidFill>
                  <a:schemeClr val="bg2"/>
                </a:solidFill>
              </a:rPr>
              <a:t>JAMWA</a:t>
            </a:r>
            <a:r>
              <a:rPr lang="en-US" sz="1000" dirty="0">
                <a:solidFill>
                  <a:schemeClr val="bg2"/>
                </a:solidFill>
              </a:rPr>
              <a:t>. 2000; </a:t>
            </a:r>
            <a:r>
              <a:rPr lang="en-US" sz="1000" b="1" dirty="0">
                <a:solidFill>
                  <a:schemeClr val="bg2"/>
                </a:solidFill>
              </a:rPr>
              <a:t>35</a:t>
            </a:r>
            <a:r>
              <a:rPr lang="en-US" sz="1000" dirty="0">
                <a:solidFill>
                  <a:schemeClr val="bg2"/>
                </a:solidFill>
              </a:rPr>
              <a:t>(3): S121-126. </a:t>
            </a:r>
          </a:p>
          <a:p>
            <a:pPr lvl="0"/>
            <a:r>
              <a:rPr lang="en-US" sz="1000" dirty="0">
                <a:solidFill>
                  <a:schemeClr val="bg2"/>
                </a:solidFill>
              </a:rPr>
              <a:t>Beverly W, </a:t>
            </a:r>
            <a:r>
              <a:rPr lang="en-US" sz="1000" dirty="0" err="1">
                <a:solidFill>
                  <a:schemeClr val="bg2"/>
                </a:solidFill>
              </a:rPr>
              <a:t>Dzuba</a:t>
            </a:r>
            <a:r>
              <a:rPr lang="en-US" sz="1000" dirty="0">
                <a:solidFill>
                  <a:schemeClr val="bg2"/>
                </a:solidFill>
              </a:rPr>
              <a:t> IG, Chong E, et al. Extending Outpatient Medical Abortion Services Through 70 Days of Gestational Age. Obstetrics &amp; Gynecology. 2012;120(5):1070-1076. doi:10.1097/AOG.0b013e31826c315f.</a:t>
            </a:r>
          </a:p>
          <a:p>
            <a:pPr lvl="0"/>
            <a:r>
              <a:rPr lang="en-US" sz="1000" dirty="0">
                <a:solidFill>
                  <a:schemeClr val="bg2"/>
                </a:solidFill>
              </a:rPr>
              <a:t>Blanchard K, Shochet T, </a:t>
            </a:r>
            <a:r>
              <a:rPr lang="en-US" sz="1000" dirty="0" err="1">
                <a:solidFill>
                  <a:schemeClr val="bg2"/>
                </a:solidFill>
              </a:rPr>
              <a:t>Coyaji</a:t>
            </a:r>
            <a:r>
              <a:rPr lang="en-US" sz="1000" dirty="0">
                <a:solidFill>
                  <a:schemeClr val="bg2"/>
                </a:solidFill>
              </a:rPr>
              <a:t> K, </a:t>
            </a:r>
            <a:r>
              <a:rPr lang="en-US" sz="1000" dirty="0" err="1">
                <a:solidFill>
                  <a:schemeClr val="bg2"/>
                </a:solidFill>
              </a:rPr>
              <a:t>Thi</a:t>
            </a:r>
            <a:r>
              <a:rPr lang="en-US" sz="1000" dirty="0">
                <a:solidFill>
                  <a:schemeClr val="bg2"/>
                </a:solidFill>
              </a:rPr>
              <a:t> </a:t>
            </a:r>
            <a:r>
              <a:rPr lang="en-US" sz="1000" dirty="0" err="1">
                <a:solidFill>
                  <a:schemeClr val="bg2"/>
                </a:solidFill>
              </a:rPr>
              <a:t>Nhu</a:t>
            </a:r>
            <a:r>
              <a:rPr lang="en-US" sz="1000" dirty="0">
                <a:solidFill>
                  <a:schemeClr val="bg2"/>
                </a:solidFill>
              </a:rPr>
              <a:t> Ngoc N, </a:t>
            </a:r>
            <a:r>
              <a:rPr lang="en-US" sz="1000" dirty="0" err="1">
                <a:solidFill>
                  <a:schemeClr val="bg2"/>
                </a:solidFill>
              </a:rPr>
              <a:t>Winikoff</a:t>
            </a:r>
            <a:r>
              <a:rPr lang="en-US" sz="1000" dirty="0">
                <a:solidFill>
                  <a:schemeClr val="bg2"/>
                </a:solidFill>
              </a:rPr>
              <a:t> B. Misoprostol alone for early abortion: an evaluation of seven potential regimens. </a:t>
            </a:r>
            <a:r>
              <a:rPr lang="en-US" sz="1000" i="1" dirty="0">
                <a:solidFill>
                  <a:schemeClr val="bg2"/>
                </a:solidFill>
              </a:rPr>
              <a:t>Contraception. </a:t>
            </a:r>
            <a:r>
              <a:rPr lang="en-US" sz="1000" dirty="0">
                <a:solidFill>
                  <a:schemeClr val="bg2"/>
                </a:solidFill>
              </a:rPr>
              <a:t>Aug 2005;72(2):91-97.</a:t>
            </a:r>
          </a:p>
          <a:p>
            <a:pPr lvl="0"/>
            <a:r>
              <a:rPr lang="en-US" sz="1000" dirty="0">
                <a:solidFill>
                  <a:schemeClr val="bg2"/>
                </a:solidFill>
              </a:rPr>
              <a:t>Blanchard K, </a:t>
            </a:r>
            <a:r>
              <a:rPr lang="en-US" sz="1000" dirty="0" err="1">
                <a:solidFill>
                  <a:schemeClr val="bg2"/>
                </a:solidFill>
              </a:rPr>
              <a:t>Winikoff</a:t>
            </a:r>
            <a:r>
              <a:rPr lang="en-US" sz="1000" dirty="0">
                <a:solidFill>
                  <a:schemeClr val="bg2"/>
                </a:solidFill>
              </a:rPr>
              <a:t> B, </a:t>
            </a:r>
            <a:r>
              <a:rPr lang="en-US" sz="1000" dirty="0" err="1">
                <a:solidFill>
                  <a:schemeClr val="bg2"/>
                </a:solidFill>
              </a:rPr>
              <a:t>Ellertson</a:t>
            </a:r>
            <a:r>
              <a:rPr lang="en-US" sz="1000" dirty="0">
                <a:solidFill>
                  <a:schemeClr val="bg2"/>
                </a:solidFill>
              </a:rPr>
              <a:t> C. Misoprostol used alone for the termination of early pregnancy. A review of the evidence. </a:t>
            </a:r>
            <a:r>
              <a:rPr lang="en-US" sz="1000" i="1" dirty="0">
                <a:solidFill>
                  <a:schemeClr val="bg2"/>
                </a:solidFill>
              </a:rPr>
              <a:t>Contraception. </a:t>
            </a:r>
            <a:r>
              <a:rPr lang="en-US" sz="1000" dirty="0">
                <a:solidFill>
                  <a:schemeClr val="bg2"/>
                </a:solidFill>
              </a:rPr>
              <a:t>Apr 1999;59(4):209-217. </a:t>
            </a:r>
          </a:p>
          <a:p>
            <a:pPr lvl="0"/>
            <a:r>
              <a:rPr lang="en-US" sz="1000" dirty="0">
                <a:solidFill>
                  <a:schemeClr val="bg2"/>
                </a:solidFill>
              </a:rPr>
              <a:t>Bracken, H., N.T.N. Ngoc, E. Schaff, K. </a:t>
            </a:r>
            <a:r>
              <a:rPr lang="en-US" sz="1000" dirty="0" err="1">
                <a:solidFill>
                  <a:schemeClr val="bg2"/>
                </a:solidFill>
              </a:rPr>
              <a:t>Coyaji</a:t>
            </a:r>
            <a:r>
              <a:rPr lang="en-US" sz="1000" dirty="0">
                <a:solidFill>
                  <a:schemeClr val="bg2"/>
                </a:solidFill>
              </a:rPr>
              <a:t>, S. </a:t>
            </a:r>
            <a:r>
              <a:rPr lang="en-US" sz="1000" dirty="0" err="1">
                <a:solidFill>
                  <a:schemeClr val="bg2"/>
                </a:solidFill>
              </a:rPr>
              <a:t>Ambardekar</a:t>
            </a:r>
            <a:r>
              <a:rPr lang="en-US" sz="1000" dirty="0">
                <a:solidFill>
                  <a:schemeClr val="bg2"/>
                </a:solidFill>
              </a:rPr>
              <a:t>, E. Westheimer, B. </a:t>
            </a:r>
            <a:r>
              <a:rPr lang="en-US" sz="1000" dirty="0" err="1">
                <a:solidFill>
                  <a:schemeClr val="bg2"/>
                </a:solidFill>
              </a:rPr>
              <a:t>Winikoff</a:t>
            </a:r>
            <a:r>
              <a:rPr lang="en-US" sz="1000" b="1" dirty="0">
                <a:solidFill>
                  <a:schemeClr val="bg2"/>
                </a:solidFill>
              </a:rPr>
              <a:t>.</a:t>
            </a:r>
            <a:r>
              <a:rPr lang="en-US" sz="1000" dirty="0">
                <a:solidFill>
                  <a:schemeClr val="bg2"/>
                </a:solidFill>
              </a:rPr>
              <a:t> Mifepristone Followed in 24 Hours to 48 Hours by Misoprostol for Late First-Trimester Abortion. </a:t>
            </a:r>
            <a:r>
              <a:rPr lang="en-US" sz="1000" i="1" dirty="0">
                <a:solidFill>
                  <a:schemeClr val="bg2"/>
                </a:solidFill>
              </a:rPr>
              <a:t>Obstetrics and Gynecology</a:t>
            </a:r>
            <a:r>
              <a:rPr lang="en-US" sz="1000" dirty="0">
                <a:solidFill>
                  <a:schemeClr val="bg2"/>
                </a:solidFill>
              </a:rPr>
              <a:t> (Apr 2007), 109 pp.895-901. </a:t>
            </a:r>
          </a:p>
          <a:p>
            <a:pPr lvl="0"/>
            <a:r>
              <a:rPr lang="en-US" sz="1000" u="sng" dirty="0">
                <a:solidFill>
                  <a:srgbClr val="B0B938"/>
                </a:solidFill>
                <a:hlinkClick r:id="rId5">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1000" i="1" u="sng" dirty="0">
                <a:solidFill>
                  <a:srgbClr val="B0B938"/>
                </a:solidFill>
                <a:hlinkClick r:id="rId5">
                  <a:extLst>
                    <a:ext uri="{A12FA001-AC4F-418D-AE19-62706E023703}">
                      <ahyp:hlinkClr xmlns:ahyp="http://schemas.microsoft.com/office/drawing/2018/hyperlinkcolor" val="tx"/>
                    </a:ext>
                  </a:extLst>
                </a:hlinkClick>
              </a:rPr>
              <a:t>Contraception</a:t>
            </a:r>
            <a:r>
              <a:rPr lang="en-US" sz="1000" u="sng" dirty="0">
                <a:solidFill>
                  <a:schemeClr val="bg2"/>
                </a:solidFill>
                <a:hlinkClick r:id="rId5">
                  <a:extLst>
                    <a:ext uri="{A12FA001-AC4F-418D-AE19-62706E023703}">
                      <ahyp:hlinkClr xmlns:ahyp="http://schemas.microsoft.com/office/drawing/2018/hyperlinkcolor" val="tx"/>
                    </a:ext>
                  </a:extLst>
                </a:hlinkClick>
              </a:rPr>
              <a:t>. 2018 Dec;98(6):535-540. doi: 10.1016/j.contraception.2018.08.005. </a:t>
            </a:r>
            <a:endParaRPr lang="en-US" sz="1000" dirty="0">
              <a:solidFill>
                <a:schemeClr val="bg2"/>
              </a:solidFill>
            </a:endParaRPr>
          </a:p>
          <a:p>
            <a:pPr lvl="0"/>
            <a:r>
              <a:rPr lang="en-US" sz="1000" dirty="0">
                <a:solidFill>
                  <a:schemeClr val="bg2"/>
                </a:solidFill>
              </a:rPr>
              <a:t>Castillo P, </a:t>
            </a:r>
            <a:r>
              <a:rPr lang="en-US" sz="1000" dirty="0" err="1">
                <a:solidFill>
                  <a:schemeClr val="bg2"/>
                </a:solidFill>
              </a:rPr>
              <a:t>Sanhueza</a:t>
            </a:r>
            <a:r>
              <a:rPr lang="en-US" sz="1000" dirty="0">
                <a:solidFill>
                  <a:schemeClr val="bg2"/>
                </a:solidFill>
              </a:rPr>
              <a:t> P, Hernandez EML, </a:t>
            </a:r>
            <a:r>
              <a:rPr lang="en-US" sz="1000" dirty="0" err="1">
                <a:solidFill>
                  <a:schemeClr val="bg2"/>
                </a:solidFill>
              </a:rPr>
              <a:t>Bousieguez</a:t>
            </a:r>
            <a:r>
              <a:rPr lang="en-US" sz="1000" dirty="0">
                <a:solidFill>
                  <a:schemeClr val="bg2"/>
                </a:solidFill>
              </a:rPr>
              <a:t> M, </a:t>
            </a:r>
            <a:r>
              <a:rPr lang="en-US" sz="1000" dirty="0" err="1">
                <a:solidFill>
                  <a:schemeClr val="bg2"/>
                </a:solidFill>
              </a:rPr>
              <a:t>Dzuba</a:t>
            </a:r>
            <a:r>
              <a:rPr lang="en-US" sz="1000" dirty="0">
                <a:solidFill>
                  <a:schemeClr val="bg2"/>
                </a:solidFill>
              </a:rPr>
              <a:t> I. Does a repeat dose of 800mcg misoprostol following mifepristone improve outcomes in the later first trimester? A retrospective chart review in Mexico City.  Paper presented at: National Abortion Federation Annual Meeting; April 22, 2017; Montreal, Quebec.</a:t>
            </a:r>
          </a:p>
          <a:p>
            <a:pPr lvl="0"/>
            <a:r>
              <a:rPr lang="en-US" sz="1000" dirty="0">
                <a:solidFill>
                  <a:schemeClr val="bg2"/>
                </a:solidFill>
              </a:rPr>
              <a:t>Chong E, Shochet T, Raymond E et al. Expansion of a direct-to-patient telemedicine abortion service in the United States and experience during the COVID-19 pandemic. </a:t>
            </a:r>
            <a:r>
              <a:rPr lang="en-US" sz="1000" i="1" dirty="0">
                <a:solidFill>
                  <a:schemeClr val="bg2"/>
                </a:solidFill>
              </a:rPr>
              <a:t>Contraception</a:t>
            </a:r>
            <a:r>
              <a:rPr lang="en-US" sz="1000" dirty="0">
                <a:solidFill>
                  <a:schemeClr val="bg2"/>
                </a:solidFill>
              </a:rPr>
              <a:t>. 2021;104(1):43-48. doi:10.1016/j.contraception.2021.03.019</a:t>
            </a:r>
          </a:p>
          <a:p>
            <a:pPr lvl="0"/>
            <a:r>
              <a:rPr lang="en-US" sz="1000" dirty="0">
                <a:solidFill>
                  <a:schemeClr val="bg2"/>
                </a:solidFill>
              </a:rPr>
              <a:t>Contraceptive Pearls: Post Abortion Contraception. </a:t>
            </a:r>
            <a:r>
              <a:rPr lang="en-US" sz="1000" dirty="0" err="1">
                <a:solidFill>
                  <a:schemeClr val="bg2"/>
                </a:solidFill>
              </a:rPr>
              <a:t>Reproductiveaccess</a:t>
            </a:r>
            <a:r>
              <a:rPr lang="en-US" sz="1000" dirty="0">
                <a:solidFill>
                  <a:schemeClr val="bg2"/>
                </a:solidFill>
              </a:rPr>
              <a:t>. https://</a:t>
            </a:r>
            <a:r>
              <a:rPr lang="en-US" sz="1000" dirty="0" err="1">
                <a:solidFill>
                  <a:schemeClr val="bg2"/>
                </a:solidFill>
              </a:rPr>
              <a:t>www.reproductiveaccess.org</a:t>
            </a:r>
            <a:r>
              <a:rPr lang="en-US" sz="1000" dirty="0">
                <a:solidFill>
                  <a:schemeClr val="bg2"/>
                </a:solidFill>
              </a:rPr>
              <a:t>/resource/contraceptive-pearls-post-abortion-contraception/. Published 2021. Accessed May 19, 2022.</a:t>
            </a:r>
          </a:p>
          <a:p>
            <a:pPr lvl="0"/>
            <a:r>
              <a:rPr lang="en-US" sz="1000" dirty="0" err="1">
                <a:solidFill>
                  <a:schemeClr val="bg2"/>
                </a:solidFill>
              </a:rPr>
              <a:t>Coyaji,K</a:t>
            </a:r>
            <a:r>
              <a:rPr lang="en-US" sz="1000" dirty="0">
                <a:solidFill>
                  <a:schemeClr val="bg2"/>
                </a:solidFill>
              </a:rPr>
              <a:t>., U. Krishna, S. </a:t>
            </a:r>
            <a:r>
              <a:rPr lang="en-US" sz="1000" dirty="0" err="1">
                <a:solidFill>
                  <a:schemeClr val="bg2"/>
                </a:solidFill>
              </a:rPr>
              <a:t>Ambardekar</a:t>
            </a:r>
            <a:r>
              <a:rPr lang="en-US" sz="1000" dirty="0">
                <a:solidFill>
                  <a:schemeClr val="bg2"/>
                </a:solidFill>
              </a:rPr>
              <a:t>, H. Bracken, V. </a:t>
            </a:r>
            <a:r>
              <a:rPr lang="en-US" sz="1000" dirty="0" err="1">
                <a:solidFill>
                  <a:schemeClr val="bg2"/>
                </a:solidFill>
              </a:rPr>
              <a:t>Raote</a:t>
            </a:r>
            <a:r>
              <a:rPr lang="en-US" sz="1000" dirty="0">
                <a:solidFill>
                  <a:schemeClr val="bg2"/>
                </a:solidFill>
              </a:rPr>
              <a:t>, A. </a:t>
            </a:r>
            <a:r>
              <a:rPr lang="en-US" sz="1000" dirty="0" err="1">
                <a:solidFill>
                  <a:schemeClr val="bg2"/>
                </a:solidFill>
              </a:rPr>
              <a:t>Mandlekar</a:t>
            </a:r>
            <a:r>
              <a:rPr lang="en-US" sz="1000" dirty="0">
                <a:solidFill>
                  <a:schemeClr val="bg2"/>
                </a:solidFill>
              </a:rPr>
              <a:t>, B. </a:t>
            </a:r>
            <a:r>
              <a:rPr lang="en-US" sz="1000" dirty="0" err="1">
                <a:solidFill>
                  <a:schemeClr val="bg2"/>
                </a:solidFill>
              </a:rPr>
              <a:t>Winikoff</a:t>
            </a:r>
            <a:r>
              <a:rPr lang="en-US" sz="1000" dirty="0">
                <a:solidFill>
                  <a:schemeClr val="bg2"/>
                </a:solidFill>
              </a:rPr>
              <a:t>. Are two doses of misoprostol after mifepristone for early abortion better than one? </a:t>
            </a:r>
            <a:r>
              <a:rPr lang="en-US" sz="1000" i="1" dirty="0">
                <a:solidFill>
                  <a:schemeClr val="bg2"/>
                </a:solidFill>
              </a:rPr>
              <a:t>British Journal of Obstetrics and </a:t>
            </a:r>
            <a:r>
              <a:rPr lang="en-US" sz="1000" i="1" dirty="0" err="1">
                <a:solidFill>
                  <a:schemeClr val="bg2"/>
                </a:solidFill>
              </a:rPr>
              <a:t>Gynaecology</a:t>
            </a:r>
            <a:r>
              <a:rPr lang="en-US" sz="1000" dirty="0">
                <a:solidFill>
                  <a:schemeClr val="bg2"/>
                </a:solidFill>
              </a:rPr>
              <a:t>, (Mar 2007), 114 (3), pp. 271–278. </a:t>
            </a:r>
          </a:p>
          <a:p>
            <a:pPr lvl="0"/>
            <a:r>
              <a:rPr lang="en-US" sz="1000" dirty="0" err="1">
                <a:solidFill>
                  <a:schemeClr val="bg2"/>
                </a:solidFill>
              </a:rPr>
              <a:t>Creinin</a:t>
            </a:r>
            <a:r>
              <a:rPr lang="en-US" sz="1000" dirty="0">
                <a:solidFill>
                  <a:schemeClr val="bg2"/>
                </a:solidFill>
              </a:rPr>
              <a:t> MD, Fox MC, Teal S, Chen A, Schaff EA, </a:t>
            </a:r>
            <a:r>
              <a:rPr lang="en-US" sz="1000" dirty="0" err="1">
                <a:solidFill>
                  <a:schemeClr val="bg2"/>
                </a:solidFill>
              </a:rPr>
              <a:t>Meyn</a:t>
            </a:r>
            <a:r>
              <a:rPr lang="en-US" sz="1000" dirty="0">
                <a:solidFill>
                  <a:schemeClr val="bg2"/>
                </a:solidFill>
              </a:rPr>
              <a:t> LA: MOD Study Trial Group: A randomized comparison of misoprostol 6 to 8 hours versus 24 hours after mifepristone for abortion. </a:t>
            </a:r>
            <a:r>
              <a:rPr lang="en-US" sz="1000" i="1" dirty="0">
                <a:solidFill>
                  <a:schemeClr val="bg2"/>
                </a:solidFill>
              </a:rPr>
              <a:t>Obstet. Gynecol. </a:t>
            </a:r>
            <a:r>
              <a:rPr lang="en-US" sz="1000" dirty="0">
                <a:solidFill>
                  <a:schemeClr val="bg2"/>
                </a:solidFill>
              </a:rPr>
              <a:t>2004 103(5 Pt. 1): 851-859</a:t>
            </a:r>
          </a:p>
          <a:p>
            <a:pPr lvl="0"/>
            <a:r>
              <a:rPr lang="en-US" sz="1000" u="sng" dirty="0">
                <a:solidFill>
                  <a:srgbClr val="B0B938"/>
                </a:solidFill>
                <a:hlinkClick r:id="rId6">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1000" i="1" u="sng" dirty="0">
                <a:solidFill>
                  <a:srgbClr val="B0B938"/>
                </a:solidFill>
                <a:hlinkClick r:id="rId6">
                  <a:extLst>
                    <a:ext uri="{A12FA001-AC4F-418D-AE19-62706E023703}">
                      <ahyp:hlinkClr xmlns:ahyp="http://schemas.microsoft.com/office/drawing/2018/hyperlinkcolor" val="tx"/>
                    </a:ext>
                  </a:extLst>
                </a:hlinkClick>
              </a:rPr>
              <a:t>MMWR Recomm Rep</a:t>
            </a:r>
            <a:r>
              <a:rPr lang="en-US" sz="1000" u="sng" dirty="0">
                <a:solidFill>
                  <a:schemeClr val="bg2"/>
                </a:solidFill>
                <a:hlinkClick r:id="rId6">
                  <a:extLst>
                    <a:ext uri="{A12FA001-AC4F-418D-AE19-62706E023703}">
                      <ahyp:hlinkClr xmlns:ahyp="http://schemas.microsoft.com/office/drawing/2018/hyperlinkcolor" val="tx"/>
                    </a:ext>
                  </a:extLst>
                </a:hlinkClick>
              </a:rPr>
              <a:t>. 2016;65(4):1. </a:t>
            </a:r>
            <a:endParaRPr lang="en-US" sz="1000" dirty="0">
              <a:solidFill>
                <a:schemeClr val="bg2"/>
              </a:solidFill>
            </a:endParaRPr>
          </a:p>
          <a:p>
            <a:pPr lvl="0"/>
            <a:r>
              <a:rPr lang="en-US" sz="1000" u="sng" dirty="0">
                <a:solidFill>
                  <a:schemeClr val="bg2"/>
                </a:solidFill>
                <a:hlinkClick r:id="rId7">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1000" dirty="0">
              <a:solidFill>
                <a:schemeClr val="bg2"/>
              </a:solidFill>
            </a:endParaRPr>
          </a:p>
          <a:p>
            <a:pPr lvl="0"/>
            <a:r>
              <a:rPr lang="en-US" sz="1000" dirty="0">
                <a:solidFill>
                  <a:schemeClr val="bg2"/>
                </a:solidFill>
              </a:rPr>
              <a:t>Diaz-Tello F, Grant E, Lin C et al. </a:t>
            </a:r>
            <a:r>
              <a:rPr lang="en-US" sz="1000" i="1" dirty="0">
                <a:solidFill>
                  <a:schemeClr val="bg2"/>
                </a:solidFill>
              </a:rPr>
              <a:t>Abortion Decriminalization Is Part Of The Larger Struggle Against Policing And Criminalization: How Our Movements Can Organize In Solidarity With Each Other</a:t>
            </a:r>
            <a:r>
              <a:rPr lang="en-US" sz="1000" dirty="0">
                <a:solidFill>
                  <a:schemeClr val="bg2"/>
                </a:solidFill>
              </a:rPr>
              <a:t>. Interrupting Criminalization; 2022. https://static1.squarespace.com/static/5ee39ec764dbd7179cf1243c/t/6194235775f2a0615ea53cde/1637098383973/</a:t>
            </a:r>
            <a:r>
              <a:rPr lang="en-US" sz="1000" dirty="0" err="1">
                <a:solidFill>
                  <a:schemeClr val="bg2"/>
                </a:solidFill>
              </a:rPr>
              <a:t>Decriminalize+Abortion</a:t>
            </a:r>
            <a:r>
              <a:rPr lang="en-US" sz="1000" dirty="0">
                <a:solidFill>
                  <a:schemeClr val="bg2"/>
                </a:solidFill>
              </a:rPr>
              <a:t>. Accessed May 19, 2022.</a:t>
            </a:r>
          </a:p>
          <a:p>
            <a:pPr lvl="0"/>
            <a:r>
              <a:rPr lang="en-US" sz="1000" dirty="0">
                <a:solidFill>
                  <a:schemeClr val="bg2"/>
                </a:solidFill>
              </a:rPr>
              <a:t>Donovan MK. Self-managed medication abortion: expanding the available options for U.S. abortion care. Guttmacher Policy Rev. 2018;21:41–47.</a:t>
            </a:r>
          </a:p>
          <a:p>
            <a:pPr lvl="0"/>
            <a:r>
              <a:rPr lang="en-US" sz="1000" i="1" dirty="0">
                <a:solidFill>
                  <a:schemeClr val="bg2"/>
                </a:solidFill>
              </a:rPr>
              <a:t>Do's and </a:t>
            </a:r>
            <a:r>
              <a:rPr lang="en-US" sz="1000" i="1" dirty="0" err="1">
                <a:solidFill>
                  <a:schemeClr val="bg2"/>
                </a:solidFill>
              </a:rPr>
              <a:t>Dont's</a:t>
            </a:r>
            <a:r>
              <a:rPr lang="en-US" sz="1000" dirty="0">
                <a:solidFill>
                  <a:schemeClr val="bg2"/>
                </a:solidFill>
              </a:rPr>
              <a:t>. Bixby Center for Global Reproductive Health; 2021. https://</a:t>
            </a:r>
            <a:r>
              <a:rPr lang="en-US" sz="1000" dirty="0" err="1">
                <a:solidFill>
                  <a:schemeClr val="bg2"/>
                </a:solidFill>
              </a:rPr>
              <a:t>www.innovating-education.org</a:t>
            </a:r>
            <a:r>
              <a:rPr lang="en-US" sz="1000" dirty="0">
                <a:solidFill>
                  <a:schemeClr val="bg2"/>
                </a:solidFill>
              </a:rPr>
              <a:t>/2020/12/dos-and-</a:t>
            </a:r>
            <a:r>
              <a:rPr lang="en-US" sz="1000" dirty="0" err="1">
                <a:solidFill>
                  <a:schemeClr val="bg2"/>
                </a:solidFill>
              </a:rPr>
              <a:t>donts</a:t>
            </a:r>
            <a:r>
              <a:rPr lang="en-US" sz="1000" dirty="0">
                <a:solidFill>
                  <a:schemeClr val="bg2"/>
                </a:solidFill>
              </a:rPr>
              <a:t>/. Accessed April 21, 2022. </a:t>
            </a:r>
          </a:p>
          <a:p>
            <a:pPr lvl="0"/>
            <a:r>
              <a:rPr lang="en-US" sz="1000" i="1" dirty="0">
                <a:solidFill>
                  <a:schemeClr val="bg2"/>
                </a:solidFill>
              </a:rPr>
              <a:t>Early Abortion Options</a:t>
            </a:r>
            <a:r>
              <a:rPr lang="en-US" sz="1000" dirty="0">
                <a:solidFill>
                  <a:schemeClr val="bg2"/>
                </a:solidFill>
              </a:rPr>
              <a:t>. Reproductive Health Access Project; 2022. https://</a:t>
            </a:r>
            <a:r>
              <a:rPr lang="en-US" sz="1000" dirty="0" err="1">
                <a:solidFill>
                  <a:schemeClr val="bg2"/>
                </a:solidFill>
              </a:rPr>
              <a:t>www.reproductiveaccess.org</a:t>
            </a:r>
            <a:r>
              <a:rPr lang="en-US" sz="1000" dirty="0">
                <a:solidFill>
                  <a:schemeClr val="bg2"/>
                </a:solidFill>
              </a:rPr>
              <a:t>/resource/early-abortion-options/. Accessed May 19, 2022.</a:t>
            </a:r>
          </a:p>
          <a:p>
            <a:pPr lvl="0"/>
            <a:r>
              <a:rPr lang="en-US" sz="1000" i="1" dirty="0">
                <a:solidFill>
                  <a:schemeClr val="bg2"/>
                </a:solidFill>
              </a:rPr>
              <a:t>Feminist Medication Abortion Accompaniment 101</a:t>
            </a:r>
            <a:r>
              <a:rPr lang="en-US" sz="1000" dirty="0">
                <a:solidFill>
                  <a:schemeClr val="bg2"/>
                </a:solidFill>
              </a:rPr>
              <a:t>. Ibis Reproductive Health; 2021. https://</a:t>
            </a:r>
            <a:r>
              <a:rPr lang="en-US" sz="1000" dirty="0" err="1">
                <a:solidFill>
                  <a:schemeClr val="bg2"/>
                </a:solidFill>
              </a:rPr>
              <a:t>www.ibisreproductivehealth.org</a:t>
            </a:r>
            <a:r>
              <a:rPr lang="en-US" sz="1000" dirty="0">
                <a:solidFill>
                  <a:schemeClr val="bg2"/>
                </a:solidFill>
              </a:rPr>
              <a:t>/sites/default/files/files/publications/Abortion%20accompaniment%20101.pdf. Accessed May 19, 2022.</a:t>
            </a:r>
          </a:p>
          <a:p>
            <a:pPr lvl="0"/>
            <a:r>
              <a:rPr lang="en-US" sz="1000" dirty="0">
                <a:solidFill>
                  <a:schemeClr val="bg2"/>
                </a:solidFill>
              </a:rPr>
              <a:t>Finer LB and </a:t>
            </a:r>
            <a:r>
              <a:rPr lang="en-US" sz="1000" dirty="0" err="1">
                <a:solidFill>
                  <a:schemeClr val="bg2"/>
                </a:solidFill>
              </a:rPr>
              <a:t>Zolna</a:t>
            </a:r>
            <a:r>
              <a:rPr lang="en-US" sz="1000" dirty="0">
                <a:solidFill>
                  <a:schemeClr val="bg2"/>
                </a:solidFill>
              </a:rPr>
              <a:t> MR, Declines in Unintended Pregnancy in the United States, 2008–2011; </a:t>
            </a:r>
            <a:r>
              <a:rPr lang="en-US" sz="1000" i="1" dirty="0">
                <a:solidFill>
                  <a:schemeClr val="bg2"/>
                </a:solidFill>
              </a:rPr>
              <a:t>The New England Journal of Medicine </a:t>
            </a:r>
            <a:r>
              <a:rPr lang="en-US" sz="1000" dirty="0">
                <a:solidFill>
                  <a:schemeClr val="bg2"/>
                </a:solidFill>
              </a:rPr>
              <a:t>2016, 374(9):843-52.</a:t>
            </a:r>
          </a:p>
          <a:p>
            <a:pPr lvl="0"/>
            <a:r>
              <a:rPr lang="en-US" sz="1000" dirty="0">
                <a:solidFill>
                  <a:schemeClr val="bg2"/>
                </a:solidFill>
              </a:rPr>
              <a:t>Guest J, </a:t>
            </a:r>
            <a:r>
              <a:rPr lang="en-US" sz="1000" dirty="0" err="1">
                <a:solidFill>
                  <a:schemeClr val="bg2"/>
                </a:solidFill>
              </a:rPr>
              <a:t>Chien</a:t>
            </a:r>
            <a:r>
              <a:rPr lang="en-US" sz="1000" dirty="0">
                <a:solidFill>
                  <a:schemeClr val="bg2"/>
                </a:solidFill>
              </a:rPr>
              <a:t> P, Thomson M, </a:t>
            </a:r>
            <a:r>
              <a:rPr lang="en-US" sz="1000" dirty="0" err="1">
                <a:solidFill>
                  <a:schemeClr val="bg2"/>
                </a:solidFill>
              </a:rPr>
              <a:t>Kosseim</a:t>
            </a:r>
            <a:r>
              <a:rPr lang="en-US" sz="1000" dirty="0">
                <a:solidFill>
                  <a:schemeClr val="bg2"/>
                </a:solidFill>
              </a:rPr>
              <a:t> ML. </a:t>
            </a:r>
            <a:r>
              <a:rPr lang="en-US" sz="1000" dirty="0" err="1">
                <a:solidFill>
                  <a:schemeClr val="bg2"/>
                </a:solidFill>
              </a:rPr>
              <a:t>Randomised</a:t>
            </a:r>
            <a:r>
              <a:rPr lang="en-US" sz="1000" dirty="0">
                <a:solidFill>
                  <a:schemeClr val="bg2"/>
                </a:solidFill>
              </a:rPr>
              <a:t> controlled trial comparing efficacy of same day administration of mifepristone and misoprostol for termination of pregnancy with the standard 36- to 48-hour protocol. </a:t>
            </a:r>
            <a:r>
              <a:rPr lang="en-US" sz="1000" i="1" dirty="0" err="1">
                <a:solidFill>
                  <a:schemeClr val="bg2"/>
                </a:solidFill>
              </a:rPr>
              <a:t>Bjog</a:t>
            </a:r>
            <a:r>
              <a:rPr lang="en-US" sz="1000" i="1" dirty="0">
                <a:solidFill>
                  <a:schemeClr val="bg2"/>
                </a:solidFill>
              </a:rPr>
              <a:t>. </a:t>
            </a:r>
            <a:r>
              <a:rPr lang="en-US" sz="1000" dirty="0">
                <a:solidFill>
                  <a:schemeClr val="bg2"/>
                </a:solidFill>
              </a:rPr>
              <a:t>Oct 2005;112(10):1457. </a:t>
            </a:r>
          </a:p>
          <a:p>
            <a:pPr lvl="0"/>
            <a:r>
              <a:rPr lang="en-US" sz="1000" dirty="0">
                <a:solidFill>
                  <a:schemeClr val="bg2"/>
                </a:solidFill>
              </a:rPr>
              <a:t>Herrmann WL </a:t>
            </a:r>
            <a:r>
              <a:rPr lang="en-US" sz="1000" i="1" dirty="0">
                <a:solidFill>
                  <a:schemeClr val="bg2"/>
                </a:solidFill>
              </a:rPr>
              <a:t>et al</a:t>
            </a:r>
            <a:r>
              <a:rPr lang="en-US" sz="1000" dirty="0">
                <a:solidFill>
                  <a:schemeClr val="bg2"/>
                </a:solidFill>
              </a:rPr>
              <a:t>.  Effects of the antiprogesterone RU 486 in early pregnancy and during the menstrual cycle.  </a:t>
            </a:r>
            <a:r>
              <a:rPr lang="en-US" sz="1000" i="1" dirty="0">
                <a:solidFill>
                  <a:schemeClr val="bg2"/>
                </a:solidFill>
              </a:rPr>
              <a:t>Future aspects in contraception</a:t>
            </a:r>
            <a:r>
              <a:rPr lang="en-US" sz="1000" dirty="0">
                <a:solidFill>
                  <a:schemeClr val="bg2"/>
                </a:solidFill>
              </a:rPr>
              <a:t>. 1984 Ch. 22:249-70.</a:t>
            </a:r>
          </a:p>
          <a:p>
            <a:pPr lvl="0"/>
            <a:r>
              <a:rPr lang="en-US" sz="1000" dirty="0">
                <a:solidFill>
                  <a:schemeClr val="bg2"/>
                </a:solidFill>
              </a:rPr>
              <a:t>Ho PC, Blumenthal PD, </a:t>
            </a:r>
            <a:r>
              <a:rPr lang="en-US" sz="1000" dirty="0" err="1">
                <a:solidFill>
                  <a:schemeClr val="bg2"/>
                </a:solidFill>
              </a:rPr>
              <a:t>Gemzell</a:t>
            </a:r>
            <a:r>
              <a:rPr lang="en-US" sz="1000" dirty="0">
                <a:solidFill>
                  <a:schemeClr val="bg2"/>
                </a:solidFill>
              </a:rPr>
              <a:t>-Danielsson K, Gómez Ponce de León R, Mittal S, Tang OS. Misoprostol for the termination of pregnancy with a live fetus at 13 to 26 weeks. </a:t>
            </a:r>
            <a:r>
              <a:rPr lang="en-US" sz="1000" i="1" dirty="0">
                <a:solidFill>
                  <a:schemeClr val="bg2"/>
                </a:solidFill>
              </a:rPr>
              <a:t>Int J </a:t>
            </a:r>
            <a:r>
              <a:rPr lang="en-US" sz="1000" i="1" dirty="0" err="1">
                <a:solidFill>
                  <a:schemeClr val="bg2"/>
                </a:solidFill>
              </a:rPr>
              <a:t>Gynaecol</a:t>
            </a:r>
            <a:r>
              <a:rPr lang="en-US" sz="1000" i="1" dirty="0">
                <a:solidFill>
                  <a:schemeClr val="bg2"/>
                </a:solidFill>
              </a:rPr>
              <a:t> Obstet</a:t>
            </a:r>
            <a:r>
              <a:rPr lang="en-US" sz="1000" dirty="0">
                <a:solidFill>
                  <a:schemeClr val="bg2"/>
                </a:solidFill>
              </a:rPr>
              <a:t>. 2007 Dec;99 Suppl 2:S178-81</a:t>
            </a:r>
          </a:p>
          <a:p>
            <a:pPr lvl="0"/>
            <a:r>
              <a:rPr lang="en-US" sz="1000" dirty="0">
                <a:solidFill>
                  <a:schemeClr val="bg2"/>
                </a:solidFill>
              </a:rPr>
              <a:t>Holistic Abortions [@</a:t>
            </a:r>
            <a:r>
              <a:rPr lang="en-US" sz="1000" dirty="0" err="1">
                <a:solidFill>
                  <a:schemeClr val="bg2"/>
                </a:solidFill>
              </a:rPr>
              <a:t>holistic.abortions</a:t>
            </a:r>
            <a:r>
              <a:rPr lang="en-US" sz="1000" dirty="0">
                <a:solidFill>
                  <a:schemeClr val="bg2"/>
                </a:solidFill>
              </a:rPr>
              <a:t>]. (n.d.). Posts [Instagram profile]. Retrieved May 19, 2022, from https://</a:t>
            </a:r>
            <a:r>
              <a:rPr lang="en-US" sz="1000" dirty="0" err="1">
                <a:solidFill>
                  <a:schemeClr val="bg2"/>
                </a:solidFill>
              </a:rPr>
              <a:t>www.instagram.com</a:t>
            </a:r>
            <a:r>
              <a:rPr lang="en-US" sz="1000" dirty="0">
                <a:solidFill>
                  <a:schemeClr val="bg2"/>
                </a:solidFill>
              </a:rPr>
              <a:t>/</a:t>
            </a:r>
            <a:r>
              <a:rPr lang="en-US" sz="1000" dirty="0" err="1">
                <a:solidFill>
                  <a:schemeClr val="bg2"/>
                </a:solidFill>
              </a:rPr>
              <a:t>holistic.abortions</a:t>
            </a:r>
            <a:endParaRPr lang="en-US" sz="1000" dirty="0">
              <a:solidFill>
                <a:schemeClr val="bg2"/>
              </a:solidFill>
            </a:endParaRPr>
          </a:p>
          <a:p>
            <a:pPr lvl="0"/>
            <a:r>
              <a:rPr lang="en-US" sz="1000" dirty="0">
                <a:solidFill>
                  <a:schemeClr val="bg2"/>
                </a:solidFill>
              </a:rPr>
              <a:t>If/When/How. Self-Managed Abortion and the Law. What health care providers need to know.</a:t>
            </a:r>
          </a:p>
          <a:p>
            <a:pPr lvl="0"/>
            <a:r>
              <a:rPr lang="en-US" sz="1000" dirty="0">
                <a:solidFill>
                  <a:schemeClr val="bg2"/>
                </a:solidFill>
              </a:rPr>
              <a:t>If/When/How. Supporting people who end pregnancies: necessary for reproductive justice. Available at: https://</a:t>
            </a:r>
            <a:r>
              <a:rPr lang="en-US" sz="1000" dirty="0" err="1">
                <a:solidFill>
                  <a:schemeClr val="bg2"/>
                </a:solidFill>
              </a:rPr>
              <a:t>www.ifwhenhow.org</a:t>
            </a:r>
            <a:r>
              <a:rPr lang="en-US" sz="1000" dirty="0">
                <a:solidFill>
                  <a:schemeClr val="bg2"/>
                </a:solidFill>
              </a:rPr>
              <a:t>/wp-content/uploads/2020/04/FINAL-Fact-Sheet-Self-Managed-Abortion-.pdf. Accessed February 11, 2021.  </a:t>
            </a:r>
          </a:p>
          <a:p>
            <a:pPr lvl="0"/>
            <a:r>
              <a:rPr lang="en-US" sz="1000" i="1" dirty="0">
                <a:solidFill>
                  <a:schemeClr val="bg2"/>
                </a:solidFill>
              </a:rPr>
              <a:t>Indications For Sonography For Medication Abortion</a:t>
            </a:r>
            <a:r>
              <a:rPr lang="en-US" sz="1000" dirty="0">
                <a:solidFill>
                  <a:schemeClr val="bg2"/>
                </a:solidFill>
              </a:rPr>
              <a:t>. Reproductive Health Access Project; 2019. https://</a:t>
            </a:r>
            <a:r>
              <a:rPr lang="en-US" sz="1000" dirty="0" err="1">
                <a:solidFill>
                  <a:schemeClr val="bg2"/>
                </a:solidFill>
              </a:rPr>
              <a:t>www.reproductiveaccess.org</a:t>
            </a:r>
            <a:r>
              <a:rPr lang="en-US" sz="1000" dirty="0">
                <a:solidFill>
                  <a:schemeClr val="bg2"/>
                </a:solidFill>
              </a:rPr>
              <a:t>/resource/indications-sonography-medication-abortion/. Accessed May 19, 2022.</a:t>
            </a:r>
          </a:p>
          <a:p>
            <a:pPr lvl="0"/>
            <a:r>
              <a:rPr lang="en-US" sz="1000" dirty="0">
                <a:solidFill>
                  <a:schemeClr val="bg2"/>
                </a:solidFill>
              </a:rPr>
              <a:t>Induced Abortion in the United States, Sept 2019 Fact Sheet, </a:t>
            </a:r>
            <a:r>
              <a:rPr lang="en-US" sz="1000" u="sng" dirty="0">
                <a:solidFill>
                  <a:schemeClr val="bg2"/>
                </a:solidFill>
                <a:hlinkClick r:id="rId8">
                  <a:extLst>
                    <a:ext uri="{A12FA001-AC4F-418D-AE19-62706E023703}">
                      <ahyp:hlinkClr xmlns:ahyp="http://schemas.microsoft.com/office/drawing/2018/hyperlinkcolor" val="tx"/>
                    </a:ext>
                  </a:extLst>
                </a:hlinkClick>
              </a:rPr>
              <a:t>https://www.guttmacher.org/fact-sheet/induced-abortion-united-states</a:t>
            </a:r>
            <a:endParaRPr lang="en-US" sz="1000" dirty="0">
              <a:solidFill>
                <a:schemeClr val="bg2"/>
              </a:solidFill>
            </a:endParaRPr>
          </a:p>
          <a:p>
            <a:pPr lvl="0"/>
            <a:r>
              <a:rPr lang="en-US" sz="1000" dirty="0">
                <a:solidFill>
                  <a:schemeClr val="bg2"/>
                </a:solidFill>
              </a:rPr>
              <a:t>Jain JK, Dutton C, Harwood B, Meckstroth KR, </a:t>
            </a:r>
            <a:r>
              <a:rPr lang="en-US" sz="1000" dirty="0" err="1">
                <a:solidFill>
                  <a:schemeClr val="bg2"/>
                </a:solidFill>
              </a:rPr>
              <a:t>Mishell</a:t>
            </a:r>
            <a:r>
              <a:rPr lang="en-US" sz="1000" dirty="0">
                <a:solidFill>
                  <a:schemeClr val="bg2"/>
                </a:solidFill>
              </a:rPr>
              <a:t> DR, Jr. A prospective randomized, double-blinded, placebo-controlled trial comparing mifepristone and vaginal misoprostol to vaginal misoprostol alone for elective termination of early pregnancy. </a:t>
            </a:r>
            <a:r>
              <a:rPr lang="en-US" sz="1000" i="1" dirty="0">
                <a:solidFill>
                  <a:schemeClr val="bg2"/>
                </a:solidFill>
              </a:rPr>
              <a:t>Hum </a:t>
            </a:r>
            <a:r>
              <a:rPr lang="en-US" sz="1000" i="1" dirty="0" err="1">
                <a:solidFill>
                  <a:schemeClr val="bg2"/>
                </a:solidFill>
              </a:rPr>
              <a:t>Reprod</a:t>
            </a:r>
            <a:r>
              <a:rPr lang="en-US" sz="1000" i="1" dirty="0">
                <a:solidFill>
                  <a:schemeClr val="bg2"/>
                </a:solidFill>
              </a:rPr>
              <a:t>. </a:t>
            </a:r>
            <a:r>
              <a:rPr lang="en-US" sz="1000" dirty="0">
                <a:solidFill>
                  <a:schemeClr val="bg2"/>
                </a:solidFill>
              </a:rPr>
              <a:t>Jun 2002;17(6):1477-1482. </a:t>
            </a:r>
          </a:p>
          <a:p>
            <a:pPr lvl="0"/>
            <a:r>
              <a:rPr lang="en-US" sz="1000" u="sng" dirty="0">
                <a:solidFill>
                  <a:srgbClr val="B0B938"/>
                </a:solidFill>
                <a:hlinkClick r:id="rId9">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1000" i="1" u="sng" dirty="0">
                <a:solidFill>
                  <a:srgbClr val="B0B938"/>
                </a:solidFill>
                <a:hlinkClick r:id="rId9">
                  <a:extLst>
                    <a:ext uri="{A12FA001-AC4F-418D-AE19-62706E023703}">
                      <ahyp:hlinkClr xmlns:ahyp="http://schemas.microsoft.com/office/drawing/2018/hyperlinkcolor" val="tx"/>
                    </a:ext>
                  </a:extLst>
                </a:hlinkClick>
              </a:rPr>
              <a:t>Contraception. </a:t>
            </a:r>
            <a:r>
              <a:rPr lang="en-US" sz="1000" u="sng" dirty="0">
                <a:solidFill>
                  <a:schemeClr val="bg2"/>
                </a:solidFill>
                <a:hlinkClick r:id="rId9">
                  <a:extLst>
                    <a:ext uri="{A12FA001-AC4F-418D-AE19-62706E023703}">
                      <ahyp:hlinkClr xmlns:ahyp="http://schemas.microsoft.com/office/drawing/2018/hyperlinkcolor" val="tx"/>
                    </a:ext>
                  </a:extLst>
                </a:hlinkClick>
              </a:rPr>
              <a:t>2004;70(1):11. </a:t>
            </a:r>
            <a:endParaRPr lang="en-US" sz="1000" dirty="0">
              <a:solidFill>
                <a:schemeClr val="bg2"/>
              </a:solidFill>
            </a:endParaRPr>
          </a:p>
          <a:p>
            <a:pPr lvl="0"/>
            <a:r>
              <a:rPr lang="en-US" sz="1000" dirty="0" err="1">
                <a:solidFill>
                  <a:schemeClr val="bg2"/>
                </a:solidFill>
              </a:rPr>
              <a:t>Jerman</a:t>
            </a:r>
            <a:r>
              <a:rPr lang="en-US" sz="1000" dirty="0">
                <a:solidFill>
                  <a:schemeClr val="bg2"/>
                </a:solidFill>
              </a:rPr>
              <a:t> J, Jones R, </a:t>
            </a:r>
            <a:r>
              <a:rPr lang="en-US" sz="1000" dirty="0" err="1">
                <a:solidFill>
                  <a:schemeClr val="bg2"/>
                </a:solidFill>
              </a:rPr>
              <a:t>Onda</a:t>
            </a:r>
            <a:r>
              <a:rPr lang="en-US" sz="1000" dirty="0">
                <a:solidFill>
                  <a:schemeClr val="bg2"/>
                </a:solidFill>
              </a:rPr>
              <a:t> T. Characteristics of U.S. Abortion Patients in 2014 and Changes Since 2008. Guttmacher Institute. https://</a:t>
            </a:r>
            <a:r>
              <a:rPr lang="en-US" sz="1000" dirty="0" err="1">
                <a:solidFill>
                  <a:schemeClr val="bg2"/>
                </a:solidFill>
              </a:rPr>
              <a:t>www.guttmacher.org</a:t>
            </a:r>
            <a:r>
              <a:rPr lang="en-US" sz="1000" dirty="0">
                <a:solidFill>
                  <a:schemeClr val="bg2"/>
                </a:solidFill>
              </a:rPr>
              <a:t>/report/characteristics-us-abortion-patients-2014. Published 2016. Accessed May 18, 2022.</a:t>
            </a:r>
          </a:p>
          <a:p>
            <a:pPr lvl="0"/>
            <a:r>
              <a:rPr lang="en-US" sz="1000" dirty="0">
                <a:solidFill>
                  <a:schemeClr val="bg2"/>
                </a:solidFill>
              </a:rPr>
              <a:t>Jones R, </a:t>
            </a:r>
            <a:r>
              <a:rPr lang="en-US" sz="1000" dirty="0" err="1">
                <a:solidFill>
                  <a:schemeClr val="bg2"/>
                </a:solidFill>
              </a:rPr>
              <a:t>Jerman</a:t>
            </a:r>
            <a:r>
              <a:rPr lang="en-US" sz="1000" dirty="0">
                <a:solidFill>
                  <a:schemeClr val="bg2"/>
                </a:solidFill>
              </a:rPr>
              <a:t> J. Abortion Incidence and Service Availability In the United States, 2014. </a:t>
            </a:r>
            <a:r>
              <a:rPr lang="en-US" sz="1000" i="1" dirty="0" err="1">
                <a:solidFill>
                  <a:schemeClr val="bg2"/>
                </a:solidFill>
              </a:rPr>
              <a:t>Perspect</a:t>
            </a:r>
            <a:r>
              <a:rPr lang="en-US" sz="1000" i="1" dirty="0">
                <a:solidFill>
                  <a:schemeClr val="bg2"/>
                </a:solidFill>
              </a:rPr>
              <a:t> Sex </a:t>
            </a:r>
            <a:r>
              <a:rPr lang="en-US" sz="1000" i="1" dirty="0" err="1">
                <a:solidFill>
                  <a:schemeClr val="bg2"/>
                </a:solidFill>
              </a:rPr>
              <a:t>Reprod</a:t>
            </a:r>
            <a:r>
              <a:rPr lang="en-US" sz="1000" i="1" dirty="0">
                <a:solidFill>
                  <a:schemeClr val="bg2"/>
                </a:solidFill>
              </a:rPr>
              <a:t> Health</a:t>
            </a:r>
            <a:r>
              <a:rPr lang="en-US" sz="1000" dirty="0">
                <a:solidFill>
                  <a:schemeClr val="bg2"/>
                </a:solidFill>
              </a:rPr>
              <a:t>. 2017;49(1). doi:10.1363/psrh.12015</a:t>
            </a:r>
          </a:p>
          <a:p>
            <a:pPr lvl="0"/>
            <a:r>
              <a:rPr lang="en-US" sz="1000" dirty="0">
                <a:solidFill>
                  <a:schemeClr val="bg2"/>
                </a:solidFill>
              </a:rPr>
              <a:t>Jones R, </a:t>
            </a:r>
            <a:r>
              <a:rPr lang="en-US" sz="1000" dirty="0" err="1">
                <a:solidFill>
                  <a:schemeClr val="bg2"/>
                </a:solidFill>
              </a:rPr>
              <a:t>Jerman</a:t>
            </a:r>
            <a:r>
              <a:rPr lang="en-US" sz="1000" dirty="0">
                <a:solidFill>
                  <a:schemeClr val="bg2"/>
                </a:solidFill>
              </a:rPr>
              <a:t> J. Population Group Abortion Rates and Lifetime Incidence of Abortion: United States, 2008–2014. </a:t>
            </a:r>
            <a:r>
              <a:rPr lang="en-US" sz="1000" i="1" dirty="0">
                <a:solidFill>
                  <a:schemeClr val="bg2"/>
                </a:solidFill>
              </a:rPr>
              <a:t>Am J Public Health</a:t>
            </a:r>
            <a:r>
              <a:rPr lang="en-US" sz="1000" dirty="0">
                <a:solidFill>
                  <a:schemeClr val="bg2"/>
                </a:solidFill>
              </a:rPr>
              <a:t>. 2017;107(12):1904-1909. doi:10.2105/ajph.2017.304042</a:t>
            </a:r>
          </a:p>
          <a:p>
            <a:pPr lvl="0"/>
            <a:r>
              <a:rPr lang="en-US" sz="1000" dirty="0">
                <a:solidFill>
                  <a:schemeClr val="bg2"/>
                </a:solidFill>
              </a:rPr>
              <a:t>Jones R, Nash E, Cross L, Philbin J, </a:t>
            </a:r>
            <a:r>
              <a:rPr lang="en-US" sz="1000" dirty="0" err="1">
                <a:solidFill>
                  <a:schemeClr val="bg2"/>
                </a:solidFill>
              </a:rPr>
              <a:t>Kristein</a:t>
            </a:r>
            <a:r>
              <a:rPr lang="en-US" sz="1000" dirty="0">
                <a:solidFill>
                  <a:schemeClr val="bg2"/>
                </a:solidFill>
              </a:rPr>
              <a:t> M. Medication Abortion Now Accounts for More Than Half of All US Abortions. Guttmacher Institute. https://</a:t>
            </a:r>
            <a:r>
              <a:rPr lang="en-US" sz="1000" dirty="0" err="1">
                <a:solidFill>
                  <a:schemeClr val="bg2"/>
                </a:solidFill>
              </a:rPr>
              <a:t>www.guttmacher.org</a:t>
            </a:r>
            <a:r>
              <a:rPr lang="en-US" sz="1000" dirty="0">
                <a:solidFill>
                  <a:schemeClr val="bg2"/>
                </a:solidFill>
              </a:rPr>
              <a:t>/article/2022/02/medication-abortion-now-accounts-more-half-all-us-abortions. Published 2022. Accessed May 18, 2022.</a:t>
            </a:r>
          </a:p>
          <a:p>
            <a:pPr lvl="0"/>
            <a:r>
              <a:rPr lang="en-US" sz="1000" dirty="0">
                <a:solidFill>
                  <a:schemeClr val="bg2"/>
                </a:solidFill>
              </a:rPr>
              <a:t>Kapp N, </a:t>
            </a:r>
            <a:r>
              <a:rPr lang="en-US" sz="1000" dirty="0" err="1">
                <a:solidFill>
                  <a:schemeClr val="bg2"/>
                </a:solidFill>
              </a:rPr>
              <a:t>Eckersberger</a:t>
            </a:r>
            <a:r>
              <a:rPr lang="en-US" sz="1000" dirty="0">
                <a:solidFill>
                  <a:schemeClr val="bg2"/>
                </a:solidFill>
              </a:rPr>
              <a:t> E, </a:t>
            </a:r>
            <a:r>
              <a:rPr lang="en-US" sz="1000" dirty="0" err="1">
                <a:solidFill>
                  <a:schemeClr val="bg2"/>
                </a:solidFill>
              </a:rPr>
              <a:t>Lavelanet</a:t>
            </a:r>
            <a:r>
              <a:rPr lang="en-US" sz="1000" dirty="0">
                <a:solidFill>
                  <a:schemeClr val="bg2"/>
                </a:solidFill>
              </a:rPr>
              <a:t> A, Rodriguez MI. Medical abortion in the late first trimester: a systematic review. Contraception. 2019;99(2):77-86. </a:t>
            </a:r>
            <a:r>
              <a:rPr lang="en-US" sz="1000" dirty="0" err="1">
                <a:solidFill>
                  <a:schemeClr val="bg2"/>
                </a:solidFill>
              </a:rPr>
              <a:t>doi</a:t>
            </a:r>
            <a:r>
              <a:rPr lang="en-US" sz="1000" dirty="0">
                <a:solidFill>
                  <a:schemeClr val="bg2"/>
                </a:solidFill>
              </a:rPr>
              <a:t>: 10.1016/j.contraception.2018.11.002.</a:t>
            </a:r>
          </a:p>
          <a:p>
            <a:pPr lvl="0"/>
            <a:r>
              <a:rPr lang="en-US" sz="1000" i="1" dirty="0">
                <a:solidFill>
                  <a:schemeClr val="bg2"/>
                </a:solidFill>
              </a:rPr>
              <a:t>Language and Impact</a:t>
            </a:r>
            <a:r>
              <a:rPr lang="en-US" sz="1000" dirty="0">
                <a:solidFill>
                  <a:schemeClr val="bg2"/>
                </a:solidFill>
              </a:rPr>
              <a:t>. A project of the Bixby Center for Global Reproductive Health; 2021. https://</a:t>
            </a:r>
            <a:r>
              <a:rPr lang="en-US" sz="1000" dirty="0" err="1">
                <a:solidFill>
                  <a:schemeClr val="bg2"/>
                </a:solidFill>
              </a:rPr>
              <a:t>www.innovating-education.org</a:t>
            </a:r>
            <a:r>
              <a:rPr lang="en-US" sz="1000" dirty="0">
                <a:solidFill>
                  <a:schemeClr val="bg2"/>
                </a:solidFill>
              </a:rPr>
              <a:t>/2020/12/language-and-impact/. Accessed April 21, 2022. </a:t>
            </a:r>
          </a:p>
          <a:p>
            <a:pPr lvl="0"/>
            <a:r>
              <a:rPr lang="en-US" sz="1000" dirty="0">
                <a:solidFill>
                  <a:schemeClr val="bg2"/>
                </a:solidFill>
              </a:rPr>
              <a:t>Learning Resources - Reproductive Health. </a:t>
            </a:r>
            <a:r>
              <a:rPr lang="en-US" sz="1000" dirty="0" err="1">
                <a:solidFill>
                  <a:schemeClr val="bg2"/>
                </a:solidFill>
              </a:rPr>
              <a:t>lgbtqiahealtheducation.org</a:t>
            </a:r>
            <a:r>
              <a:rPr lang="en-US" sz="1000" dirty="0">
                <a:solidFill>
                  <a:schemeClr val="bg2"/>
                </a:solidFill>
              </a:rPr>
              <a:t>. https://</a:t>
            </a:r>
            <a:r>
              <a:rPr lang="en-US" sz="1000" dirty="0" err="1">
                <a:solidFill>
                  <a:schemeClr val="bg2"/>
                </a:solidFill>
              </a:rPr>
              <a:t>www.lgbtqiahealtheducation.org</a:t>
            </a:r>
            <a:r>
              <a:rPr lang="en-US" sz="1000" dirty="0">
                <a:solidFill>
                  <a:schemeClr val="bg2"/>
                </a:solidFill>
              </a:rPr>
              <a:t>/resources/in/reproductive-health/. Published 2022. Accessed May 19, 2022.</a:t>
            </a:r>
          </a:p>
          <a:p>
            <a:pPr lvl="0"/>
            <a:r>
              <a:rPr lang="en-US" sz="1000" dirty="0">
                <a:solidFill>
                  <a:schemeClr val="bg2"/>
                </a:solidFill>
              </a:rPr>
              <a:t>Li C-L, Chen D-J, Song L-P, et al. Effectiveness and Safety of Lower Doses of Mifepristone Combined With Misoprostol of the Termination of Ultra-Early Pregnancy: A Dose-Ranging Randomized Controlled Trial. Reproductive Sciences. 2014;22(6):706-711.</a:t>
            </a:r>
          </a:p>
          <a:p>
            <a:pPr lvl="0"/>
            <a:r>
              <a:rPr lang="en-US" sz="1000" dirty="0">
                <a:solidFill>
                  <a:schemeClr val="bg2"/>
                </a:solidFill>
              </a:rPr>
              <a:t>Luo E, </a:t>
            </a:r>
            <a:r>
              <a:rPr lang="en-US" sz="1000" dirty="0" err="1">
                <a:solidFill>
                  <a:schemeClr val="bg2"/>
                </a:solidFill>
              </a:rPr>
              <a:t>Golen</a:t>
            </a:r>
            <a:r>
              <a:rPr lang="en-US" sz="1000" dirty="0">
                <a:solidFill>
                  <a:schemeClr val="bg2"/>
                </a:solidFill>
              </a:rPr>
              <a:t> T, Kimball A. Rising to the challenge of screening for intimate partner violence during Covid-19. STAT. https://</a:t>
            </a:r>
            <a:r>
              <a:rPr lang="en-US" sz="1000" dirty="0" err="1">
                <a:solidFill>
                  <a:schemeClr val="bg2"/>
                </a:solidFill>
              </a:rPr>
              <a:t>www.statnews.com</a:t>
            </a:r>
            <a:r>
              <a:rPr lang="en-US" sz="1000" dirty="0">
                <a:solidFill>
                  <a:schemeClr val="bg2"/>
                </a:solidFill>
              </a:rPr>
              <a:t>/2020/07/17/rising-to-the-challenge-of-screening-for-intimate-partner-violence-during-covid-19/. Published 2020. Accessed May 19, 2022.</a:t>
            </a:r>
          </a:p>
          <a:p>
            <a:r>
              <a:rPr lang="en-US" sz="1000" dirty="0">
                <a:solidFill>
                  <a:schemeClr val="bg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4524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0"/>
            <a:ext cx="15252782" cy="1173981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0"/>
            <a:r>
              <a:rPr lang="en-US" sz="850" dirty="0">
                <a:solidFill>
                  <a:schemeClr val="bg2"/>
                </a:solidFill>
              </a:rPr>
              <a:t>M, Pinckney J, White L. </a:t>
            </a:r>
            <a:r>
              <a:rPr lang="en-US" sz="850" i="1" dirty="0">
                <a:solidFill>
                  <a:schemeClr val="bg2"/>
                </a:solidFill>
              </a:rPr>
              <a:t>Ensuring Access To Safe Abortion Care For Black Women</a:t>
            </a:r>
            <a:r>
              <a:rPr lang="en-US" sz="850" dirty="0">
                <a:solidFill>
                  <a:schemeClr val="bg2"/>
                </a:solidFill>
              </a:rPr>
              <a:t>. National Black Women’s Reproductive Justice Agenda; 2020. http://</a:t>
            </a:r>
            <a:r>
              <a:rPr lang="en-US" sz="850" dirty="0" err="1">
                <a:solidFill>
                  <a:schemeClr val="bg2"/>
                </a:solidFill>
              </a:rPr>
              <a:t>blackrj.org</a:t>
            </a:r>
            <a:r>
              <a:rPr lang="en-US" sz="850" dirty="0">
                <a:solidFill>
                  <a:schemeClr val="bg2"/>
                </a:solidFill>
              </a:rPr>
              <a:t>/wp-content/uploads/2020/04/6217-IOOV_Abortion.pdf. Accessed May 18, 2022.</a:t>
            </a:r>
          </a:p>
          <a:p>
            <a:pPr lvl="0"/>
            <a:r>
              <a:rPr lang="en-US" sz="850" u="sng" dirty="0">
                <a:solidFill>
                  <a:srgbClr val="B0B938"/>
                </a:solidFill>
                <a:hlinkClick r:id="rId5">
                  <a:extLst>
                    <a:ext uri="{A12FA001-AC4F-418D-AE19-62706E023703}">
                      <ahyp:hlinkClr xmlns:ahyp="http://schemas.microsoft.com/office/drawing/2018/hyperlinkcolor" val="tx"/>
                    </a:ext>
                  </a:extLst>
                </a:hlinkClick>
              </a:rPr>
              <a:t>Matulich M, Cansino C, Culwell KR, Creinin MD. </a:t>
            </a:r>
            <a:r>
              <a:rPr lang="en-US" sz="850" i="1" u="sng" dirty="0">
                <a:solidFill>
                  <a:srgbClr val="B0B938"/>
                </a:solidFill>
                <a:hlinkClick r:id="rId5">
                  <a:extLst>
                    <a:ext uri="{A12FA001-AC4F-418D-AE19-62706E023703}">
                      <ahyp:hlinkClr xmlns:ahyp="http://schemas.microsoft.com/office/drawing/2018/hyperlinkcolor" val="tx"/>
                    </a:ext>
                  </a:extLst>
                </a:hlinkClick>
              </a:rPr>
              <a:t>Contraception</a:t>
            </a:r>
            <a:r>
              <a:rPr lang="en-US" sz="850" u="sng" dirty="0">
                <a:solidFill>
                  <a:schemeClr val="bg2"/>
                </a:solidFill>
                <a:hlinkClick r:id="rId5">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850" dirty="0">
              <a:solidFill>
                <a:schemeClr val="bg2"/>
              </a:solidFill>
            </a:endParaRPr>
          </a:p>
          <a:p>
            <a:pPr lvl="0"/>
            <a:r>
              <a:rPr lang="en-US" sz="850" dirty="0">
                <a:solidFill>
                  <a:schemeClr val="bg2"/>
                </a:solidFill>
              </a:rPr>
              <a:t>Medicaid Coverage of Abortion. Guttmacher Institute. https://</a:t>
            </a:r>
            <a:r>
              <a:rPr lang="en-US" sz="850" dirty="0" err="1">
                <a:solidFill>
                  <a:schemeClr val="bg2"/>
                </a:solidFill>
              </a:rPr>
              <a:t>www.guttmacher.org</a:t>
            </a:r>
            <a:r>
              <a:rPr lang="en-US" sz="850" dirty="0">
                <a:solidFill>
                  <a:schemeClr val="bg2"/>
                </a:solidFill>
              </a:rPr>
              <a:t>/evidence-you-can-use/</a:t>
            </a:r>
            <a:r>
              <a:rPr lang="en-US" sz="850" dirty="0" err="1">
                <a:solidFill>
                  <a:schemeClr val="bg2"/>
                </a:solidFill>
              </a:rPr>
              <a:t>medicaid</a:t>
            </a:r>
            <a:r>
              <a:rPr lang="en-US" sz="850" dirty="0">
                <a:solidFill>
                  <a:schemeClr val="bg2"/>
                </a:solidFill>
              </a:rPr>
              <a:t>-coverage-abortion. Published 2021. Accessed May 18, 2022.</a:t>
            </a:r>
          </a:p>
          <a:p>
            <a:pPr lvl="0"/>
            <a:r>
              <a:rPr lang="en-US" sz="850" dirty="0">
                <a:solidFill>
                  <a:schemeClr val="bg2"/>
                </a:solidFill>
              </a:rPr>
              <a:t>Medication Abortion: State Laws and Policies. Guttmacher Institute. https://</a:t>
            </a:r>
            <a:r>
              <a:rPr lang="en-US" sz="850" dirty="0" err="1">
                <a:solidFill>
                  <a:schemeClr val="bg2"/>
                </a:solidFill>
              </a:rPr>
              <a:t>www.guttmacher.org</a:t>
            </a:r>
            <a:r>
              <a:rPr lang="en-US" sz="850" dirty="0">
                <a:solidFill>
                  <a:schemeClr val="bg2"/>
                </a:solidFill>
              </a:rPr>
              <a:t>/state-policy/explore/medication-abortion. Published 2022. Accessed May 18, 2022.</a:t>
            </a:r>
          </a:p>
          <a:p>
            <a:pPr lvl="0"/>
            <a:r>
              <a:rPr lang="en-US" sz="850" dirty="0">
                <a:solidFill>
                  <a:schemeClr val="bg2"/>
                </a:solidFill>
              </a:rPr>
              <a:t>Misoprostol only: Recommended regimen. Ipas. https://</a:t>
            </a:r>
            <a:r>
              <a:rPr lang="en-US" sz="850" dirty="0" err="1">
                <a:solidFill>
                  <a:schemeClr val="bg2"/>
                </a:solidFill>
              </a:rPr>
              <a:t>www.ipas.org</a:t>
            </a:r>
            <a:r>
              <a:rPr lang="en-US" sz="850" dirty="0">
                <a:solidFill>
                  <a:schemeClr val="bg2"/>
                </a:solidFill>
              </a:rPr>
              <a:t>/clinical-update/</a:t>
            </a:r>
            <a:r>
              <a:rPr lang="en-US" sz="850" dirty="0" err="1">
                <a:solidFill>
                  <a:schemeClr val="bg2"/>
                </a:solidFill>
              </a:rPr>
              <a:t>english</a:t>
            </a:r>
            <a:r>
              <a:rPr lang="en-US" sz="850" dirty="0">
                <a:solidFill>
                  <a:schemeClr val="bg2"/>
                </a:solidFill>
              </a:rPr>
              <a:t>/recommendations-for-abortion-before-13-weeks-gestation/medical-abortion/misoprostol-only-recommended-regimen/. Published 2021. Accessed May 19, 2022</a:t>
            </a:r>
          </a:p>
          <a:p>
            <a:pPr lvl="0"/>
            <a:r>
              <a:rPr lang="en-US" sz="850" dirty="0">
                <a:solidFill>
                  <a:schemeClr val="bg2"/>
                </a:solidFill>
              </a:rPr>
              <a:t>Moreno-Ruiz NL, </a:t>
            </a:r>
            <a:r>
              <a:rPr lang="en-US" sz="850" dirty="0" err="1">
                <a:solidFill>
                  <a:schemeClr val="bg2"/>
                </a:solidFill>
              </a:rPr>
              <a:t>Borgatta</a:t>
            </a:r>
            <a:r>
              <a:rPr lang="en-US" sz="850" dirty="0">
                <a:solidFill>
                  <a:schemeClr val="bg2"/>
                </a:solidFill>
              </a:rPr>
              <a:t> L, </a:t>
            </a:r>
            <a:r>
              <a:rPr lang="en-US" sz="850" dirty="0" err="1">
                <a:solidFill>
                  <a:schemeClr val="bg2"/>
                </a:solidFill>
              </a:rPr>
              <a:t>Yanow</a:t>
            </a:r>
            <a:r>
              <a:rPr lang="en-US" sz="850" dirty="0">
                <a:solidFill>
                  <a:schemeClr val="bg2"/>
                </a:solidFill>
              </a:rPr>
              <a:t> S, Kapp N, Wiebe ER, </a:t>
            </a:r>
            <a:r>
              <a:rPr lang="en-US" sz="850" dirty="0" err="1">
                <a:solidFill>
                  <a:schemeClr val="bg2"/>
                </a:solidFill>
              </a:rPr>
              <a:t>Winikoff</a:t>
            </a:r>
            <a:r>
              <a:rPr lang="en-US" sz="850" dirty="0">
                <a:solidFill>
                  <a:schemeClr val="bg2"/>
                </a:solidFill>
              </a:rPr>
              <a:t> B. Alternatives to mifepristone for early medical abortion. </a:t>
            </a:r>
            <a:r>
              <a:rPr lang="en-US" sz="850" i="1" dirty="0">
                <a:solidFill>
                  <a:schemeClr val="bg2"/>
                </a:solidFill>
              </a:rPr>
              <a:t>Int J </a:t>
            </a:r>
            <a:r>
              <a:rPr lang="en-US" sz="850" i="1" dirty="0" err="1">
                <a:solidFill>
                  <a:schemeClr val="bg2"/>
                </a:solidFill>
              </a:rPr>
              <a:t>Gynaecol</a:t>
            </a:r>
            <a:r>
              <a:rPr lang="en-US" sz="850" i="1" dirty="0">
                <a:solidFill>
                  <a:schemeClr val="bg2"/>
                </a:solidFill>
              </a:rPr>
              <a:t> Obstet</a:t>
            </a:r>
            <a:r>
              <a:rPr lang="en-US" sz="850" dirty="0">
                <a:solidFill>
                  <a:schemeClr val="bg2"/>
                </a:solidFill>
              </a:rPr>
              <a:t>. 2007 Mar;96(3):212-8</a:t>
            </a:r>
          </a:p>
          <a:p>
            <a:pPr lvl="0"/>
            <a:r>
              <a:rPr lang="en-US" sz="850" dirty="0" err="1">
                <a:solidFill>
                  <a:schemeClr val="bg2"/>
                </a:solidFill>
              </a:rPr>
              <a:t>Moseson</a:t>
            </a:r>
            <a:r>
              <a:rPr lang="en-US" sz="850" dirty="0">
                <a:solidFill>
                  <a:schemeClr val="bg2"/>
                </a:solidFill>
              </a:rPr>
              <a:t> H, Bullard K, </a:t>
            </a:r>
            <a:r>
              <a:rPr lang="en-US" sz="850" dirty="0" err="1">
                <a:solidFill>
                  <a:schemeClr val="bg2"/>
                </a:solidFill>
              </a:rPr>
              <a:t>Cisternas</a:t>
            </a:r>
            <a:r>
              <a:rPr lang="en-US" sz="850" dirty="0">
                <a:solidFill>
                  <a:schemeClr val="bg2"/>
                </a:solidFill>
              </a:rPr>
              <a:t> C, Grosso B, Vera V, </a:t>
            </a:r>
            <a:r>
              <a:rPr lang="en-US" sz="850" dirty="0" err="1">
                <a:solidFill>
                  <a:schemeClr val="bg2"/>
                </a:solidFill>
              </a:rPr>
              <a:t>Gerdts</a:t>
            </a:r>
            <a:r>
              <a:rPr lang="en-US" sz="850" dirty="0">
                <a:solidFill>
                  <a:schemeClr val="bg2"/>
                </a:solidFill>
              </a:rPr>
              <a:t> C. Effectiveness of self-managed medication abortion between 13 and 24 weeks gestation: a retrospective review of case records from accompaniment groups in Argentina, Chile, and Ecuador. Contraception. 2020;102(2):91–98.</a:t>
            </a:r>
          </a:p>
          <a:p>
            <a:pPr lvl="0"/>
            <a:r>
              <a:rPr lang="en-US" sz="850" dirty="0" err="1">
                <a:solidFill>
                  <a:schemeClr val="bg2"/>
                </a:solidFill>
              </a:rPr>
              <a:t>Moseson</a:t>
            </a:r>
            <a:r>
              <a:rPr lang="en-US" sz="850" dirty="0">
                <a:solidFill>
                  <a:schemeClr val="bg2"/>
                </a:solidFill>
              </a:rPr>
              <a:t> H, Herold S, </a:t>
            </a:r>
            <a:r>
              <a:rPr lang="en-US" sz="850" dirty="0" err="1">
                <a:solidFill>
                  <a:schemeClr val="bg2"/>
                </a:solidFill>
              </a:rPr>
              <a:t>Filippa</a:t>
            </a:r>
            <a:r>
              <a:rPr lang="en-US" sz="850" dirty="0">
                <a:solidFill>
                  <a:schemeClr val="bg2"/>
                </a:solidFill>
              </a:rPr>
              <a:t> S, Barr-Walker J, Baum SE, </a:t>
            </a:r>
            <a:r>
              <a:rPr lang="en-US" sz="850" dirty="0" err="1">
                <a:solidFill>
                  <a:schemeClr val="bg2"/>
                </a:solidFill>
              </a:rPr>
              <a:t>Gerdts</a:t>
            </a:r>
            <a:r>
              <a:rPr lang="en-US" sz="850" dirty="0">
                <a:solidFill>
                  <a:schemeClr val="bg2"/>
                </a:solidFill>
              </a:rPr>
              <a:t> C. Self-managed abortion: A systematic scoping review. Best </a:t>
            </a:r>
            <a:r>
              <a:rPr lang="en-US" sz="850" dirty="0" err="1">
                <a:solidFill>
                  <a:schemeClr val="bg2"/>
                </a:solidFill>
              </a:rPr>
              <a:t>Pract</a:t>
            </a:r>
            <a:r>
              <a:rPr lang="en-US" sz="850" dirty="0">
                <a:solidFill>
                  <a:schemeClr val="bg2"/>
                </a:solidFill>
              </a:rPr>
              <a:t> Res Clin </a:t>
            </a:r>
            <a:r>
              <a:rPr lang="en-US" sz="850" dirty="0" err="1">
                <a:solidFill>
                  <a:schemeClr val="bg2"/>
                </a:solidFill>
              </a:rPr>
              <a:t>Obstet</a:t>
            </a:r>
            <a:r>
              <a:rPr lang="en-US" sz="850" dirty="0">
                <a:solidFill>
                  <a:schemeClr val="bg2"/>
                </a:solidFill>
              </a:rPr>
              <a:t> </a:t>
            </a:r>
            <a:r>
              <a:rPr lang="en-US" sz="850" dirty="0" err="1">
                <a:solidFill>
                  <a:schemeClr val="bg2"/>
                </a:solidFill>
              </a:rPr>
              <a:t>Gynaecol</a:t>
            </a:r>
            <a:r>
              <a:rPr lang="en-US" sz="850" dirty="0">
                <a:solidFill>
                  <a:schemeClr val="bg2"/>
                </a:solidFill>
              </a:rPr>
              <a:t>. 2020;63:87-110. doi:10.1016/j.bpobgyn.2019.08.002</a:t>
            </a:r>
          </a:p>
          <a:p>
            <a:pPr lvl="0"/>
            <a:r>
              <a:rPr lang="en-US" sz="850" dirty="0" err="1">
                <a:solidFill>
                  <a:schemeClr val="bg2"/>
                </a:solidFill>
              </a:rPr>
              <a:t>Moseson</a:t>
            </a:r>
            <a:r>
              <a:rPr lang="en-US" sz="850" dirty="0">
                <a:solidFill>
                  <a:schemeClr val="bg2"/>
                </a:solidFill>
              </a:rPr>
              <a:t> H, Jayaweera R, </a:t>
            </a:r>
            <a:r>
              <a:rPr lang="en-US" sz="850" dirty="0" err="1">
                <a:solidFill>
                  <a:schemeClr val="bg2"/>
                </a:solidFill>
              </a:rPr>
              <a:t>Egwuatu</a:t>
            </a:r>
            <a:r>
              <a:rPr lang="en-US" sz="850" dirty="0">
                <a:solidFill>
                  <a:schemeClr val="bg2"/>
                </a:solidFill>
              </a:rPr>
              <a:t> I et al. Effectiveness of self-managed medication abortion with accompaniment support in Argentina and Nigeria (SAFE): a prospective, observational cohort study and non-inferiority analysis with historical controls. </a:t>
            </a:r>
            <a:r>
              <a:rPr lang="en-US" sz="850" i="1" dirty="0">
                <a:solidFill>
                  <a:schemeClr val="bg2"/>
                </a:solidFill>
              </a:rPr>
              <a:t>The Lancet Global Health</a:t>
            </a:r>
            <a:r>
              <a:rPr lang="en-US" sz="850" dirty="0">
                <a:solidFill>
                  <a:schemeClr val="bg2"/>
                </a:solidFill>
              </a:rPr>
              <a:t>. 2022;10(1). doi:10.1016/s2214-109x(21)00461-7</a:t>
            </a:r>
          </a:p>
          <a:p>
            <a:pPr lvl="0"/>
            <a:r>
              <a:rPr lang="en-US" sz="850" dirty="0" err="1">
                <a:solidFill>
                  <a:schemeClr val="bg2"/>
                </a:solidFill>
              </a:rPr>
              <a:t>Moseson</a:t>
            </a:r>
            <a:r>
              <a:rPr lang="en-US" sz="850" dirty="0">
                <a:solidFill>
                  <a:schemeClr val="bg2"/>
                </a:solidFill>
              </a:rPr>
              <a:t>, H., Jayaweera, R., </a:t>
            </a:r>
            <a:r>
              <a:rPr lang="en-US" sz="850" dirty="0" err="1">
                <a:solidFill>
                  <a:schemeClr val="bg2"/>
                </a:solidFill>
              </a:rPr>
              <a:t>Raifman</a:t>
            </a:r>
            <a:r>
              <a:rPr lang="en-US" sz="850" dirty="0">
                <a:solidFill>
                  <a:schemeClr val="bg2"/>
                </a:solidFill>
              </a:rPr>
              <a:t>, S. </a:t>
            </a:r>
            <a:r>
              <a:rPr lang="en-US" sz="850" i="1" dirty="0">
                <a:solidFill>
                  <a:schemeClr val="bg2"/>
                </a:solidFill>
              </a:rPr>
              <a:t>et al.</a:t>
            </a:r>
            <a:r>
              <a:rPr lang="en-US" sz="850" dirty="0">
                <a:solidFill>
                  <a:schemeClr val="bg2"/>
                </a:solidFill>
              </a:rPr>
              <a:t> Self-managed medication abortion outcomes: results from a prospective pilot study. </a:t>
            </a:r>
            <a:r>
              <a:rPr lang="en-US" sz="850" i="1" dirty="0" err="1">
                <a:solidFill>
                  <a:schemeClr val="bg2"/>
                </a:solidFill>
              </a:rPr>
              <a:t>Reprod</a:t>
            </a:r>
            <a:r>
              <a:rPr lang="en-US" sz="850" i="1" dirty="0">
                <a:solidFill>
                  <a:schemeClr val="bg2"/>
                </a:solidFill>
              </a:rPr>
              <a:t> Health</a:t>
            </a:r>
            <a:r>
              <a:rPr lang="en-US" sz="850" dirty="0">
                <a:solidFill>
                  <a:schemeClr val="bg2"/>
                </a:solidFill>
              </a:rPr>
              <a:t> </a:t>
            </a:r>
            <a:r>
              <a:rPr lang="en-US" sz="850" b="1" dirty="0">
                <a:solidFill>
                  <a:schemeClr val="bg2"/>
                </a:solidFill>
              </a:rPr>
              <a:t>17, </a:t>
            </a:r>
            <a:r>
              <a:rPr lang="en-US" sz="850" dirty="0">
                <a:solidFill>
                  <a:schemeClr val="bg2"/>
                </a:solidFill>
              </a:rPr>
              <a:t>164 (2020). https://</a:t>
            </a:r>
            <a:r>
              <a:rPr lang="en-US" sz="850" dirty="0" err="1">
                <a:solidFill>
                  <a:schemeClr val="bg2"/>
                </a:solidFill>
              </a:rPr>
              <a:t>doi.org</a:t>
            </a:r>
            <a:r>
              <a:rPr lang="en-US" sz="850" dirty="0">
                <a:solidFill>
                  <a:schemeClr val="bg2"/>
                </a:solidFill>
              </a:rPr>
              <a:t>/10.1186/s12978-020-01016-4</a:t>
            </a:r>
          </a:p>
          <a:p>
            <a:pPr lvl="0"/>
            <a:r>
              <a:rPr lang="en-US" sz="850" dirty="0">
                <a:solidFill>
                  <a:schemeClr val="bg2"/>
                </a:solidFill>
              </a:rPr>
              <a:t>National Academies of Sciences, Engineering, and Medicine. 2018. </a:t>
            </a:r>
            <a:r>
              <a:rPr lang="en-US" sz="850" i="1" dirty="0">
                <a:solidFill>
                  <a:schemeClr val="bg2"/>
                </a:solidFill>
              </a:rPr>
              <a:t>The Safety and Quality of Abortion Care in the United States</a:t>
            </a:r>
            <a:r>
              <a:rPr lang="en-US" sz="850" dirty="0">
                <a:solidFill>
                  <a:schemeClr val="bg2"/>
                </a:solidFill>
              </a:rPr>
              <a:t>. Washington, DC: The National Academies Press. https://</a:t>
            </a:r>
            <a:r>
              <a:rPr lang="en-US" sz="850" dirty="0" err="1">
                <a:solidFill>
                  <a:schemeClr val="bg2"/>
                </a:solidFill>
              </a:rPr>
              <a:t>doi.org</a:t>
            </a:r>
            <a:r>
              <a:rPr lang="en-US" sz="850" dirty="0">
                <a:solidFill>
                  <a:schemeClr val="bg2"/>
                </a:solidFill>
              </a:rPr>
              <a:t>/10.17226/24950.</a:t>
            </a:r>
          </a:p>
          <a:p>
            <a:pPr lvl="0"/>
            <a:r>
              <a:rPr lang="en-US" sz="850" dirty="0">
                <a:solidFill>
                  <a:schemeClr val="bg2"/>
                </a:solidFill>
              </a:rPr>
              <a:t>Paltrow L, Flavin J. Arrests of and forced interventions on pregnant women in the United States, 1973–2005: implications for women’s legal status and public health. J Health Polit Policy Law. 2013;38(2):299–343. </a:t>
            </a:r>
          </a:p>
          <a:p>
            <a:pPr lvl="0"/>
            <a:r>
              <a:rPr lang="en-US" sz="850" dirty="0">
                <a:solidFill>
                  <a:schemeClr val="bg2"/>
                </a:solidFill>
              </a:rPr>
              <a:t>Patient-Centered Pregnancy Options Counseling. </a:t>
            </a:r>
            <a:r>
              <a:rPr lang="en-US" sz="850" dirty="0" err="1">
                <a:solidFill>
                  <a:schemeClr val="bg2"/>
                </a:solidFill>
              </a:rPr>
              <a:t>Rhedi.org</a:t>
            </a:r>
            <a:r>
              <a:rPr lang="en-US" sz="850" dirty="0">
                <a:solidFill>
                  <a:schemeClr val="bg2"/>
                </a:solidFill>
              </a:rPr>
              <a:t>. https://</a:t>
            </a:r>
            <a:r>
              <a:rPr lang="en-US" sz="850" dirty="0" err="1">
                <a:solidFill>
                  <a:schemeClr val="bg2"/>
                </a:solidFill>
              </a:rPr>
              <a:t>rhedi.org</a:t>
            </a:r>
            <a:r>
              <a:rPr lang="en-US" sz="850" dirty="0">
                <a:solidFill>
                  <a:schemeClr val="bg2"/>
                </a:solidFill>
              </a:rPr>
              <a:t>/education/</a:t>
            </a:r>
            <a:r>
              <a:rPr lang="en-US" sz="850" dirty="0" err="1">
                <a:solidFill>
                  <a:schemeClr val="bg2"/>
                </a:solidFill>
              </a:rPr>
              <a:t>rhedi</a:t>
            </a:r>
            <a:r>
              <a:rPr lang="en-US" sz="850" dirty="0">
                <a:solidFill>
                  <a:schemeClr val="bg2"/>
                </a:solidFill>
              </a:rPr>
              <a:t>-curriculum/patient-centered-pregnancy-options-counseling/. Published 2022. Accessed May 19, 2022.</a:t>
            </a:r>
          </a:p>
          <a:p>
            <a:pPr lvl="0"/>
            <a:r>
              <a:rPr lang="en-US" sz="850" dirty="0">
                <a:solidFill>
                  <a:schemeClr val="bg2"/>
                </a:solidFill>
              </a:rPr>
              <a:t>Potter JE, Stevenson AJ, Coleman-</a:t>
            </a:r>
            <a:r>
              <a:rPr lang="en-US" sz="850" dirty="0" err="1">
                <a:solidFill>
                  <a:schemeClr val="bg2"/>
                </a:solidFill>
              </a:rPr>
              <a:t>Minahan</a:t>
            </a:r>
            <a:r>
              <a:rPr lang="en-US" sz="850" dirty="0">
                <a:solidFill>
                  <a:schemeClr val="bg2"/>
                </a:solidFill>
              </a:rPr>
              <a:t> K, et al. Challenging unintended pregnancy as an indicator of reproductive autonomy. </a:t>
            </a:r>
            <a:r>
              <a:rPr lang="en-US" sz="850" i="1" dirty="0">
                <a:solidFill>
                  <a:schemeClr val="bg2"/>
                </a:solidFill>
              </a:rPr>
              <a:t>Contraception</a:t>
            </a:r>
            <a:r>
              <a:rPr lang="en-US" sz="850" dirty="0">
                <a:solidFill>
                  <a:schemeClr val="bg2"/>
                </a:solidFill>
              </a:rPr>
              <a:t>. 2019;100(1):1-4. doi:10.1016/j.contraception.2019.02.005</a:t>
            </a:r>
          </a:p>
          <a:p>
            <a:pPr lvl="0"/>
            <a:r>
              <a:rPr lang="en-US" sz="850" dirty="0">
                <a:solidFill>
                  <a:schemeClr val="bg2"/>
                </a:solidFill>
              </a:rPr>
              <a:t>Prager S, Carlisle S, </a:t>
            </a:r>
            <a:r>
              <a:rPr lang="en-US" sz="850" dirty="0" err="1">
                <a:solidFill>
                  <a:schemeClr val="bg2"/>
                </a:solidFill>
              </a:rPr>
              <a:t>Chaiten</a:t>
            </a:r>
            <a:r>
              <a:rPr lang="en-US" sz="850" dirty="0">
                <a:solidFill>
                  <a:schemeClr val="bg2"/>
                </a:solidFill>
              </a:rPr>
              <a:t> L et al. </a:t>
            </a:r>
            <a:r>
              <a:rPr lang="en-US" sz="850" i="1" dirty="0">
                <a:solidFill>
                  <a:schemeClr val="bg2"/>
                </a:solidFill>
              </a:rPr>
              <a:t>Clinical Policy Guidelines For Abortion Care</a:t>
            </a:r>
            <a:r>
              <a:rPr lang="en-US" sz="850" dirty="0">
                <a:solidFill>
                  <a:schemeClr val="bg2"/>
                </a:solidFill>
              </a:rPr>
              <a:t>. National Abortion Federation; 2020. https://5aa1b2xfmfh2e2mk03kk8rsx-wpengine.netdna-ssl.com/wp-content/uploads/2020_CPGs.pdf. Accessed May 18, 2022.</a:t>
            </a:r>
          </a:p>
          <a:p>
            <a:pPr lvl="0"/>
            <a:r>
              <a:rPr lang="en-US" sz="850" dirty="0">
                <a:solidFill>
                  <a:schemeClr val="bg2"/>
                </a:solidFill>
              </a:rPr>
              <a:t>Prager S, Carlisle S, </a:t>
            </a:r>
            <a:r>
              <a:rPr lang="en-US" sz="850" dirty="0" err="1">
                <a:solidFill>
                  <a:schemeClr val="bg2"/>
                </a:solidFill>
              </a:rPr>
              <a:t>Chaiten</a:t>
            </a:r>
            <a:r>
              <a:rPr lang="en-US" sz="850" dirty="0">
                <a:solidFill>
                  <a:schemeClr val="bg2"/>
                </a:solidFill>
              </a:rPr>
              <a:t> L et al. </a:t>
            </a:r>
            <a:r>
              <a:rPr lang="en-US" sz="850" i="1" dirty="0">
                <a:solidFill>
                  <a:schemeClr val="bg2"/>
                </a:solidFill>
              </a:rPr>
              <a:t>Clinical Guidelines For Abortion Care</a:t>
            </a:r>
            <a:r>
              <a:rPr lang="en-US" sz="850" dirty="0">
                <a:solidFill>
                  <a:schemeClr val="bg2"/>
                </a:solidFill>
              </a:rPr>
              <a:t>. National Abortion Federation; 2022. https://</a:t>
            </a:r>
            <a:r>
              <a:rPr lang="en-US" sz="850" dirty="0" err="1">
                <a:solidFill>
                  <a:schemeClr val="bg2"/>
                </a:solidFill>
              </a:rPr>
              <a:t>prochoice.org</a:t>
            </a:r>
            <a:r>
              <a:rPr lang="en-US" sz="850" dirty="0">
                <a:solidFill>
                  <a:schemeClr val="bg2"/>
                </a:solidFill>
              </a:rPr>
              <a:t>/providers/quality-standards/. Accessed May 19, 2022.</a:t>
            </a:r>
          </a:p>
          <a:p>
            <a:pPr lvl="0"/>
            <a:r>
              <a:rPr lang="en-US" sz="850" dirty="0">
                <a:solidFill>
                  <a:schemeClr val="bg2"/>
                </a:solidFill>
              </a:rPr>
              <a:t>Provision of Abortion Care by Advanced Practice Nurses and Physician Assistants. </a:t>
            </a:r>
            <a:r>
              <a:rPr lang="en-US" sz="850" dirty="0" err="1">
                <a:solidFill>
                  <a:schemeClr val="bg2"/>
                </a:solidFill>
              </a:rPr>
              <a:t>Apha.org</a:t>
            </a:r>
            <a:r>
              <a:rPr lang="en-US" sz="850" dirty="0">
                <a:solidFill>
                  <a:schemeClr val="bg2"/>
                </a:solidFill>
              </a:rPr>
              <a:t>. https://</a:t>
            </a:r>
            <a:r>
              <a:rPr lang="en-US" sz="850" dirty="0" err="1">
                <a:solidFill>
                  <a:schemeClr val="bg2"/>
                </a:solidFill>
              </a:rPr>
              <a:t>www.apha.org</a:t>
            </a:r>
            <a:r>
              <a:rPr lang="en-US" sz="850" dirty="0">
                <a:solidFill>
                  <a:schemeClr val="bg2"/>
                </a:solidFill>
              </a:rPr>
              <a:t>/policies-and-advocacy/public-health-policy-statements/policy-database/2014/07/28/16/00/provision-of-abortion-care-by-advanced-practice-nurses-and-physician-assistants. Published 2011. Accessed May 19, 2022.</a:t>
            </a:r>
          </a:p>
          <a:p>
            <a:pPr lvl="0"/>
            <a:r>
              <a:rPr lang="en-US" sz="850" dirty="0">
                <a:solidFill>
                  <a:schemeClr val="bg2"/>
                </a:solidFill>
              </a:rPr>
              <a:t>Rachel K. Jones, Jenna </a:t>
            </a:r>
            <a:r>
              <a:rPr lang="en-US" sz="850" dirty="0" err="1">
                <a:solidFill>
                  <a:schemeClr val="bg2"/>
                </a:solidFill>
              </a:rPr>
              <a:t>Jerman</a:t>
            </a:r>
            <a:r>
              <a:rPr lang="en-US" sz="850" dirty="0">
                <a:solidFill>
                  <a:schemeClr val="bg2"/>
                </a:solidFill>
              </a:rPr>
              <a:t>, “Population Group Abortion Rates and Lifetime Incidence of Abortion: United States, 2008–2014”, </a:t>
            </a:r>
            <a:r>
              <a:rPr lang="en-US" sz="850" i="1" dirty="0">
                <a:solidFill>
                  <a:schemeClr val="bg2"/>
                </a:solidFill>
              </a:rPr>
              <a:t>American Journal of Public Health</a:t>
            </a:r>
            <a:r>
              <a:rPr lang="en-US" sz="850" dirty="0">
                <a:solidFill>
                  <a:schemeClr val="bg2"/>
                </a:solidFill>
              </a:rPr>
              <a:t> 107, no. 12 (December 1, 2017): pp. 1904-1909.</a:t>
            </a:r>
          </a:p>
          <a:p>
            <a:pPr lvl="0"/>
            <a:r>
              <a:rPr lang="en-US" sz="850" dirty="0">
                <a:solidFill>
                  <a:schemeClr val="bg2"/>
                </a:solidFill>
              </a:rPr>
              <a:t>Ralph LJ, Ehrenreich K, </a:t>
            </a:r>
            <a:r>
              <a:rPr lang="en-US" sz="850" dirty="0" err="1">
                <a:solidFill>
                  <a:schemeClr val="bg2"/>
                </a:solidFill>
              </a:rPr>
              <a:t>Barar</a:t>
            </a:r>
            <a:r>
              <a:rPr lang="en-US" sz="850" dirty="0">
                <a:solidFill>
                  <a:schemeClr val="bg2"/>
                </a:solidFill>
              </a:rPr>
              <a:t> R, et al. Accuracy of self-assessment of gestational duration among people seeking abortion [published online ahead of print, 2021 Dec 17]. </a:t>
            </a:r>
            <a:r>
              <a:rPr lang="en-US" sz="850" i="1" dirty="0">
                <a:solidFill>
                  <a:schemeClr val="bg2"/>
                </a:solidFill>
              </a:rPr>
              <a:t>Am J </a:t>
            </a:r>
            <a:r>
              <a:rPr lang="en-US" sz="850" i="1" dirty="0" err="1">
                <a:solidFill>
                  <a:schemeClr val="bg2"/>
                </a:solidFill>
              </a:rPr>
              <a:t>Obstet</a:t>
            </a:r>
            <a:r>
              <a:rPr lang="en-US" sz="850" i="1" dirty="0">
                <a:solidFill>
                  <a:schemeClr val="bg2"/>
                </a:solidFill>
              </a:rPr>
              <a:t> Gynecol</a:t>
            </a:r>
            <a:r>
              <a:rPr lang="en-US" sz="850" dirty="0">
                <a:solidFill>
                  <a:schemeClr val="bg2"/>
                </a:solidFill>
              </a:rPr>
              <a:t>. 2021;S0002-9378(21)02683-1. doi:10.1016/j.ajog.2021.11.1373</a:t>
            </a:r>
          </a:p>
          <a:p>
            <a:pPr lvl="0"/>
            <a:r>
              <a:rPr lang="en-US" sz="850" dirty="0">
                <a:solidFill>
                  <a:schemeClr val="bg2"/>
                </a:solidFill>
              </a:rPr>
              <a:t>Ralph L, Foster DG, </a:t>
            </a:r>
            <a:r>
              <a:rPr lang="en-US" sz="850" dirty="0" err="1">
                <a:solidFill>
                  <a:schemeClr val="bg2"/>
                </a:solidFill>
              </a:rPr>
              <a:t>Raifman</a:t>
            </a:r>
            <a:r>
              <a:rPr lang="en-US" sz="850" dirty="0">
                <a:solidFill>
                  <a:schemeClr val="bg2"/>
                </a:solidFill>
              </a:rPr>
              <a:t> S. Prevalence of self-managed abortion among women of reproductive age in the United States. JAMA </a:t>
            </a:r>
            <a:r>
              <a:rPr lang="en-US" sz="850" dirty="0" err="1">
                <a:solidFill>
                  <a:schemeClr val="bg2"/>
                </a:solidFill>
              </a:rPr>
              <a:t>Netw</a:t>
            </a:r>
            <a:r>
              <a:rPr lang="en-US" sz="850" dirty="0">
                <a:solidFill>
                  <a:schemeClr val="bg2"/>
                </a:solidFill>
              </a:rPr>
              <a:t> Open. 2020;3(12):e2029245.</a:t>
            </a:r>
          </a:p>
          <a:p>
            <a:pPr lvl="0"/>
            <a:r>
              <a:rPr lang="en-US" sz="850" dirty="0">
                <a:solidFill>
                  <a:schemeClr val="bg2"/>
                </a:solidFill>
              </a:rPr>
              <a:t>Raymond EG, Harrison MS, Weaver MA. Efficacy of misoprostol alone for first-trimester medical abortion: a systematic review. </a:t>
            </a:r>
            <a:r>
              <a:rPr lang="en-US" sz="850" dirty="0" err="1">
                <a:solidFill>
                  <a:schemeClr val="bg2"/>
                </a:solidFill>
              </a:rPr>
              <a:t>Obstet</a:t>
            </a:r>
            <a:r>
              <a:rPr lang="en-US" sz="850" dirty="0">
                <a:solidFill>
                  <a:schemeClr val="bg2"/>
                </a:solidFill>
              </a:rPr>
              <a:t> Gynecol. 2019;133(1):137–147.</a:t>
            </a:r>
          </a:p>
          <a:p>
            <a:pPr lvl="0"/>
            <a:r>
              <a:rPr lang="en-US" sz="850" u="sng" dirty="0">
                <a:solidFill>
                  <a:srgbClr val="B0B938"/>
                </a:solidFill>
                <a:hlinkClick r:id="rId6">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850" i="1" u="sng" dirty="0">
                <a:solidFill>
                  <a:srgbClr val="B0B938"/>
                </a:solidFill>
                <a:hlinkClick r:id="rId6">
                  <a:extLst>
                    <a:ext uri="{A12FA001-AC4F-418D-AE19-62706E023703}">
                      <ahyp:hlinkClr xmlns:ahyp="http://schemas.microsoft.com/office/drawing/2018/hyperlinkcolor" val="tx"/>
                    </a:ext>
                  </a:extLst>
                </a:hlinkClick>
              </a:rPr>
              <a:t>Obstet Gynecol</a:t>
            </a:r>
            <a:r>
              <a:rPr lang="en-US" sz="850" u="sng" dirty="0">
                <a:solidFill>
                  <a:schemeClr val="bg2"/>
                </a:solidFill>
                <a:hlinkClick r:id="rId6">
                  <a:extLst>
                    <a:ext uri="{A12FA001-AC4F-418D-AE19-62706E023703}">
                      <ahyp:hlinkClr xmlns:ahyp="http://schemas.microsoft.com/office/drawing/2018/hyperlinkcolor" val="tx"/>
                    </a:ext>
                  </a:extLst>
                </a:hlinkClick>
              </a:rPr>
              <a:t>. 2016;128(4):739.  </a:t>
            </a:r>
            <a:endParaRPr lang="en-US" sz="850" dirty="0">
              <a:solidFill>
                <a:schemeClr val="bg2"/>
              </a:solidFill>
            </a:endParaRPr>
          </a:p>
          <a:p>
            <a:pPr lvl="0"/>
            <a:r>
              <a:rPr lang="en-US" sz="850" u="sng" dirty="0">
                <a:solidFill>
                  <a:srgbClr val="B0B938"/>
                </a:solidFill>
                <a:hlinkClick r:id="rId7">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850" i="1" u="sng" dirty="0">
                <a:solidFill>
                  <a:srgbClr val="B0B938"/>
                </a:solidFill>
                <a:hlinkClick r:id="rId7">
                  <a:extLst>
                    <a:ext uri="{A12FA001-AC4F-418D-AE19-62706E023703}">
                      <ahyp:hlinkClr xmlns:ahyp="http://schemas.microsoft.com/office/drawing/2018/hyperlinkcolor" val="tx"/>
                    </a:ext>
                  </a:extLst>
                </a:hlinkClick>
              </a:rPr>
              <a:t>Obstet Gynecol</a:t>
            </a:r>
            <a:r>
              <a:rPr lang="en-US" sz="850" u="sng" dirty="0">
                <a:solidFill>
                  <a:schemeClr val="bg2"/>
                </a:solidFill>
                <a:hlinkClick r:id="rId7">
                  <a:extLst>
                    <a:ext uri="{A12FA001-AC4F-418D-AE19-62706E023703}">
                      <ahyp:hlinkClr xmlns:ahyp="http://schemas.microsoft.com/office/drawing/2018/hyperlinkcolor" val="tx"/>
                    </a:ext>
                  </a:extLst>
                </a:hlinkClick>
              </a:rPr>
              <a:t>. 2016 Feb;127(2):306-12.</a:t>
            </a:r>
            <a:endParaRPr lang="en-US" sz="850" dirty="0">
              <a:solidFill>
                <a:schemeClr val="bg2"/>
              </a:solidFill>
            </a:endParaRPr>
          </a:p>
          <a:p>
            <a:pPr lvl="0"/>
            <a:r>
              <a:rPr lang="en-US" sz="850" dirty="0">
                <a:solidFill>
                  <a:schemeClr val="bg2"/>
                </a:solidFill>
              </a:rPr>
              <a:t>Reproductive Justice Briefing Book: A Primer on Reproductive Justice and Social Change. </a:t>
            </a:r>
            <a:r>
              <a:rPr lang="en-US" sz="850" dirty="0" err="1">
                <a:solidFill>
                  <a:schemeClr val="bg2"/>
                </a:solidFill>
              </a:rPr>
              <a:t>Law.berkeley.edu</a:t>
            </a:r>
            <a:r>
              <a:rPr lang="en-US" sz="850" dirty="0">
                <a:solidFill>
                  <a:schemeClr val="bg2"/>
                </a:solidFill>
              </a:rPr>
              <a:t>. https://</a:t>
            </a:r>
            <a:r>
              <a:rPr lang="en-US" sz="850" dirty="0" err="1">
                <a:solidFill>
                  <a:schemeClr val="bg2"/>
                </a:solidFill>
              </a:rPr>
              <a:t>www.law.berkeley.edu</a:t>
            </a:r>
            <a:r>
              <a:rPr lang="en-US" sz="850" dirty="0">
                <a:solidFill>
                  <a:schemeClr val="bg2"/>
                </a:solidFill>
              </a:rPr>
              <a:t>/</a:t>
            </a:r>
            <a:r>
              <a:rPr lang="en-US" sz="850" dirty="0" err="1">
                <a:solidFill>
                  <a:schemeClr val="bg2"/>
                </a:solidFill>
              </a:rPr>
              <a:t>php</a:t>
            </a:r>
            <a:r>
              <a:rPr lang="en-US" sz="850" dirty="0">
                <a:solidFill>
                  <a:schemeClr val="bg2"/>
                </a:solidFill>
              </a:rPr>
              <a:t>-programs/courses/</a:t>
            </a:r>
            <a:r>
              <a:rPr lang="en-US" sz="850" dirty="0" err="1">
                <a:solidFill>
                  <a:schemeClr val="bg2"/>
                </a:solidFill>
              </a:rPr>
              <a:t>fileDL.php?fID</a:t>
            </a:r>
            <a:r>
              <a:rPr lang="en-US" sz="850" dirty="0">
                <a:solidFill>
                  <a:schemeClr val="bg2"/>
                </a:solidFill>
              </a:rPr>
              <a:t>=4051. Published 2022. Accessed May 18, 2022.</a:t>
            </a:r>
          </a:p>
          <a:p>
            <a:pPr lvl="0"/>
            <a:r>
              <a:rPr lang="en-US" sz="850" dirty="0">
                <a:solidFill>
                  <a:schemeClr val="bg2"/>
                </a:solidFill>
              </a:rPr>
              <a:t>Reproductive Justice – In Our Own Voice. </a:t>
            </a:r>
            <a:r>
              <a:rPr lang="en-US" sz="850" dirty="0" err="1">
                <a:solidFill>
                  <a:schemeClr val="bg2"/>
                </a:solidFill>
              </a:rPr>
              <a:t>Blackrj.org</a:t>
            </a:r>
            <a:r>
              <a:rPr lang="en-US" sz="850" dirty="0">
                <a:solidFill>
                  <a:schemeClr val="bg2"/>
                </a:solidFill>
              </a:rPr>
              <a:t>. https://</a:t>
            </a:r>
            <a:r>
              <a:rPr lang="en-US" sz="850" dirty="0" err="1">
                <a:solidFill>
                  <a:schemeClr val="bg2"/>
                </a:solidFill>
              </a:rPr>
              <a:t>blackrj.org</a:t>
            </a:r>
            <a:r>
              <a:rPr lang="en-US" sz="850" dirty="0">
                <a:solidFill>
                  <a:schemeClr val="bg2"/>
                </a:solidFill>
              </a:rPr>
              <a:t>/our-issues/reproductive-justice/. Published 2022. Accessed May 18, 2022.</a:t>
            </a:r>
          </a:p>
          <a:p>
            <a:pPr lvl="0"/>
            <a:r>
              <a:rPr lang="en-US" sz="850" dirty="0">
                <a:solidFill>
                  <a:schemeClr val="bg2"/>
                </a:solidFill>
              </a:rPr>
              <a:t>Reproductive Justice — Sister Song. Sister Song. https://</a:t>
            </a:r>
            <a:r>
              <a:rPr lang="en-US" sz="850" dirty="0" err="1">
                <a:solidFill>
                  <a:schemeClr val="bg2"/>
                </a:solidFill>
              </a:rPr>
              <a:t>www.sistersong.net</a:t>
            </a:r>
            <a:r>
              <a:rPr lang="en-US" sz="850" dirty="0">
                <a:solidFill>
                  <a:schemeClr val="bg2"/>
                </a:solidFill>
              </a:rPr>
              <a:t>/reproductive-justice. Published 2022. Accessed May 18, 2022.</a:t>
            </a:r>
          </a:p>
          <a:p>
            <a:pPr lvl="0"/>
            <a:r>
              <a:rPr lang="en-US" sz="850" dirty="0">
                <a:solidFill>
                  <a:schemeClr val="bg2"/>
                </a:solidFill>
              </a:rPr>
              <a:t>Roosevelt L, </a:t>
            </a:r>
            <a:r>
              <a:rPr lang="en-US" sz="850" dirty="0" err="1">
                <a:solidFill>
                  <a:schemeClr val="bg2"/>
                </a:solidFill>
              </a:rPr>
              <a:t>Pietzmeier</a:t>
            </a:r>
            <a:r>
              <a:rPr lang="en-US" sz="850" dirty="0">
                <a:solidFill>
                  <a:schemeClr val="bg2"/>
                </a:solidFill>
              </a:rPr>
              <a:t> S, Reed R. Clinically and Culturally Competent Care for Transgender and Nonbinary People. </a:t>
            </a:r>
            <a:r>
              <a:rPr lang="en-US" sz="850" i="1" dirty="0">
                <a:solidFill>
                  <a:schemeClr val="bg2"/>
                </a:solidFill>
              </a:rPr>
              <a:t>The Journal of Perinatal &amp; Neonatal Nursing. </a:t>
            </a:r>
            <a:r>
              <a:rPr lang="en-US" sz="850" dirty="0">
                <a:solidFill>
                  <a:schemeClr val="bg2"/>
                </a:solidFill>
              </a:rPr>
              <a:t>2021; 35 (2): 142-149. </a:t>
            </a:r>
            <a:r>
              <a:rPr lang="en-US" sz="850" dirty="0" err="1">
                <a:solidFill>
                  <a:schemeClr val="bg2"/>
                </a:solidFill>
              </a:rPr>
              <a:t>doi</a:t>
            </a:r>
            <a:r>
              <a:rPr lang="en-US" sz="850" dirty="0">
                <a:solidFill>
                  <a:schemeClr val="bg2"/>
                </a:solidFill>
              </a:rPr>
              <a:t>: 10.1097/JPN.0000000000000560</a:t>
            </a:r>
          </a:p>
          <a:p>
            <a:pPr lvl="0"/>
            <a:r>
              <a:rPr lang="en-US" sz="850" dirty="0">
                <a:solidFill>
                  <a:schemeClr val="bg2"/>
                </a:solidFill>
              </a:rPr>
              <a:t>Schaff EA, </a:t>
            </a:r>
            <a:r>
              <a:rPr lang="en-US" sz="850" dirty="0" err="1">
                <a:solidFill>
                  <a:schemeClr val="bg2"/>
                </a:solidFill>
              </a:rPr>
              <a:t>Eisinger</a:t>
            </a:r>
            <a:r>
              <a:rPr lang="en-US" sz="850" dirty="0">
                <a:solidFill>
                  <a:schemeClr val="bg2"/>
                </a:solidFill>
              </a:rPr>
              <a:t> SH, </a:t>
            </a:r>
            <a:r>
              <a:rPr lang="en-US" sz="850" dirty="0" err="1">
                <a:solidFill>
                  <a:schemeClr val="bg2"/>
                </a:solidFill>
              </a:rPr>
              <a:t>Stadalius</a:t>
            </a:r>
            <a:r>
              <a:rPr lang="en-US" sz="850" dirty="0">
                <a:solidFill>
                  <a:schemeClr val="bg2"/>
                </a:solidFill>
              </a:rPr>
              <a:t> LS, Franks P, Gore BZ, </a:t>
            </a:r>
            <a:r>
              <a:rPr lang="en-US" sz="850" dirty="0" err="1">
                <a:solidFill>
                  <a:schemeClr val="bg2"/>
                </a:solidFill>
              </a:rPr>
              <a:t>Poppema</a:t>
            </a:r>
            <a:r>
              <a:rPr lang="en-US" sz="850" dirty="0">
                <a:solidFill>
                  <a:schemeClr val="bg2"/>
                </a:solidFill>
              </a:rPr>
              <a:t> S. Low-dose mifepristone 200 mg and vaginal misoprostol for abortion. Contraception. Jan 1999;59(1):1-6. </a:t>
            </a:r>
          </a:p>
          <a:p>
            <a:pPr lvl="0"/>
            <a:r>
              <a:rPr lang="en-US" sz="850" dirty="0">
                <a:solidFill>
                  <a:schemeClr val="bg2"/>
                </a:solidFill>
              </a:rPr>
              <a:t>Schaff EA, Fielding SL, </a:t>
            </a:r>
            <a:r>
              <a:rPr lang="en-US" sz="850" dirty="0" err="1">
                <a:solidFill>
                  <a:schemeClr val="bg2"/>
                </a:solidFill>
              </a:rPr>
              <a:t>Eisinger</a:t>
            </a:r>
            <a:r>
              <a:rPr lang="en-US" sz="850" dirty="0">
                <a:solidFill>
                  <a:schemeClr val="bg2"/>
                </a:solidFill>
              </a:rPr>
              <a:t> SH, </a:t>
            </a:r>
            <a:r>
              <a:rPr lang="en-US" sz="850" dirty="0" err="1">
                <a:solidFill>
                  <a:schemeClr val="bg2"/>
                </a:solidFill>
              </a:rPr>
              <a:t>Stadalius</a:t>
            </a:r>
            <a:r>
              <a:rPr lang="en-US" sz="850" dirty="0">
                <a:solidFill>
                  <a:schemeClr val="bg2"/>
                </a:solidFill>
              </a:rPr>
              <a:t> LS, Fuller L. Low-dose mifepristone followed by vaginal misoprostol at 48 hours for abortion up to 63 days. </a:t>
            </a:r>
            <a:r>
              <a:rPr lang="en-US" sz="850" i="1" dirty="0">
                <a:solidFill>
                  <a:schemeClr val="bg2"/>
                </a:solidFill>
              </a:rPr>
              <a:t>Contraception. </a:t>
            </a:r>
            <a:r>
              <a:rPr lang="en-US" sz="850" dirty="0">
                <a:solidFill>
                  <a:schemeClr val="bg2"/>
                </a:solidFill>
              </a:rPr>
              <a:t>Jan 2000;61(1):41-46.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Randomized trial of oral versus vaginal misoprostol 2 days after mifepristone 200 mg for abortion up to 63 days of pregnancy. </a:t>
            </a:r>
            <a:r>
              <a:rPr lang="en-US" sz="850" i="1" dirty="0">
                <a:solidFill>
                  <a:schemeClr val="bg2"/>
                </a:solidFill>
              </a:rPr>
              <a:t>Contraception. </a:t>
            </a:r>
            <a:r>
              <a:rPr lang="en-US" sz="850" dirty="0">
                <a:solidFill>
                  <a:schemeClr val="bg2"/>
                </a:solidFill>
              </a:rPr>
              <a:t>Oct 2002;66(4):247-250.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Randomized trial of oral versus vaginal misoprostol at one day after mifepristone for early medical abortion. </a:t>
            </a:r>
            <a:r>
              <a:rPr lang="en-US" sz="850" i="1" dirty="0">
                <a:solidFill>
                  <a:schemeClr val="bg2"/>
                </a:solidFill>
              </a:rPr>
              <a:t>Contraception. </a:t>
            </a:r>
            <a:r>
              <a:rPr lang="en-US" sz="850" dirty="0">
                <a:solidFill>
                  <a:schemeClr val="bg2"/>
                </a:solidFill>
              </a:rPr>
              <a:t>Aug 2001;64(2):81-85.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et al. Vaginal misoprostol administered 1, 2, or 3 days after mifepristone for early medical abortion: A randomized trial. </a:t>
            </a:r>
            <a:r>
              <a:rPr lang="en-US" sz="850" i="1" dirty="0">
                <a:solidFill>
                  <a:schemeClr val="bg2"/>
                </a:solidFill>
              </a:rPr>
              <a:t>Jama. </a:t>
            </a:r>
            <a:r>
              <a:rPr lang="en-US" sz="850" dirty="0">
                <a:solidFill>
                  <a:schemeClr val="bg2"/>
                </a:solidFill>
              </a:rPr>
              <a:t>Oct 18 2000;284(15):1948-1953. </a:t>
            </a:r>
          </a:p>
          <a:p>
            <a:pPr lvl="0"/>
            <a:r>
              <a:rPr lang="en-US" sz="850" dirty="0">
                <a:solidFill>
                  <a:schemeClr val="bg2"/>
                </a:solidFill>
              </a:rPr>
              <a:t>Schaff EA, </a:t>
            </a:r>
            <a:r>
              <a:rPr lang="en-US" sz="850" i="1" dirty="0">
                <a:solidFill>
                  <a:schemeClr val="bg2"/>
                </a:solidFill>
              </a:rPr>
              <a:t>et al</a:t>
            </a:r>
            <a:r>
              <a:rPr lang="en-US" sz="850" dirty="0">
                <a:solidFill>
                  <a:schemeClr val="bg2"/>
                </a:solidFill>
              </a:rPr>
              <a:t>. Vaginal misoprostol administered at home after mifepristone (RU486) for abortion. </a:t>
            </a:r>
            <a:r>
              <a:rPr lang="en-US" sz="850" i="1" dirty="0">
                <a:solidFill>
                  <a:schemeClr val="bg2"/>
                </a:solidFill>
              </a:rPr>
              <a:t>J Fam </a:t>
            </a:r>
            <a:r>
              <a:rPr lang="en-US" sz="850" i="1" dirty="0" err="1">
                <a:solidFill>
                  <a:schemeClr val="bg2"/>
                </a:solidFill>
              </a:rPr>
              <a:t>Pract</a:t>
            </a:r>
            <a:r>
              <a:rPr lang="en-US" sz="850" dirty="0">
                <a:solidFill>
                  <a:schemeClr val="bg2"/>
                </a:solidFill>
              </a:rPr>
              <a:t> 1997;44:353-60.</a:t>
            </a:r>
          </a:p>
          <a:p>
            <a:pPr lvl="0"/>
            <a:r>
              <a:rPr lang="en-US" sz="850" dirty="0">
                <a:solidFill>
                  <a:schemeClr val="bg2"/>
                </a:solidFill>
              </a:rPr>
              <a:t>Sexual and Reproductive Justice (SRJ). Www1.nyc.gov. https://www1.nyc.gov/site/doh/health/health-topics/sexual-reproductive-justice-</a:t>
            </a:r>
            <a:r>
              <a:rPr lang="en-US" sz="850" dirty="0" err="1">
                <a:solidFill>
                  <a:schemeClr val="bg2"/>
                </a:solidFill>
              </a:rPr>
              <a:t>nyc.page</a:t>
            </a:r>
            <a:r>
              <a:rPr lang="en-US" sz="850" dirty="0">
                <a:solidFill>
                  <a:schemeClr val="bg2"/>
                </a:solidFill>
              </a:rPr>
              <a:t>. Published 2022. Accessed May 18, 2022.</a:t>
            </a:r>
          </a:p>
          <a:p>
            <a:pPr lvl="0"/>
            <a:r>
              <a:rPr lang="en-US" sz="850" dirty="0">
                <a:solidFill>
                  <a:schemeClr val="bg2"/>
                </a:solidFill>
              </a:rPr>
              <a:t>Shannon C., E. Wiebe, F. </a:t>
            </a:r>
            <a:r>
              <a:rPr lang="en-US" sz="850" dirty="0" err="1">
                <a:solidFill>
                  <a:schemeClr val="bg2"/>
                </a:solidFill>
              </a:rPr>
              <a:t>Jacot</a:t>
            </a:r>
            <a:r>
              <a:rPr lang="en-US" sz="850" dirty="0">
                <a:solidFill>
                  <a:schemeClr val="bg2"/>
                </a:solidFill>
              </a:rPr>
              <a:t>, E. </a:t>
            </a:r>
            <a:r>
              <a:rPr lang="en-US" sz="850" dirty="0" err="1">
                <a:solidFill>
                  <a:schemeClr val="bg2"/>
                </a:solidFill>
              </a:rPr>
              <a:t>Guilbert</a:t>
            </a:r>
            <a:r>
              <a:rPr lang="en-US" sz="850" dirty="0">
                <a:solidFill>
                  <a:schemeClr val="bg2"/>
                </a:solidFill>
              </a:rPr>
              <a:t>, S. Dunn, W.R. Sheldon, B. </a:t>
            </a:r>
            <a:r>
              <a:rPr lang="en-US" sz="850" dirty="0" err="1">
                <a:solidFill>
                  <a:schemeClr val="bg2"/>
                </a:solidFill>
              </a:rPr>
              <a:t>Winikoff</a:t>
            </a:r>
            <a:r>
              <a:rPr lang="en-US" sz="850" dirty="0">
                <a:solidFill>
                  <a:schemeClr val="bg2"/>
                </a:solidFill>
              </a:rPr>
              <a:t>. Regimens of misoprostol with mifepristone for early medical abortion: a </a:t>
            </a:r>
            <a:r>
              <a:rPr lang="en-US" sz="850" dirty="0" err="1">
                <a:solidFill>
                  <a:schemeClr val="bg2"/>
                </a:solidFill>
              </a:rPr>
              <a:t>randomised</a:t>
            </a:r>
            <a:r>
              <a:rPr lang="en-US" sz="850" dirty="0">
                <a:solidFill>
                  <a:schemeClr val="bg2"/>
                </a:solidFill>
              </a:rPr>
              <a:t> trial. </a:t>
            </a:r>
            <a:r>
              <a:rPr lang="en-US" sz="850" i="1" dirty="0">
                <a:solidFill>
                  <a:schemeClr val="bg2"/>
                </a:solidFill>
              </a:rPr>
              <a:t>British Journal of Obstetrics and </a:t>
            </a:r>
            <a:r>
              <a:rPr lang="en-US" sz="850" i="1" dirty="0" err="1">
                <a:solidFill>
                  <a:schemeClr val="bg2"/>
                </a:solidFill>
              </a:rPr>
              <a:t>Gynaecology</a:t>
            </a:r>
            <a:r>
              <a:rPr lang="en-US" sz="850" dirty="0">
                <a:solidFill>
                  <a:schemeClr val="bg2"/>
                </a:solidFill>
              </a:rPr>
              <a:t> (Jun 2006), 113(6), pp 62-628. </a:t>
            </a:r>
          </a:p>
          <a:p>
            <a:pPr lvl="0"/>
            <a:r>
              <a:rPr lang="en-US" sz="850" dirty="0">
                <a:solidFill>
                  <a:schemeClr val="bg2"/>
                </a:solidFill>
              </a:rPr>
              <a:t>Simon MA. Responding to Intimate Partner Violence During Telehealth Clinical Encounters. JAMA. 2021;325(22):2307–2308. </a:t>
            </a:r>
            <a:r>
              <a:rPr lang="en-US" sz="850" u="sng" dirty="0">
                <a:solidFill>
                  <a:schemeClr val="bg2"/>
                </a:solidFill>
                <a:hlinkClick r:id="rId8">
                  <a:extLst>
                    <a:ext uri="{A12FA001-AC4F-418D-AE19-62706E023703}">
                      <ahyp:hlinkClr xmlns:ahyp="http://schemas.microsoft.com/office/drawing/2018/hyperlinkcolor" val="tx"/>
                    </a:ext>
                  </a:extLst>
                </a:hlinkClick>
              </a:rPr>
              <a:t>doi:10.1001/jama.2021.1071</a:t>
            </a:r>
            <a:endParaRPr lang="en-US" sz="850" dirty="0">
              <a:solidFill>
                <a:schemeClr val="bg2"/>
              </a:solidFill>
            </a:endParaRPr>
          </a:p>
          <a:p>
            <a:pPr lvl="0"/>
            <a:r>
              <a:rPr lang="en-US" sz="850" dirty="0" err="1">
                <a:solidFill>
                  <a:schemeClr val="bg2"/>
                </a:solidFill>
              </a:rPr>
              <a:t>Swahn</a:t>
            </a:r>
            <a:r>
              <a:rPr lang="en-US" sz="850" dirty="0">
                <a:solidFill>
                  <a:schemeClr val="bg2"/>
                </a:solidFill>
              </a:rPr>
              <a:t> ML, </a:t>
            </a:r>
            <a:r>
              <a:rPr lang="en-US" sz="850" dirty="0" err="1">
                <a:solidFill>
                  <a:schemeClr val="bg2"/>
                </a:solidFill>
              </a:rPr>
              <a:t>Cekan</a:t>
            </a:r>
            <a:r>
              <a:rPr lang="en-US" sz="850" dirty="0">
                <a:solidFill>
                  <a:schemeClr val="bg2"/>
                </a:solidFill>
              </a:rPr>
              <a:t> S, Wang G, </a:t>
            </a:r>
            <a:r>
              <a:rPr lang="en-US" sz="850" dirty="0" err="1">
                <a:solidFill>
                  <a:schemeClr val="bg2"/>
                </a:solidFill>
              </a:rPr>
              <a:t>Lujndstrom</a:t>
            </a:r>
            <a:r>
              <a:rPr lang="en-US" sz="850" dirty="0">
                <a:solidFill>
                  <a:schemeClr val="bg2"/>
                </a:solidFill>
              </a:rPr>
              <a:t> V, </a:t>
            </a:r>
            <a:r>
              <a:rPr lang="en-US" sz="850" dirty="0" err="1">
                <a:solidFill>
                  <a:schemeClr val="bg2"/>
                </a:solidFill>
              </a:rPr>
              <a:t>Bygdeman</a:t>
            </a:r>
            <a:r>
              <a:rPr lang="en-US" sz="850" dirty="0">
                <a:solidFill>
                  <a:schemeClr val="bg2"/>
                </a:solidFill>
              </a:rPr>
              <a:t> M. Pharmacokinetic and clinical studies of RU 486 for fertility regulation. In: Beaulieu EE, Siegel S, eds. </a:t>
            </a:r>
            <a:r>
              <a:rPr lang="en-US" sz="850" i="1" dirty="0">
                <a:solidFill>
                  <a:schemeClr val="bg2"/>
                </a:solidFill>
              </a:rPr>
              <a:t>The </a:t>
            </a:r>
            <a:r>
              <a:rPr lang="en-US" sz="850" i="1" dirty="0" err="1">
                <a:solidFill>
                  <a:schemeClr val="bg2"/>
                </a:solidFill>
              </a:rPr>
              <a:t>Antiprogestin</a:t>
            </a:r>
            <a:r>
              <a:rPr lang="en-US" sz="850" i="1" dirty="0">
                <a:solidFill>
                  <a:schemeClr val="bg2"/>
                </a:solidFill>
              </a:rPr>
              <a:t> Steroid RU 486 and Human Fertility Control</a:t>
            </a:r>
            <a:r>
              <a:rPr lang="en-US" sz="850" dirty="0">
                <a:solidFill>
                  <a:schemeClr val="bg2"/>
                </a:solidFill>
              </a:rPr>
              <a:t>. New York, NY: Plenum; 1985:249-258. </a:t>
            </a:r>
          </a:p>
          <a:p>
            <a:pPr lvl="0"/>
            <a:r>
              <a:rPr lang="en-US" sz="850" dirty="0">
                <a:solidFill>
                  <a:schemeClr val="bg2"/>
                </a:solidFill>
              </a:rPr>
              <a:t>Taylor D, </a:t>
            </a:r>
            <a:r>
              <a:rPr lang="en-US" sz="850" dirty="0" err="1">
                <a:solidFill>
                  <a:schemeClr val="bg2"/>
                </a:solidFill>
              </a:rPr>
              <a:t>Safriet</a:t>
            </a:r>
            <a:r>
              <a:rPr lang="en-US" sz="850" dirty="0">
                <a:solidFill>
                  <a:schemeClr val="bg2"/>
                </a:solidFill>
              </a:rPr>
              <a:t> B, Dempsey G, Kruse B, Jackson C. Providing abortion care: A professional toolkit for nurse-midwives, nurse practitioners and physician assistants. University of California San Francisco. 2009.</a:t>
            </a:r>
          </a:p>
          <a:p>
            <a:pPr lvl="0"/>
            <a:r>
              <a:rPr lang="en-US" sz="850" i="1" dirty="0">
                <a:solidFill>
                  <a:schemeClr val="bg2"/>
                </a:solidFill>
              </a:rPr>
              <a:t>Telehealth Care For Medication Abortion Protocol</a:t>
            </a:r>
            <a:r>
              <a:rPr lang="en-US" sz="850" dirty="0">
                <a:solidFill>
                  <a:schemeClr val="bg2"/>
                </a:solidFill>
              </a:rPr>
              <a:t>. Reproductive Health Access Project; 2021. https://</a:t>
            </a:r>
            <a:r>
              <a:rPr lang="en-US" sz="850" dirty="0" err="1">
                <a:solidFill>
                  <a:schemeClr val="bg2"/>
                </a:solidFill>
              </a:rPr>
              <a:t>www.reproductiveaccess.org</a:t>
            </a:r>
            <a:r>
              <a:rPr lang="en-US" sz="850" dirty="0">
                <a:solidFill>
                  <a:schemeClr val="bg2"/>
                </a:solidFill>
              </a:rPr>
              <a:t>/resource/telehealth-care-for-</a:t>
            </a:r>
            <a:r>
              <a:rPr lang="en-US" sz="850" dirty="0" err="1">
                <a:solidFill>
                  <a:schemeClr val="bg2"/>
                </a:solidFill>
              </a:rPr>
              <a:t>mab</a:t>
            </a:r>
            <a:r>
              <a:rPr lang="en-US" sz="850" dirty="0">
                <a:solidFill>
                  <a:schemeClr val="bg2"/>
                </a:solidFill>
              </a:rPr>
              <a:t>-protocol/. Accessed May 19, 2022.</a:t>
            </a:r>
          </a:p>
          <a:p>
            <a:pPr lvl="0"/>
            <a:r>
              <a:rPr lang="en-US" sz="850" i="1" dirty="0">
                <a:solidFill>
                  <a:schemeClr val="bg2"/>
                </a:solidFill>
              </a:rPr>
              <a:t>Telehealth Care For Medication Abortion Workflow</a:t>
            </a:r>
            <a:r>
              <a:rPr lang="en-US" sz="850" dirty="0">
                <a:solidFill>
                  <a:schemeClr val="bg2"/>
                </a:solidFill>
              </a:rPr>
              <a:t>. Reproductive Health Access Project; 2022. https://</a:t>
            </a:r>
            <a:r>
              <a:rPr lang="en-US" sz="850" dirty="0" err="1">
                <a:solidFill>
                  <a:schemeClr val="bg2"/>
                </a:solidFill>
              </a:rPr>
              <a:t>www.reproductiveaccess.org</a:t>
            </a:r>
            <a:r>
              <a:rPr lang="en-US" sz="850" dirty="0">
                <a:solidFill>
                  <a:schemeClr val="bg2"/>
                </a:solidFill>
              </a:rPr>
              <a:t>/resource/telehealth-care-for-</a:t>
            </a:r>
            <a:r>
              <a:rPr lang="en-US" sz="850" dirty="0" err="1">
                <a:solidFill>
                  <a:schemeClr val="bg2"/>
                </a:solidFill>
              </a:rPr>
              <a:t>mab</a:t>
            </a:r>
            <a:r>
              <a:rPr lang="en-US" sz="850" dirty="0">
                <a:solidFill>
                  <a:schemeClr val="bg2"/>
                </a:solidFill>
              </a:rPr>
              <a:t>-workflow/. Accessed May 19, 2022.</a:t>
            </a:r>
          </a:p>
          <a:p>
            <a:pPr lvl="0"/>
            <a:r>
              <a:rPr lang="en-US" sz="850" i="1" dirty="0">
                <a:solidFill>
                  <a:schemeClr val="bg2"/>
                </a:solidFill>
              </a:rPr>
              <a:t>Telehealth, COVID-19, And Intimate Partner Violence: Increasing Safety For People Surviving Abuse</a:t>
            </a:r>
            <a:r>
              <a:rPr lang="en-US" sz="850" dirty="0">
                <a:solidFill>
                  <a:schemeClr val="bg2"/>
                </a:solidFill>
              </a:rPr>
              <a:t>. Futures Without Violence; 2022. https://</a:t>
            </a:r>
            <a:r>
              <a:rPr lang="en-US" sz="850" dirty="0" err="1">
                <a:solidFill>
                  <a:schemeClr val="bg2"/>
                </a:solidFill>
              </a:rPr>
              <a:t>www.futureswithoutviolence.org</a:t>
            </a:r>
            <a:r>
              <a:rPr lang="en-US" sz="850" dirty="0">
                <a:solidFill>
                  <a:schemeClr val="bg2"/>
                </a:solidFill>
              </a:rPr>
              <a:t>/wp-content/uploads/Telehealth-Covid-19-IPV_Clinical-Pathway.pdf. Accessed May 19, 2022.</a:t>
            </a:r>
          </a:p>
          <a:p>
            <a:pPr lvl="0"/>
            <a:r>
              <a:rPr lang="en-US" sz="850" dirty="0">
                <a:solidFill>
                  <a:schemeClr val="bg2"/>
                </a:solidFill>
              </a:rPr>
              <a:t>The Availability and Use of Medication Abortion Care. KFF. https://</a:t>
            </a:r>
            <a:r>
              <a:rPr lang="en-US" sz="850" dirty="0" err="1">
                <a:solidFill>
                  <a:schemeClr val="bg2"/>
                </a:solidFill>
              </a:rPr>
              <a:t>www.kff.org</a:t>
            </a:r>
            <a:r>
              <a:rPr lang="en-US" sz="850" dirty="0">
                <a:solidFill>
                  <a:schemeClr val="bg2"/>
                </a:solidFill>
              </a:rPr>
              <a:t>/infographic/the-availability-and-use-of-medication-abortion-care/. Published 2021. Accessed May 18, 2022.</a:t>
            </a:r>
          </a:p>
          <a:p>
            <a:pPr lvl="0"/>
            <a:r>
              <a:rPr lang="en-US" sz="850" dirty="0">
                <a:solidFill>
                  <a:schemeClr val="bg2"/>
                </a:solidFill>
              </a:rPr>
              <a:t>Ultrasound-as-Needed Protocol for Medication Abortion. </a:t>
            </a:r>
            <a:r>
              <a:rPr lang="en-US" sz="850" dirty="0" err="1">
                <a:solidFill>
                  <a:schemeClr val="bg2"/>
                </a:solidFill>
              </a:rPr>
              <a:t>Rhedi.org</a:t>
            </a:r>
            <a:r>
              <a:rPr lang="en-US" sz="850" dirty="0">
                <a:solidFill>
                  <a:schemeClr val="bg2"/>
                </a:solidFill>
              </a:rPr>
              <a:t>. https://</a:t>
            </a:r>
            <a:r>
              <a:rPr lang="en-US" sz="850" dirty="0" err="1">
                <a:solidFill>
                  <a:schemeClr val="bg2"/>
                </a:solidFill>
              </a:rPr>
              <a:t>rhedi.org</a:t>
            </a:r>
            <a:r>
              <a:rPr lang="en-US" sz="850" dirty="0">
                <a:solidFill>
                  <a:schemeClr val="bg2"/>
                </a:solidFill>
              </a:rPr>
              <a:t>/limited-ultrasound-protocol-for-medication-abortion/. Published 2022. Accessed May 19, 2022.</a:t>
            </a:r>
          </a:p>
          <a:p>
            <a:pPr lvl="0"/>
            <a:r>
              <a:rPr lang="en-US" sz="850" dirty="0">
                <a:solidFill>
                  <a:schemeClr val="bg2"/>
                </a:solidFill>
              </a:rPr>
              <a:t>Unintended Pregnancy in the United States. Guttmacher Institute. https://</a:t>
            </a:r>
            <a:r>
              <a:rPr lang="en-US" sz="850" dirty="0" err="1">
                <a:solidFill>
                  <a:schemeClr val="bg2"/>
                </a:solidFill>
              </a:rPr>
              <a:t>www.guttmacher.org</a:t>
            </a:r>
            <a:r>
              <a:rPr lang="en-US" sz="850" dirty="0">
                <a:solidFill>
                  <a:schemeClr val="bg2"/>
                </a:solidFill>
              </a:rPr>
              <a:t>/fact-sheet/unintended-pregnancy-united-states. Published 2022. Accessed May 18, 2022.</a:t>
            </a:r>
          </a:p>
          <a:p>
            <a:pPr lvl="0"/>
            <a:r>
              <a:rPr lang="en-US" sz="850" dirty="0">
                <a:solidFill>
                  <a:schemeClr val="bg2"/>
                </a:solidFill>
              </a:rPr>
              <a:t>Upadhyay UD, Dworkin SL, Weitz TA, Foster DG. Development and validation of a reproductive autonomy scale. </a:t>
            </a:r>
            <a:r>
              <a:rPr lang="en-US" sz="850" i="1" dirty="0">
                <a:solidFill>
                  <a:schemeClr val="bg2"/>
                </a:solidFill>
              </a:rPr>
              <a:t>Stud Fam </a:t>
            </a:r>
            <a:r>
              <a:rPr lang="en-US" sz="850" i="1" dirty="0" err="1">
                <a:solidFill>
                  <a:schemeClr val="bg2"/>
                </a:solidFill>
              </a:rPr>
              <a:t>Plann</a:t>
            </a:r>
            <a:r>
              <a:rPr lang="en-US" sz="850" dirty="0">
                <a:solidFill>
                  <a:schemeClr val="bg2"/>
                </a:solidFill>
              </a:rPr>
              <a:t>. 2014;45(1):19-41. doi:10.1111/j.1728-4465.2014.00374.x</a:t>
            </a:r>
          </a:p>
          <a:p>
            <a:pPr lvl="0"/>
            <a:r>
              <a:rPr lang="en-US" sz="850" dirty="0">
                <a:solidFill>
                  <a:schemeClr val="bg2"/>
                </a:solidFill>
              </a:rPr>
              <a:t>U.S. Food and Drug Administration. </a:t>
            </a:r>
            <a:r>
              <a:rPr lang="en-US" sz="850" dirty="0" err="1">
                <a:solidFill>
                  <a:schemeClr val="bg2"/>
                </a:solidFill>
              </a:rPr>
              <a:t>Mifeprex</a:t>
            </a:r>
            <a:r>
              <a:rPr lang="en-US" sz="850" dirty="0">
                <a:solidFill>
                  <a:schemeClr val="bg2"/>
                </a:solidFill>
              </a:rPr>
              <a:t> medical review. Available at: https://</a:t>
            </a:r>
            <a:r>
              <a:rPr lang="en-US" sz="850" dirty="0" err="1">
                <a:solidFill>
                  <a:schemeClr val="bg2"/>
                </a:solidFill>
              </a:rPr>
              <a:t>www.accessdata.fda.gov</a:t>
            </a:r>
            <a:r>
              <a:rPr lang="en-US" sz="850" dirty="0">
                <a:solidFill>
                  <a:schemeClr val="bg2"/>
                </a:solidFill>
              </a:rPr>
              <a:t>/</a:t>
            </a:r>
            <a:r>
              <a:rPr lang="en-US" sz="850" dirty="0" err="1">
                <a:solidFill>
                  <a:schemeClr val="bg2"/>
                </a:solidFill>
              </a:rPr>
              <a:t>drugsatfda_docs</a:t>
            </a:r>
            <a:r>
              <a:rPr lang="en-US" sz="850" dirty="0">
                <a:solidFill>
                  <a:schemeClr val="bg2"/>
                </a:solidFill>
              </a:rPr>
              <a:t>/</a:t>
            </a:r>
            <a:r>
              <a:rPr lang="en-US" sz="850" dirty="0" err="1">
                <a:solidFill>
                  <a:schemeClr val="bg2"/>
                </a:solidFill>
              </a:rPr>
              <a:t>nda</a:t>
            </a:r>
            <a:r>
              <a:rPr lang="en-US" sz="850" dirty="0">
                <a:solidFill>
                  <a:schemeClr val="bg2"/>
                </a:solidFill>
              </a:rPr>
              <a:t>/2016/020687Orig1s020MedR.pdf. Published 2021. Accessed February 4, 2021.</a:t>
            </a:r>
          </a:p>
          <a:p>
            <a:pPr lvl="0"/>
            <a:r>
              <a:rPr lang="en-US" sz="850" dirty="0">
                <a:solidFill>
                  <a:schemeClr val="bg2"/>
                </a:solidFill>
              </a:rPr>
              <a:t>U.S. Transgender Survey. National Center for Transgender Equality. https://</a:t>
            </a:r>
            <a:r>
              <a:rPr lang="en-US" sz="850" dirty="0" err="1">
                <a:solidFill>
                  <a:schemeClr val="bg2"/>
                </a:solidFill>
              </a:rPr>
              <a:t>transequality.org</a:t>
            </a:r>
            <a:r>
              <a:rPr lang="en-US" sz="850" dirty="0">
                <a:solidFill>
                  <a:schemeClr val="bg2"/>
                </a:solidFill>
              </a:rPr>
              <a:t>/issues/us-trans-survey. Published 2022. Accessed May 19, 2022.</a:t>
            </a:r>
          </a:p>
          <a:p>
            <a:pPr lvl="0"/>
            <a:r>
              <a:rPr lang="en-US" sz="850" dirty="0">
                <a:solidFill>
                  <a:schemeClr val="bg2"/>
                </a:solidFill>
              </a:rPr>
              <a:t>van Bogaert LJ, </a:t>
            </a:r>
            <a:r>
              <a:rPr lang="en-US" sz="850" dirty="0" err="1">
                <a:solidFill>
                  <a:schemeClr val="bg2"/>
                </a:solidFill>
              </a:rPr>
              <a:t>Sedibe</a:t>
            </a:r>
            <a:r>
              <a:rPr lang="en-US" sz="850" dirty="0">
                <a:solidFill>
                  <a:schemeClr val="bg2"/>
                </a:solidFill>
              </a:rPr>
              <a:t> TM. Efficacy of a single misoprostol regimen in the first and second trimester termination of pregnancy. </a:t>
            </a:r>
            <a:r>
              <a:rPr lang="en-US" sz="850" i="1" dirty="0">
                <a:solidFill>
                  <a:schemeClr val="bg2"/>
                </a:solidFill>
              </a:rPr>
              <a:t>J </a:t>
            </a:r>
            <a:r>
              <a:rPr lang="en-US" sz="850" i="1" dirty="0" err="1">
                <a:solidFill>
                  <a:schemeClr val="bg2"/>
                </a:solidFill>
              </a:rPr>
              <a:t>Obstet</a:t>
            </a:r>
            <a:r>
              <a:rPr lang="en-US" sz="850" i="1" dirty="0">
                <a:solidFill>
                  <a:schemeClr val="bg2"/>
                </a:solidFill>
              </a:rPr>
              <a:t> </a:t>
            </a:r>
            <a:r>
              <a:rPr lang="en-US" sz="850" i="1" dirty="0" err="1">
                <a:solidFill>
                  <a:schemeClr val="bg2"/>
                </a:solidFill>
              </a:rPr>
              <a:t>Gynaecol</a:t>
            </a:r>
            <a:r>
              <a:rPr lang="en-US" sz="850" dirty="0">
                <a:solidFill>
                  <a:schemeClr val="bg2"/>
                </a:solidFill>
              </a:rPr>
              <a:t>. 2007;27(5):510-512. doi:10.1080/01443610701478967</a:t>
            </a:r>
          </a:p>
          <a:p>
            <a:pPr lvl="0"/>
            <a:r>
              <a:rPr lang="en-US" sz="850" dirty="0">
                <a:solidFill>
                  <a:schemeClr val="bg2"/>
                </a:solidFill>
              </a:rPr>
              <a:t>Weeks AD and Stewart P.  The use of low dose mifepristone and vaginal misoprostol for first trimester termination of pregnancy.  </a:t>
            </a:r>
            <a:r>
              <a:rPr lang="en-US" sz="850" i="1" dirty="0">
                <a:solidFill>
                  <a:schemeClr val="bg2"/>
                </a:solidFill>
              </a:rPr>
              <a:t>Br J Fam Planning</a:t>
            </a:r>
            <a:r>
              <a:rPr lang="en-US" sz="850" dirty="0">
                <a:solidFill>
                  <a:schemeClr val="bg2"/>
                </a:solidFill>
              </a:rPr>
              <a:t> 1995;21:85-86.</a:t>
            </a:r>
          </a:p>
          <a:p>
            <a:pPr lvl="0"/>
            <a:r>
              <a:rPr lang="en-US" sz="850" dirty="0">
                <a:solidFill>
                  <a:schemeClr val="bg2"/>
                </a:solidFill>
              </a:rPr>
              <a:t>Weitz, T. A., Taylor, D., Desai, S., Upadhyay, U. D., Waldman, J., </a:t>
            </a:r>
            <a:r>
              <a:rPr lang="en-US" sz="850" dirty="0" err="1">
                <a:solidFill>
                  <a:schemeClr val="bg2"/>
                </a:solidFill>
              </a:rPr>
              <a:t>Battistelli</a:t>
            </a:r>
            <a:r>
              <a:rPr lang="en-US" sz="850" dirty="0">
                <a:solidFill>
                  <a:schemeClr val="bg2"/>
                </a:solidFill>
              </a:rPr>
              <a:t>, M. F., &amp; </a:t>
            </a:r>
            <a:r>
              <a:rPr lang="en-US" sz="850" dirty="0" err="1">
                <a:solidFill>
                  <a:schemeClr val="bg2"/>
                </a:solidFill>
              </a:rPr>
              <a:t>Drey</a:t>
            </a:r>
            <a:r>
              <a:rPr lang="en-US" sz="850" dirty="0">
                <a:solidFill>
                  <a:schemeClr val="bg2"/>
                </a:solidFill>
              </a:rPr>
              <a:t>, E. A. (2013). Safety of Aspiration Abortion Performed by Nurse Practitioners, Certified Nurse Midwives, and Physician Assistants Under a California Legal Waiver. </a:t>
            </a:r>
            <a:r>
              <a:rPr lang="en-US" sz="850" i="1" dirty="0">
                <a:solidFill>
                  <a:schemeClr val="bg2"/>
                </a:solidFill>
              </a:rPr>
              <a:t>American Journal of Public Health</a:t>
            </a:r>
            <a:r>
              <a:rPr lang="en-US" sz="850" dirty="0">
                <a:solidFill>
                  <a:schemeClr val="bg2"/>
                </a:solidFill>
              </a:rPr>
              <a:t>, </a:t>
            </a:r>
            <a:r>
              <a:rPr lang="en-US" sz="850" i="1" dirty="0">
                <a:solidFill>
                  <a:schemeClr val="bg2"/>
                </a:solidFill>
              </a:rPr>
              <a:t>103</a:t>
            </a:r>
            <a:r>
              <a:rPr lang="en-US" sz="850" dirty="0">
                <a:solidFill>
                  <a:schemeClr val="bg2"/>
                </a:solidFill>
              </a:rPr>
              <a:t>(3), 454–461. </a:t>
            </a:r>
            <a:r>
              <a:rPr lang="en-US" sz="850" u="sng" dirty="0">
                <a:solidFill>
                  <a:schemeClr val="bg2"/>
                </a:solidFill>
                <a:hlinkClick r:id="rId9">
                  <a:extLst>
                    <a:ext uri="{A12FA001-AC4F-418D-AE19-62706E023703}">
                      <ahyp:hlinkClr xmlns:ahyp="http://schemas.microsoft.com/office/drawing/2018/hyperlinkcolor" val="tx"/>
                    </a:ext>
                  </a:extLst>
                </a:hlinkClick>
              </a:rPr>
              <a:t>https://doi-org.unh.idm.oclc.org/10.2105/AJPH.2012.301159</a:t>
            </a:r>
            <a:endParaRPr lang="en-US" sz="850" dirty="0">
              <a:solidFill>
                <a:schemeClr val="bg2"/>
              </a:solidFill>
            </a:endParaRPr>
          </a:p>
          <a:p>
            <a:pPr lvl="0"/>
            <a:r>
              <a:rPr lang="en-US" sz="850" dirty="0">
                <a:solidFill>
                  <a:schemeClr val="bg2"/>
                </a:solidFill>
              </a:rPr>
              <a:t>What If Roe Fell? - Center for Reproductive Rights. Center for Reproductive Rights. https://</a:t>
            </a:r>
            <a:r>
              <a:rPr lang="en-US" sz="850" dirty="0" err="1">
                <a:solidFill>
                  <a:schemeClr val="bg2"/>
                </a:solidFill>
              </a:rPr>
              <a:t>reproductiverights.org</a:t>
            </a:r>
            <a:r>
              <a:rPr lang="en-US" sz="850" dirty="0">
                <a:solidFill>
                  <a:schemeClr val="bg2"/>
                </a:solidFill>
              </a:rPr>
              <a:t>/maps/what-if-roe-fell/. Published 2022. Accessed May 18, 2022.</a:t>
            </a:r>
          </a:p>
          <a:p>
            <a:pPr lvl="0"/>
            <a:r>
              <a:rPr lang="en-US" sz="850" dirty="0">
                <a:solidFill>
                  <a:schemeClr val="bg2"/>
                </a:solidFill>
              </a:rPr>
              <a:t>Wiebe ER, Trouton KJ, Lima R. Misoprostol alone vs. methotrexate followed by misoprostol for early abortion. </a:t>
            </a:r>
            <a:r>
              <a:rPr lang="en-US" sz="850" i="1" dirty="0">
                <a:solidFill>
                  <a:schemeClr val="bg2"/>
                </a:solidFill>
              </a:rPr>
              <a:t>Int J </a:t>
            </a:r>
            <a:r>
              <a:rPr lang="en-US" sz="850" i="1" dirty="0" err="1">
                <a:solidFill>
                  <a:schemeClr val="bg2"/>
                </a:solidFill>
              </a:rPr>
              <a:t>Gynaecol</a:t>
            </a:r>
            <a:r>
              <a:rPr lang="en-US" sz="850" i="1" dirty="0">
                <a:solidFill>
                  <a:schemeClr val="bg2"/>
                </a:solidFill>
              </a:rPr>
              <a:t> Obstet</a:t>
            </a:r>
            <a:r>
              <a:rPr lang="en-US" sz="850" dirty="0">
                <a:solidFill>
                  <a:schemeClr val="bg2"/>
                </a:solidFill>
              </a:rPr>
              <a:t>. 2006 Dec;95(3):286-7</a:t>
            </a:r>
          </a:p>
          <a:p>
            <a:pPr lvl="0"/>
            <a:r>
              <a:rPr lang="en-US" sz="850" dirty="0" err="1">
                <a:solidFill>
                  <a:schemeClr val="bg2"/>
                </a:solidFill>
              </a:rPr>
              <a:t>Winikoff</a:t>
            </a:r>
            <a:r>
              <a:rPr lang="en-US" sz="850" dirty="0">
                <a:solidFill>
                  <a:schemeClr val="bg2"/>
                </a:solidFill>
              </a:rPr>
              <a:t> B. Oral vs buccal administration of misoprostol after mifepristone for medication abortion up to 63 days. </a:t>
            </a:r>
            <a:r>
              <a:rPr lang="en-US" sz="850" i="1" dirty="0">
                <a:solidFill>
                  <a:schemeClr val="bg2"/>
                </a:solidFill>
              </a:rPr>
              <a:t>Obstetrics and Gynecology</a:t>
            </a:r>
            <a:r>
              <a:rPr lang="en-US" sz="850" dirty="0">
                <a:solidFill>
                  <a:schemeClr val="bg2"/>
                </a:solidFill>
              </a:rPr>
              <a:t> 2008, accepted for publication. </a:t>
            </a:r>
          </a:p>
          <a:p>
            <a:pPr lvl="0"/>
            <a:r>
              <a:rPr lang="en-US" sz="850" dirty="0">
                <a:solidFill>
                  <a:schemeClr val="bg2"/>
                </a:solidFill>
              </a:rPr>
              <a:t>When Abortion is Not Available. Innovating Education in Reproductive Health. https://innovating-</a:t>
            </a:r>
            <a:r>
              <a:rPr lang="en-US" sz="850" dirty="0" err="1">
                <a:solidFill>
                  <a:schemeClr val="bg2"/>
                </a:solidFill>
              </a:rPr>
              <a:t>education.org</a:t>
            </a:r>
            <a:r>
              <a:rPr lang="en-US" sz="850" dirty="0">
                <a:solidFill>
                  <a:schemeClr val="bg2"/>
                </a:solidFill>
              </a:rPr>
              <a:t>/course/when-abortion-is-not-available/. Published 2022. Accessed May 19, 2022.</a:t>
            </a:r>
          </a:p>
          <a:p>
            <a:pPr lvl="0"/>
            <a:r>
              <a:rPr lang="en-US" sz="850" dirty="0">
                <a:solidFill>
                  <a:schemeClr val="bg2"/>
                </a:solidFill>
              </a:rPr>
              <a:t>WHO guideline on self-care interventions for health and well-being. Geneva: World Health Organization; 2021. </a:t>
            </a:r>
            <a:r>
              <a:rPr lang="en-US" sz="850" dirty="0" err="1">
                <a:solidFill>
                  <a:schemeClr val="bg2"/>
                </a:solidFill>
              </a:rPr>
              <a:t>Licence</a:t>
            </a:r>
            <a:r>
              <a:rPr lang="en-US" sz="850" dirty="0">
                <a:solidFill>
                  <a:schemeClr val="bg2"/>
                </a:solidFill>
              </a:rPr>
              <a:t>: CC BY-NC-SA 3.0 IGO.</a:t>
            </a:r>
          </a:p>
          <a:p>
            <a:pPr lvl="0"/>
            <a:r>
              <a:rPr lang="en-US" sz="850" dirty="0">
                <a:solidFill>
                  <a:schemeClr val="bg2"/>
                </a:solidFill>
              </a:rPr>
              <a:t>World Health Organization. Medical management of abortion. Available at:  https://</a:t>
            </a:r>
            <a:r>
              <a:rPr lang="en-US" sz="850" dirty="0" err="1">
                <a:solidFill>
                  <a:schemeClr val="bg2"/>
                </a:solidFill>
              </a:rPr>
              <a:t>apps.who.int</a:t>
            </a:r>
            <a:r>
              <a:rPr lang="en-US" sz="850" dirty="0">
                <a:solidFill>
                  <a:schemeClr val="bg2"/>
                </a:solidFill>
              </a:rPr>
              <a:t>/iris/bitstream/handle/10665/278968/9789241550406-eng.pdf?ua=1. Accessed January 26, 2021. </a:t>
            </a:r>
          </a:p>
          <a:p>
            <a:pPr lvl="0"/>
            <a:r>
              <a:rPr lang="en-US" sz="850" dirty="0">
                <a:solidFill>
                  <a:schemeClr val="bg2"/>
                </a:solidFill>
              </a:rPr>
              <a:t>World Health Organization Task Force on Post-Ovulatory Methods of Fertility Regulation. Comparison of two doses of mifepristone in combination with misoprostol for early medical abortion: a randomized trial. </a:t>
            </a:r>
            <a:r>
              <a:rPr lang="en-US" sz="850" i="1" dirty="0">
                <a:solidFill>
                  <a:schemeClr val="bg2"/>
                </a:solidFill>
              </a:rPr>
              <a:t>BJOG</a:t>
            </a:r>
            <a:r>
              <a:rPr lang="en-US" sz="850" dirty="0">
                <a:solidFill>
                  <a:schemeClr val="bg2"/>
                </a:solidFill>
              </a:rPr>
              <a:t> </a:t>
            </a:r>
            <a:r>
              <a:rPr lang="en-US" sz="850" i="1" dirty="0">
                <a:solidFill>
                  <a:schemeClr val="bg2"/>
                </a:solidFill>
              </a:rPr>
              <a:t>2000 107(4): 524-530</a:t>
            </a:r>
            <a:endParaRPr lang="en-US" sz="850" dirty="0">
              <a:solidFill>
                <a:schemeClr val="bg2"/>
              </a:solidFill>
            </a:endParaRPr>
          </a:p>
          <a:p>
            <a:r>
              <a:rPr lang="en-US" sz="850" dirty="0">
                <a:solidFill>
                  <a:schemeClr val="bg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3" y="3725780"/>
            <a:ext cx="6955972"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81" y="5191825"/>
                <a:ext cx="6462541" cy="360394"/>
              </a:xfrm>
              <a:prstGeom prst="rect">
                <a:avLst/>
              </a:prstGeom>
            </p:spPr>
          </p:pic>
        </mc:Fallback>
      </mc:AlternateContent>
    </p:spTree>
    <p:extLst>
      <p:ext uri="{BB962C8B-B14F-4D97-AF65-F5344CB8AC3E}">
        <p14:creationId xmlns:p14="http://schemas.microsoft.com/office/powerpoint/2010/main" val="375054897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49</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471866" y="5068794"/>
            <a:ext cx="10381851" cy="4937247"/>
          </a:xfrm>
          <a:prstGeom prst="rect">
            <a:avLst/>
          </a:prstGeom>
        </p:spPr>
        <p:txBody>
          <a:bodyPr anchor="t">
            <a:normAutofit/>
          </a:bodyPr>
          <a:lstStyle/>
          <a:p>
            <a:pPr>
              <a:lnSpc>
                <a:spcPts val="14500"/>
              </a:lnSpc>
            </a:pPr>
            <a:r>
              <a:rPr lang="en-US" sz="16500" b="0" dirty="0">
                <a:latin typeface="+mj-lt"/>
              </a:rPr>
              <a:t>CE </a:t>
            </a:r>
            <a:br>
              <a:rPr lang="en-US" sz="16500" b="0" dirty="0">
                <a:latin typeface="+mj-lt"/>
              </a:rPr>
            </a:br>
            <a:r>
              <a:rPr lang="en-US" sz="16500" b="0" dirty="0">
                <a:latin typeface="+mj-lt"/>
              </a:rPr>
              <a:t>POST-TEST.</a:t>
            </a:r>
          </a:p>
        </p:txBody>
      </p:sp>
      <p:sp>
        <p:nvSpPr>
          <p:cNvPr id="9" name="Rectangle 9">
            <a:extLst>
              <a:ext uri="{FF2B5EF4-FFF2-40B4-BE49-F238E27FC236}">
                <a16:creationId xmlns:a16="http://schemas.microsoft.com/office/drawing/2014/main" id="{3A4C3879-B356-A048-9B30-7C1B75B26AB1}"/>
              </a:ext>
            </a:extLst>
          </p:cNvPr>
          <p:cNvSpPr/>
          <p:nvPr/>
        </p:nvSpPr>
        <p:spPr>
          <a:xfrm>
            <a:off x="12594199" y="629045"/>
            <a:ext cx="11789801"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post-test on your phone or computer in order to receive CE hours for participation in this workshop. You can access the post-test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/r/MAB101Post</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208585333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317" name="Rectangle 19"/>
          <p:cNvSpPr/>
          <p:nvPr/>
        </p:nvSpPr>
        <p:spPr>
          <a:xfrm>
            <a:off x="0" y="-1"/>
            <a:ext cx="10989106" cy="13716001"/>
          </a:xfrm>
          <a:prstGeom prst="rect">
            <a:avLst/>
          </a:prstGeom>
          <a:solidFill>
            <a:schemeClr val="tx1">
              <a:lumMod val="95000"/>
            </a:schemeClr>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74993" y="1962311"/>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02424" y="3612187"/>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43654" y="3453797"/>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88905" y="5804574"/>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1000012" y="5715657"/>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115542" y="4743024"/>
            <a:ext cx="9738956" cy="661972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The human right to maintain personal bodily autonomy, have children, not have children, and parent the children we have in safe and sustainable communities.</a:t>
            </a:r>
          </a:p>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			- Sister Song</a:t>
            </a:r>
          </a:p>
        </p:txBody>
      </p:sp>
      <p:sp>
        <p:nvSpPr>
          <p:cNvPr id="3" name="Rectangle 2">
            <a:extLst>
              <a:ext uri="{FF2B5EF4-FFF2-40B4-BE49-F238E27FC236}">
                <a16:creationId xmlns:a16="http://schemas.microsoft.com/office/drawing/2014/main" id="{A44559A1-7156-7877-E3FF-4970825D0C7B}"/>
              </a:ext>
            </a:extLst>
          </p:cNvPr>
          <p:cNvSpPr/>
          <p:nvPr/>
        </p:nvSpPr>
        <p:spPr>
          <a:xfrm>
            <a:off x="-43140" y="5076479"/>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accent3"/>
                </a:solidFill>
                <a:effectLst/>
                <a:latin typeface="+mn-lt"/>
                <a:cs typeface="Arial" panose="020B0604020202020204" pitchFamily="34" charset="0"/>
                <a:sym typeface="Arial" panose="020B0604020202020204" pitchFamily="34" charset="0"/>
              </a:rPr>
              <a:t>Reproductive Justice</a:t>
            </a:r>
            <a:endParaRPr lang="en-US" sz="15000" b="1" cap="none" spc="0" dirty="0">
              <a:ln/>
              <a:solidFill>
                <a:schemeClr val="accent3"/>
              </a:solidFill>
              <a:effectLst/>
            </a:endParaRPr>
          </a:p>
        </p:txBody>
      </p:sp>
    </p:spTree>
    <p:extLst>
      <p:ext uri="{BB962C8B-B14F-4D97-AF65-F5344CB8AC3E}">
        <p14:creationId xmlns:p14="http://schemas.microsoft.com/office/powerpoint/2010/main" val="272354023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3CBC4-94BB-A944-B2BE-8F06EA398B59}"/>
              </a:ext>
            </a:extLst>
          </p:cNvPr>
          <p:cNvSpPr/>
          <p:nvPr/>
        </p:nvSpPr>
        <p:spPr>
          <a:xfrm>
            <a:off x="0" y="0"/>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12501836" y="11623078"/>
            <a:ext cx="11882164"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CONNECT.</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5"/>
              <a:stretch>
                <a:fillRect/>
              </a:stretch>
            </p:blipFill>
            <p:spPr>
              <a:xfrm>
                <a:off x="1594671" y="5191825"/>
                <a:ext cx="6462559" cy="360394"/>
              </a:xfrm>
              <a:prstGeom prst="rect">
                <a:avLst/>
              </a:prstGeom>
            </p:spPr>
          </p:pic>
        </mc:Fallback>
      </mc:AlternateContent>
      <p:sp>
        <p:nvSpPr>
          <p:cNvPr id="11" name="TextBox 10">
            <a:extLst>
              <a:ext uri="{FF2B5EF4-FFF2-40B4-BE49-F238E27FC236}">
                <a16:creationId xmlns:a16="http://schemas.microsoft.com/office/drawing/2014/main" id="{FF0C03F6-70B6-8D49-9467-7AF140DAE1AE}"/>
              </a:ext>
            </a:extLst>
          </p:cNvPr>
          <p:cNvSpPr txBox="1"/>
          <p:nvPr/>
        </p:nvSpPr>
        <p:spPr>
          <a:xfrm>
            <a:off x="12501836" y="1820352"/>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ADDRESS</a:t>
            </a:r>
          </a:p>
        </p:txBody>
      </p:sp>
      <p:sp>
        <p:nvSpPr>
          <p:cNvPr id="15" name="TextBox 12">
            <a:extLst>
              <a:ext uri="{FF2B5EF4-FFF2-40B4-BE49-F238E27FC236}">
                <a16:creationId xmlns:a16="http://schemas.microsoft.com/office/drawing/2014/main" id="{FFD4335A-AC23-DC4D-B317-473ACE8D7F5F}"/>
              </a:ext>
            </a:extLst>
          </p:cNvPr>
          <p:cNvSpPr txBox="1"/>
          <p:nvPr/>
        </p:nvSpPr>
        <p:spPr>
          <a:xfrm>
            <a:off x="12501836" y="5129568"/>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PHONE</a:t>
            </a:r>
          </a:p>
        </p:txBody>
      </p:sp>
      <p:sp>
        <p:nvSpPr>
          <p:cNvPr id="17" name="TextBox 14">
            <a:extLst>
              <a:ext uri="{FF2B5EF4-FFF2-40B4-BE49-F238E27FC236}">
                <a16:creationId xmlns:a16="http://schemas.microsoft.com/office/drawing/2014/main" id="{73131092-4B8F-FE47-8E2D-9FDA01C89FF8}"/>
              </a:ext>
            </a:extLst>
          </p:cNvPr>
          <p:cNvSpPr txBox="1"/>
          <p:nvPr/>
        </p:nvSpPr>
        <p:spPr>
          <a:xfrm>
            <a:off x="12501836" y="7823939"/>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EMAIL</a:t>
            </a:r>
          </a:p>
        </p:txBody>
      </p:sp>
      <p:sp>
        <p:nvSpPr>
          <p:cNvPr id="18" name="Title 5">
            <a:extLst>
              <a:ext uri="{FF2B5EF4-FFF2-40B4-BE49-F238E27FC236}">
                <a16:creationId xmlns:a16="http://schemas.microsoft.com/office/drawing/2014/main" id="{DFA39497-929F-0747-81B0-56E16E50E09C}"/>
              </a:ext>
            </a:extLst>
          </p:cNvPr>
          <p:cNvSpPr txBox="1">
            <a:spLocks/>
          </p:cNvSpPr>
          <p:nvPr/>
        </p:nvSpPr>
        <p:spPr>
          <a:xfrm>
            <a:off x="12501836" y="8697354"/>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6">
                  <a:extLst>
                    <a:ext uri="{A12FA001-AC4F-418D-AE19-62706E023703}">
                      <ahyp:hlinkClr xmlns:ahyp="http://schemas.microsoft.com/office/drawing/2018/hyperlinkcolor" val="tx"/>
                    </a:ext>
                  </a:extLst>
                </a:hlinkClick>
              </a:rPr>
              <a:t>person@email.com</a:t>
            </a: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6">
                  <a:extLst>
                    <a:ext uri="{A12FA001-AC4F-418D-AE19-62706E023703}">
                      <ahyp:hlinkClr xmlns:ahyp="http://schemas.microsoft.com/office/drawing/2018/hyperlinkcolor" val="tx"/>
                    </a:ext>
                  </a:extLst>
                </a:hlinkClick>
              </a:rPr>
              <a:t>person@email.com</a:t>
            </a: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7">
                  <a:extLst>
                    <a:ext uri="{A12FA001-AC4F-418D-AE19-62706E023703}">
                      <ahyp:hlinkClr xmlns:ahyp="http://schemas.microsoft.com/office/drawing/2018/hyperlinkcolor" val="tx"/>
                    </a:ext>
                  </a:extLst>
                </a:hlinkClick>
              </a:rPr>
              <a:t>info@reproductiveaccess.org</a:t>
            </a:r>
            <a:r>
              <a:rPr lang="en-US" sz="3600" dirty="0">
                <a:solidFill>
                  <a:schemeClr val="accent3"/>
                </a:solidFill>
                <a:latin typeface="Twentieth Century"/>
                <a:ea typeface="Twentieth Century"/>
                <a:cs typeface="Twentieth Century"/>
                <a:sym typeface="Twentieth Century"/>
              </a:rPr>
              <a:t> </a:t>
            </a:r>
          </a:p>
          <a:p>
            <a:pPr lvl="0">
              <a:lnSpc>
                <a:spcPct val="100000"/>
              </a:lnSpc>
              <a:buClr>
                <a:srgbClr val="FFFFFF"/>
              </a:buClr>
              <a:buSzPts val="3600"/>
            </a:pP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endParaRPr lang="en-US" sz="3600" dirty="0">
              <a:solidFill>
                <a:schemeClr val="accent3"/>
              </a:solidFill>
              <a:latin typeface="Twentieth Century"/>
              <a:ea typeface="Twentieth Century"/>
              <a:cs typeface="Twentieth Century"/>
              <a:sym typeface="Twentieth Century"/>
            </a:endParaRPr>
          </a:p>
        </p:txBody>
      </p:sp>
      <p:sp>
        <p:nvSpPr>
          <p:cNvPr id="19" name="Title 5">
            <a:extLst>
              <a:ext uri="{FF2B5EF4-FFF2-40B4-BE49-F238E27FC236}">
                <a16:creationId xmlns:a16="http://schemas.microsoft.com/office/drawing/2014/main" id="{53DC9451-515D-2A41-A8FD-6D22C737CA4F}"/>
              </a:ext>
            </a:extLst>
          </p:cNvPr>
          <p:cNvSpPr txBox="1">
            <a:spLocks/>
          </p:cNvSpPr>
          <p:nvPr/>
        </p:nvSpPr>
        <p:spPr>
          <a:xfrm>
            <a:off x="12501836" y="5962349"/>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+1 646-895-6464: RHAP</a:t>
            </a:r>
            <a:endParaRPr lang="en-US" sz="9600" dirty="0">
              <a:solidFill>
                <a:schemeClr val="bg2"/>
              </a:solidFill>
            </a:endParaRPr>
          </a:p>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+1 234 567 8910</a:t>
            </a:r>
            <a:endParaRPr lang="en-US" sz="9600" dirty="0">
              <a:solidFill>
                <a:schemeClr val="bg2"/>
              </a:solidFill>
            </a:endParaRPr>
          </a:p>
          <a:p>
            <a:pPr hangingPunct="1">
              <a:lnSpc>
                <a:spcPct val="100000"/>
              </a:lnSpc>
            </a:pPr>
            <a:endParaRPr lang="en-US" sz="3600" dirty="0">
              <a:solidFill>
                <a:schemeClr val="bg2"/>
              </a:solidFill>
            </a:endParaRPr>
          </a:p>
          <a:p>
            <a:pPr hangingPunct="1">
              <a:lnSpc>
                <a:spcPct val="100000"/>
              </a:lnSpc>
            </a:pPr>
            <a:endParaRPr lang="en-US" sz="3600" dirty="0">
              <a:solidFill>
                <a:schemeClr val="bg2"/>
              </a:solidFill>
            </a:endParaRPr>
          </a:p>
        </p:txBody>
      </p:sp>
      <p:sp>
        <p:nvSpPr>
          <p:cNvPr id="20" name="Title 5">
            <a:extLst>
              <a:ext uri="{FF2B5EF4-FFF2-40B4-BE49-F238E27FC236}">
                <a16:creationId xmlns:a16="http://schemas.microsoft.com/office/drawing/2014/main" id="{32B78737-6286-BC42-9119-150F50C3F3D3}"/>
              </a:ext>
            </a:extLst>
          </p:cNvPr>
          <p:cNvSpPr txBox="1">
            <a:spLocks/>
          </p:cNvSpPr>
          <p:nvPr/>
        </p:nvSpPr>
        <p:spPr>
          <a:xfrm>
            <a:off x="12471162" y="2611698"/>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t">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Reproductive Health Access Project</a:t>
            </a:r>
            <a:endParaRPr lang="en-US" sz="9600" dirty="0">
              <a:solidFill>
                <a:schemeClr val="bg2"/>
              </a:solidFill>
            </a:endParaRPr>
          </a:p>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PO Box 21191</a:t>
            </a:r>
          </a:p>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New York, NY 10025</a:t>
            </a:r>
            <a:endParaRPr lang="en-US" sz="9600" dirty="0">
              <a:solidFill>
                <a:schemeClr val="bg2"/>
              </a:solidFill>
            </a:endParaRPr>
          </a:p>
        </p:txBody>
      </p:sp>
      <p:pic>
        <p:nvPicPr>
          <p:cNvPr id="24" name="Picture 23">
            <a:extLst>
              <a:ext uri="{FF2B5EF4-FFF2-40B4-BE49-F238E27FC236}">
                <a16:creationId xmlns:a16="http://schemas.microsoft.com/office/drawing/2014/main" id="{DC77224F-95C6-7C44-827C-91BF25F12D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437" y="11850355"/>
            <a:ext cx="3360856" cy="1637046"/>
          </a:xfrm>
          <a:prstGeom prst="rect">
            <a:avLst/>
          </a:prstGeom>
        </p:spPr>
      </p:pic>
    </p:spTree>
    <p:extLst>
      <p:ext uri="{BB962C8B-B14F-4D97-AF65-F5344CB8AC3E}">
        <p14:creationId xmlns:p14="http://schemas.microsoft.com/office/powerpoint/2010/main" val="87436631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FFC1F3-891E-C84A-9B03-DA6413A798B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b="49370"/>
          <a:stretch/>
        </p:blipFill>
        <p:spPr>
          <a:xfrm>
            <a:off x="-3156537" y="-4358640"/>
            <a:ext cx="29490632" cy="14654445"/>
          </a:xfrm>
          <a:prstGeom prst="rect">
            <a:avLst/>
          </a:prstGeom>
        </p:spPr>
      </p:pic>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8" name="Title 5"/>
          <p:cNvSpPr txBox="1">
            <a:spLocks noGrp="1"/>
          </p:cNvSpPr>
          <p:nvPr>
            <p:ph type="title"/>
          </p:nvPr>
        </p:nvSpPr>
        <p:spPr>
          <a:prstGeom prst="rect">
            <a:avLst/>
          </a:prstGeom>
        </p:spPr>
        <p:txBody>
          <a:bodyPr/>
          <a:lstStyle/>
          <a:p>
            <a:r>
              <a:rPr b="0" dirty="0"/>
              <a:t>THANK YOU</a:t>
            </a:r>
            <a:r>
              <a:rPr lang="en-US" b="0" dirty="0"/>
              <a:t>.</a:t>
            </a:r>
            <a:endParaRPr b="0" dirty="0"/>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317" name="Rectangle 19"/>
          <p:cNvSpPr/>
          <p:nvPr/>
        </p:nvSpPr>
        <p:spPr>
          <a:xfrm>
            <a:off x="0" y="-1"/>
            <a:ext cx="10989106" cy="13716001"/>
          </a:xfrm>
          <a:prstGeom prst="rect">
            <a:avLst/>
          </a:prstGeom>
          <a:solidFill>
            <a:schemeClr val="tx1">
              <a:lumMod val="95000"/>
            </a:schemeClr>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500522" y="1263246"/>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27953" y="2913122"/>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69183" y="2754732"/>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019359"/>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0944130" y="4930442"/>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2924086" y="4954753"/>
            <a:ext cx="9738956" cy="378561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The power to freely make decisions and control matters regarding contraceptive use, pregnancy, and childbearing.</a:t>
            </a:r>
          </a:p>
        </p:txBody>
      </p:sp>
      <p:sp>
        <p:nvSpPr>
          <p:cNvPr id="3" name="Rectangle 2">
            <a:extLst>
              <a:ext uri="{FF2B5EF4-FFF2-40B4-BE49-F238E27FC236}">
                <a16:creationId xmlns:a16="http://schemas.microsoft.com/office/drawing/2014/main" id="{A44559A1-7156-7877-E3FF-4970825D0C7B}"/>
              </a:ext>
            </a:extLst>
          </p:cNvPr>
          <p:cNvSpPr/>
          <p:nvPr/>
        </p:nvSpPr>
        <p:spPr>
          <a:xfrm>
            <a:off x="53474" y="450350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accent3"/>
                </a:solidFill>
                <a:effectLst/>
                <a:latin typeface="+mn-lt"/>
                <a:cs typeface="Arial" panose="020B0604020202020204" pitchFamily="34" charset="0"/>
                <a:sym typeface="Arial" panose="020B0604020202020204" pitchFamily="34" charset="0"/>
              </a:rPr>
              <a:t>Reproductive Autonomy</a:t>
            </a:r>
            <a:endParaRPr lang="en-US" sz="15000" b="1" cap="none" spc="0" dirty="0">
              <a:ln/>
              <a:solidFill>
                <a:schemeClr val="accent3"/>
              </a:solidFill>
              <a:effectLst/>
            </a:endParaRPr>
          </a:p>
        </p:txBody>
      </p:sp>
    </p:spTree>
    <p:extLst>
      <p:ext uri="{BB962C8B-B14F-4D97-AF65-F5344CB8AC3E}">
        <p14:creationId xmlns:p14="http://schemas.microsoft.com/office/powerpoint/2010/main" val="33672111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pic>
        <p:nvPicPr>
          <p:cNvPr id="5" name="Picture 4" descr="A blue pie chart with numbers and a few percentages&#10;&#10;Description automatically generated">
            <a:extLst>
              <a:ext uri="{FF2B5EF4-FFF2-40B4-BE49-F238E27FC236}">
                <a16:creationId xmlns:a16="http://schemas.microsoft.com/office/drawing/2014/main" id="{178CDB45-1512-4E58-C293-EFD11D938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300" y="1088898"/>
            <a:ext cx="17297400" cy="12627102"/>
          </a:xfrm>
          <a:prstGeom prst="rect">
            <a:avLst/>
          </a:prstGeom>
        </p:spPr>
      </p:pic>
      <p:sp>
        <p:nvSpPr>
          <p:cNvPr id="7" name="TextBox 6">
            <a:extLst>
              <a:ext uri="{FF2B5EF4-FFF2-40B4-BE49-F238E27FC236}">
                <a16:creationId xmlns:a16="http://schemas.microsoft.com/office/drawing/2014/main" id="{7BE296F5-B6E4-6151-5AF1-503812E82063}"/>
              </a:ext>
            </a:extLst>
          </p:cNvPr>
          <p:cNvSpPr txBox="1"/>
          <p:nvPr/>
        </p:nvSpPr>
        <p:spPr>
          <a:xfrm>
            <a:off x="18802350" y="13260645"/>
            <a:ext cx="558165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bg1"/>
                </a:solidFill>
              </a:rPr>
              <a:t>https://</a:t>
            </a:r>
            <a:r>
              <a:rPr lang="en-US" sz="1400" dirty="0" err="1">
                <a:solidFill>
                  <a:schemeClr val="bg1"/>
                </a:solidFill>
              </a:rPr>
              <a:t>www.guttmacher.org</a:t>
            </a:r>
            <a:r>
              <a:rPr lang="en-US" sz="1400" dirty="0">
                <a:solidFill>
                  <a:schemeClr val="bg1"/>
                </a:solidFill>
              </a:rPr>
              <a:t>/fact-sheet/induced-abortion-united-states</a:t>
            </a:r>
          </a:p>
        </p:txBody>
      </p:sp>
    </p:spTree>
    <p:extLst>
      <p:ext uri="{BB962C8B-B14F-4D97-AF65-F5344CB8AC3E}">
        <p14:creationId xmlns:p14="http://schemas.microsoft.com/office/powerpoint/2010/main" val="44190401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 name="Picture 2" descr="A graph of blue bars with numbers and text&#10;&#10;Description automatically generated">
            <a:extLst>
              <a:ext uri="{FF2B5EF4-FFF2-40B4-BE49-F238E27FC236}">
                <a16:creationId xmlns:a16="http://schemas.microsoft.com/office/drawing/2014/main" id="{F33D8F84-5FB9-78BC-B662-890C635C1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2040" y="223426"/>
            <a:ext cx="18744042" cy="13433230"/>
          </a:xfrm>
          <a:prstGeom prst="rect">
            <a:avLst/>
          </a:prstGeom>
        </p:spPr>
      </p:pic>
      <p:sp>
        <p:nvSpPr>
          <p:cNvPr id="5" name="TextBox 4">
            <a:extLst>
              <a:ext uri="{FF2B5EF4-FFF2-40B4-BE49-F238E27FC236}">
                <a16:creationId xmlns:a16="http://schemas.microsoft.com/office/drawing/2014/main" id="{2D8EE3C7-298A-D1C8-1E98-D1A75550398F}"/>
              </a:ext>
            </a:extLst>
          </p:cNvPr>
          <p:cNvSpPr txBox="1"/>
          <p:nvPr/>
        </p:nvSpPr>
        <p:spPr>
          <a:xfrm>
            <a:off x="19043182" y="13347557"/>
            <a:ext cx="576580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bg1"/>
                </a:solidFill>
              </a:rPr>
              <a:t>https://</a:t>
            </a:r>
            <a:r>
              <a:rPr lang="en-US" sz="1400" dirty="0" err="1">
                <a:solidFill>
                  <a:schemeClr val="bg1"/>
                </a:solidFill>
              </a:rPr>
              <a:t>www.guttmacher.org</a:t>
            </a:r>
            <a:r>
              <a:rPr lang="en-US" sz="1400" dirty="0">
                <a:solidFill>
                  <a:schemeClr val="bg1"/>
                </a:solidFill>
              </a:rPr>
              <a:t>/fact-sheet/induced-abortion-united-states</a:t>
            </a:r>
          </a:p>
        </p:txBody>
      </p:sp>
    </p:spTree>
    <p:extLst>
      <p:ext uri="{BB962C8B-B14F-4D97-AF65-F5344CB8AC3E}">
        <p14:creationId xmlns:p14="http://schemas.microsoft.com/office/powerpoint/2010/main" val="427768014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1" y="717506"/>
            <a:ext cx="19938657" cy="1676400"/>
          </a:xfrm>
          <a:prstGeom prst="rect">
            <a:avLst/>
          </a:prstGeom>
        </p:spPr>
        <p:txBody>
          <a:bodyPr>
            <a:noAutofit/>
          </a:bodyPr>
          <a:lstStyle/>
          <a:p>
            <a:pPr hangingPunct="1">
              <a:lnSpc>
                <a:spcPts val="4688"/>
              </a:lnSpc>
            </a:pPr>
            <a:r>
              <a:rPr lang="en-US" sz="9600" dirty="0"/>
              <a:t>Abortion Access Inequities</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5791199" y="2061537"/>
              <a:ext cx="128016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5632426" y="1903871"/>
                <a:ext cx="13118787"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5" name="Picture 4" descr="A map of the united states&#10;&#10;Description automatically generated">
            <a:extLst>
              <a:ext uri="{FF2B5EF4-FFF2-40B4-BE49-F238E27FC236}">
                <a16:creationId xmlns:a16="http://schemas.microsoft.com/office/drawing/2014/main" id="{3D563573-64F8-729A-86C0-F9E9CFAB98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1175" y="2349084"/>
            <a:ext cx="13839473" cy="10604588"/>
          </a:xfrm>
          <a:prstGeom prst="rect">
            <a:avLst/>
          </a:prstGeom>
        </p:spPr>
      </p:pic>
      <p:sp>
        <p:nvSpPr>
          <p:cNvPr id="7" name="TextBox 6">
            <a:extLst>
              <a:ext uri="{FF2B5EF4-FFF2-40B4-BE49-F238E27FC236}">
                <a16:creationId xmlns:a16="http://schemas.microsoft.com/office/drawing/2014/main" id="{857EC052-0F43-8A40-FC9D-52BD58C3123A}"/>
              </a:ext>
            </a:extLst>
          </p:cNvPr>
          <p:cNvSpPr txBox="1"/>
          <p:nvPr/>
        </p:nvSpPr>
        <p:spPr>
          <a:xfrm>
            <a:off x="17962544" y="13390794"/>
            <a:ext cx="6902405"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bg1"/>
                </a:solidFill>
              </a:rPr>
              <a:t>https://</a:t>
            </a:r>
            <a:r>
              <a:rPr lang="en-US" sz="1400" dirty="0" err="1">
                <a:solidFill>
                  <a:schemeClr val="bg1"/>
                </a:solidFill>
              </a:rPr>
              <a:t>www.kff.org</a:t>
            </a:r>
            <a:r>
              <a:rPr lang="en-US" sz="1400" dirty="0">
                <a:solidFill>
                  <a:schemeClr val="bg1"/>
                </a:solidFill>
              </a:rPr>
              <a:t>/</a:t>
            </a:r>
            <a:r>
              <a:rPr lang="en-US" sz="1400" dirty="0" err="1">
                <a:solidFill>
                  <a:schemeClr val="bg1"/>
                </a:solidFill>
              </a:rPr>
              <a:t>womens</a:t>
            </a:r>
            <a:r>
              <a:rPr lang="en-US" sz="1400" dirty="0">
                <a:solidFill>
                  <a:schemeClr val="bg1"/>
                </a:solidFill>
              </a:rPr>
              <a:t>-health-policy/dashboard/abortion-in-the-u-s-dashboard/</a:t>
            </a:r>
          </a:p>
        </p:txBody>
      </p:sp>
    </p:spTree>
    <p:extLst>
      <p:ext uri="{BB962C8B-B14F-4D97-AF65-F5344CB8AC3E}">
        <p14:creationId xmlns:p14="http://schemas.microsoft.com/office/powerpoint/2010/main" val="790314945"/>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29608</TotalTime>
  <Words>30602</Words>
  <Application>Microsoft Macintosh PowerPoint</Application>
  <PresentationFormat>Custom</PresentationFormat>
  <Paragraphs>1587</Paragraphs>
  <Slides>51</Slides>
  <Notes>51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arial, sans-serif</vt:lpstr>
      <vt:lpstr>Calibri</vt:lpstr>
      <vt:lpstr>Courier New</vt:lpstr>
      <vt:lpstr>Times</vt:lpstr>
      <vt:lpstr>Tw Cen MT</vt:lpstr>
      <vt:lpstr>Twentieth Century</vt:lpstr>
      <vt:lpstr>Office Theme</vt:lpstr>
      <vt:lpstr>MEDICATION ABORTION IN EARLY PREGNANCY</vt:lpstr>
      <vt:lpstr>DISCLOSURES</vt:lpstr>
      <vt:lpstr>CE PRE-TEST.</vt:lpstr>
      <vt:lpstr>LEARNING OBJECTIVES.</vt:lpstr>
      <vt:lpstr>TERMINOLOGY</vt:lpstr>
      <vt:lpstr>TERMINOLOGY</vt:lpstr>
      <vt:lpstr>PowerPoint Presentation</vt:lpstr>
      <vt:lpstr>PowerPoint Presentation</vt:lpstr>
      <vt:lpstr>Abortion Access Inequities</vt:lpstr>
      <vt:lpstr>PowerPoint Presentation</vt:lpstr>
      <vt:lpstr>Who Provides Abortions?</vt:lpstr>
      <vt:lpstr>Safety of Abortion</vt:lpstr>
      <vt:lpstr>Medication Abortion Regimens: Three Choices</vt:lpstr>
      <vt:lpstr>FDA REMS on Mifepristone</vt:lpstr>
      <vt:lpstr>Medication Abortion With Mifepristone + Misoprostol: Things to Know</vt:lpstr>
      <vt:lpstr>Aspiration Abortion: Things to Know</vt:lpstr>
      <vt:lpstr>Misoprostol Route and Timing</vt:lpstr>
      <vt:lpstr>PowerPoint Presentation</vt:lpstr>
      <vt:lpstr>PATIENT CASE: Yolanda </vt:lpstr>
      <vt:lpstr>Counseling Yolanda</vt:lpstr>
      <vt:lpstr>Yolanda: Next Steps</vt:lpstr>
      <vt:lpstr>Indications for Sonography: Ultrasound As Needed Protocol</vt:lpstr>
      <vt:lpstr>Providing the medications to Yolanda</vt:lpstr>
      <vt:lpstr>Anticipatory Guidance</vt:lpstr>
      <vt:lpstr>PowerPoint Presentation</vt:lpstr>
      <vt:lpstr>Options for Contraception</vt:lpstr>
      <vt:lpstr>Options for Follow Up</vt:lpstr>
      <vt:lpstr>Phone Calls After Medication Abortion</vt:lpstr>
      <vt:lpstr>PATIENT CASE: Ty </vt:lpstr>
      <vt:lpstr>Telehealth Medication Abortion Discussion Points</vt:lpstr>
      <vt:lpstr>Options for Picking up Mifepristone</vt:lpstr>
      <vt:lpstr>TELEHEALTH CARE FOR MEDICATION ABORTION WORKFLOW</vt:lpstr>
      <vt:lpstr>Ty: Additional Considerations</vt:lpstr>
      <vt:lpstr>PATIENT CASE: Sonia </vt:lpstr>
      <vt:lpstr>Self-Managed Abortion / Self-Sourced Medication Abortion Terms</vt:lpstr>
      <vt:lpstr>US Data &amp; Demand for Self-Managed/Self-Sourced Abortion</vt:lpstr>
      <vt:lpstr>Safety of SMA</vt:lpstr>
      <vt:lpstr>Misoprostol Alone Medication Abortion</vt:lpstr>
      <vt:lpstr>SMA and Criminalization</vt:lpstr>
      <vt:lpstr>How can we as clinicians support the full range of safe abortion options, including SMA?</vt:lpstr>
      <vt:lpstr>Supporting SMA as clinicians</vt:lpstr>
      <vt:lpstr>Methotrexate and misoprostol medication abortion</vt:lpstr>
      <vt:lpstr>Your turn! Case Studies</vt:lpstr>
      <vt:lpstr>What barriers do you anticipate if you were to try to provide medication abortion care in your office?</vt:lpstr>
      <vt:lpstr>Issues to think about</vt:lpstr>
      <vt:lpstr>RESOURCES.</vt:lpstr>
      <vt:lpstr>REFERENCES.</vt:lpstr>
      <vt:lpstr>REFERENCES.</vt:lpstr>
      <vt:lpstr>CE  POST-TEST.</vt:lpstr>
      <vt:lpstr>CONNECT.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 Bautista</cp:lastModifiedBy>
  <cp:revision>104</cp:revision>
  <dcterms:modified xsi:type="dcterms:W3CDTF">2024-10-16T18:42:02Z</dcterms:modified>
</cp:coreProperties>
</file>