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ink/ink2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3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2.xml" ContentType="application/inkml+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6.xml" ContentType="application/inkml+xml"/>
  <Override PartName="/ppt/notesSlides/notesSlide50.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63" r:id="rId8"/>
    <p:sldId id="464" r:id="rId9"/>
    <p:sldId id="465" r:id="rId10"/>
    <p:sldId id="460" r:id="rId11"/>
    <p:sldId id="374" r:id="rId12"/>
    <p:sldId id="376" r:id="rId13"/>
    <p:sldId id="424"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7" r:id="rId32"/>
    <p:sldId id="438" r:id="rId33"/>
    <p:sldId id="439" r:id="rId34"/>
    <p:sldId id="440" r:id="rId35"/>
    <p:sldId id="441" r:id="rId36"/>
    <p:sldId id="466" r:id="rId37"/>
    <p:sldId id="444" r:id="rId38"/>
    <p:sldId id="445" r:id="rId39"/>
    <p:sldId id="446" r:id="rId40"/>
    <p:sldId id="447" r:id="rId41"/>
    <p:sldId id="448" r:id="rId42"/>
    <p:sldId id="449" r:id="rId43"/>
    <p:sldId id="450" r:id="rId44"/>
    <p:sldId id="451" r:id="rId45"/>
    <p:sldId id="452" r:id="rId46"/>
    <p:sldId id="457" r:id="rId47"/>
    <p:sldId id="288" r:id="rId48"/>
    <p:sldId id="458" r:id="rId49"/>
    <p:sldId id="454" r:id="rId50"/>
    <p:sldId id="297"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8304"/>
  </p:normalViewPr>
  <p:slideViewPr>
    <p:cSldViewPr snapToGrid="0" snapToObjects="1">
      <p:cViewPr varScale="1">
        <p:scale>
          <a:sx n="18" d="100"/>
          <a:sy n="18" d="100"/>
        </p:scale>
        <p:origin x="336" y="904"/>
      </p:cViewPr>
      <p:guideLst/>
    </p:cSldViewPr>
  </p:slideViewPr>
  <p:notesTextViewPr>
    <p:cViewPr>
      <p:scale>
        <a:sx n="1" d="1"/>
        <a:sy n="1" d="1"/>
      </p:scale>
      <p:origin x="0" y="-391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p:txBody>
      </p:sp>
    </p:spTree>
    <p:extLst>
      <p:ext uri="{BB962C8B-B14F-4D97-AF65-F5344CB8AC3E}">
        <p14:creationId xmlns:p14="http://schemas.microsoft.com/office/powerpoint/2010/main" val="331417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Support your patient to come to an informed conclusion of what works best for them. </a:t>
            </a:r>
            <a:r>
              <a:rPr lang="en-US" b="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4" Type="http://schemas.openxmlformats.org/officeDocument/2006/relationships/image" Target="../media/image21.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5.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tx1"/>
                </a:solidFill>
                <a:latin typeface="Calibri"/>
                <a:ea typeface="Calibri"/>
                <a:cs typeface="Calibri"/>
                <a:sym typeface="Calibri"/>
              </a:rPr>
              <a:t>Source</a:t>
            </a:r>
            <a:r>
              <a:rPr lang="en-US" sz="1400" dirty="0">
                <a:solidFill>
                  <a:schemeClr val="tx1"/>
                </a:solidFill>
                <a:latin typeface="Calibri"/>
                <a:ea typeface="Calibri"/>
                <a:cs typeface="Calibri"/>
                <a:sym typeface="Calibri"/>
              </a:rPr>
              <a:t>: https://</a:t>
            </a:r>
            <a:r>
              <a:rPr lang="en-US" sz="1400" dirty="0" err="1">
                <a:solidFill>
                  <a:schemeClr val="tx1"/>
                </a:solidFill>
                <a:latin typeface="Calibri"/>
                <a:ea typeface="Calibri"/>
                <a:cs typeface="Calibri"/>
                <a:sym typeface="Calibri"/>
              </a:rPr>
              <a:t>states.guttmacher.org</a:t>
            </a:r>
            <a:r>
              <a:rPr lang="en-US" sz="1400" dirty="0">
                <a:solidFill>
                  <a:schemeClr val="tx1"/>
                </a:solidFill>
                <a:latin typeface="Calibri"/>
                <a:ea typeface="Calibri"/>
                <a:cs typeface="Calibri"/>
                <a:sym typeface="Calibri"/>
              </a:rPr>
              <a:t>/policies/</a:t>
            </a:r>
            <a:endParaRPr sz="1800" dirty="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tx1"/>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3828481960"/>
              </p:ext>
            </p:extLst>
          </p:nvPr>
        </p:nvGraphicFramePr>
        <p:xfrm>
          <a:off x="1798381" y="2104151"/>
          <a:ext cx="21397042" cy="11123655"/>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b="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693420" indent="-685800">
              <a:lnSpc>
                <a:spcPct val="80000"/>
              </a:lnSpc>
              <a:spcBef>
                <a:spcPts val="0"/>
              </a:spcBef>
              <a:buClr>
                <a:schemeClr val="tx1"/>
              </a:buClr>
            </a:pPr>
            <a:r>
              <a:rPr lang="en-US" sz="5400" b="0" dirty="0">
                <a:solidFill>
                  <a:schemeClr val="tx1"/>
                </a:solidFill>
                <a:latin typeface="+mn-lt"/>
              </a:rPr>
              <a:t>Mail order pharmacy</a:t>
            </a:r>
          </a:p>
          <a:p>
            <a:pPr marL="1226820" lvl="1" indent="-685800">
              <a:lnSpc>
                <a:spcPct val="80000"/>
              </a:lnSpc>
              <a:spcBef>
                <a:spcPts val="0"/>
              </a:spcBef>
              <a:buClr>
                <a:schemeClr val="tx1"/>
              </a:buClr>
            </a:pPr>
            <a:r>
              <a:rPr lang="en-US" sz="5400" b="0" dirty="0" err="1">
                <a:solidFill>
                  <a:schemeClr val="tx1"/>
                </a:solidFill>
                <a:latin typeface="+mn-lt"/>
              </a:rPr>
              <a:t>HoneyBee</a:t>
            </a:r>
            <a:r>
              <a:rPr lang="en-US" sz="5400" b="0" dirty="0">
                <a:solidFill>
                  <a:schemeClr val="tx1"/>
                </a:solidFill>
                <a:latin typeface="+mn-lt"/>
              </a:rPr>
              <a:t>, American Mail Order Pharmacy, Manifest</a:t>
            </a:r>
          </a:p>
          <a:p>
            <a:pPr marL="693420" indent="-685800">
              <a:lnSpc>
                <a:spcPct val="80000"/>
              </a:lnSpc>
              <a:spcBef>
                <a:spcPts val="0"/>
              </a:spcBef>
              <a:buClr>
                <a:schemeClr val="tx1"/>
              </a:buClr>
            </a:pPr>
            <a:r>
              <a:rPr lang="en-US" sz="5400" b="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 Self-</a:t>
            </a: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b="0" dirty="0">
                <a:solidFill>
                  <a:schemeClr val="tx1"/>
                </a:solidFill>
                <a:latin typeface="+mn-lt"/>
              </a:rPr>
              <a:t> Increase in demand for SMA during COVID-19 pandemic and after Dobbs</a:t>
            </a:r>
          </a:p>
          <a:p>
            <a:pPr marL="228600" lvl="0" indent="-228600">
              <a:lnSpc>
                <a:spcPct val="100000"/>
              </a:lnSpc>
              <a:spcBef>
                <a:spcPts val="0"/>
              </a:spcBef>
              <a:buClr>
                <a:schemeClr val="tx1"/>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1"/>
              </a:buClr>
            </a:pPr>
            <a:endParaRPr lang="en-US" b="0" dirty="0">
              <a:solidFill>
                <a:schemeClr val="tx1"/>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tx1"/>
              </a:buClr>
              <a:buFont typeface="Arial" panose="020B0604020202020204" pitchFamily="34" charset="0"/>
              <a:buChar char="•"/>
            </a:pPr>
            <a:r>
              <a:rPr lang="en-US" sz="5600" b="0"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solidFill>
                  <a:schemeClr val="bg2"/>
                </a:solidFill>
              </a:rPr>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bg2"/>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solidFill>
                  <a:schemeClr val="tx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Your turn!</a:t>
            </a:r>
            <a:b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b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93" y="951711"/>
            <a:ext cx="16181614" cy="11812578"/>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740832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1902509"/>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744843"/>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518729" cy="10358816"/>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www.kff.org</a:t>
            </a:r>
            <a:r>
              <a:rPr lang="en-US" sz="1400" dirty="0">
                <a:solidFill>
                  <a:schemeClr val="tx1"/>
                </a:solidFill>
              </a:rPr>
              <a:t>/</a:t>
            </a:r>
            <a:r>
              <a:rPr lang="en-US" sz="1400" dirty="0" err="1">
                <a:solidFill>
                  <a:schemeClr val="tx1"/>
                </a:solidFill>
              </a:rPr>
              <a:t>womens</a:t>
            </a:r>
            <a:r>
              <a:rPr lang="en-US" sz="1400" dirty="0">
                <a:solidFill>
                  <a:schemeClr val="tx1"/>
                </a:solidFill>
              </a:rPr>
              <a:t>-health-policy/dashboard/abortion-in-the-u-s-dashboard/</a:t>
            </a:r>
          </a:p>
        </p:txBody>
      </p:sp>
    </p:spTree>
    <p:extLst>
      <p:ext uri="{BB962C8B-B14F-4D97-AF65-F5344CB8AC3E}">
        <p14:creationId xmlns:p14="http://schemas.microsoft.com/office/powerpoint/2010/main" val="372186588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3334</TotalTime>
  <Words>30591</Words>
  <Application>Microsoft Macintosh PowerPoint</Application>
  <PresentationFormat>Custom</PresentationFormat>
  <Paragraphs>1576</Paragraphs>
  <Slides>51</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76</cp:revision>
  <dcterms:modified xsi:type="dcterms:W3CDTF">2024-10-16T18:36:33Z</dcterms:modified>
</cp:coreProperties>
</file>